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15"/>
  </p:notesMasterIdLst>
  <p:sldIdLst>
    <p:sldId id="442" r:id="rId3"/>
    <p:sldId id="425" r:id="rId4"/>
    <p:sldId id="443" r:id="rId5"/>
    <p:sldId id="444" r:id="rId6"/>
    <p:sldId id="447" r:id="rId7"/>
    <p:sldId id="378" r:id="rId8"/>
    <p:sldId id="484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4" r:id="rId18"/>
    <p:sldId id="485" r:id="rId19"/>
    <p:sldId id="349" r:id="rId20"/>
    <p:sldId id="465" r:id="rId21"/>
    <p:sldId id="466" r:id="rId22"/>
    <p:sldId id="467" r:id="rId23"/>
    <p:sldId id="468" r:id="rId24"/>
    <p:sldId id="486" r:id="rId25"/>
    <p:sldId id="469" r:id="rId26"/>
    <p:sldId id="350" r:id="rId27"/>
    <p:sldId id="470" r:id="rId28"/>
    <p:sldId id="472" r:id="rId29"/>
    <p:sldId id="473" r:id="rId30"/>
    <p:sldId id="475" r:id="rId31"/>
    <p:sldId id="351" r:id="rId32"/>
    <p:sldId id="476" r:id="rId33"/>
    <p:sldId id="404" r:id="rId34"/>
    <p:sldId id="477" r:id="rId35"/>
    <p:sldId id="478" r:id="rId36"/>
    <p:sldId id="480" r:id="rId37"/>
    <p:sldId id="426" r:id="rId38"/>
    <p:sldId id="427" r:id="rId39"/>
    <p:sldId id="481" r:id="rId40"/>
    <p:sldId id="397" r:id="rId41"/>
    <p:sldId id="336" r:id="rId42"/>
    <p:sldId id="428" r:id="rId43"/>
    <p:sldId id="393" r:id="rId44"/>
    <p:sldId id="432" r:id="rId45"/>
    <p:sldId id="371" r:id="rId46"/>
    <p:sldId id="352" r:id="rId47"/>
    <p:sldId id="433" r:id="rId48"/>
    <p:sldId id="381" r:id="rId49"/>
    <p:sldId id="368" r:id="rId50"/>
    <p:sldId id="269" r:id="rId51"/>
    <p:sldId id="369" r:id="rId52"/>
    <p:sldId id="370" r:id="rId53"/>
    <p:sldId id="374" r:id="rId54"/>
    <p:sldId id="382" r:id="rId55"/>
    <p:sldId id="356" r:id="rId56"/>
    <p:sldId id="357" r:id="rId57"/>
    <p:sldId id="508" r:id="rId58"/>
    <p:sldId id="509" r:id="rId59"/>
    <p:sldId id="434" r:id="rId60"/>
    <p:sldId id="504" r:id="rId61"/>
    <p:sldId id="505" r:id="rId62"/>
    <p:sldId id="506" r:id="rId63"/>
    <p:sldId id="383" r:id="rId64"/>
    <p:sldId id="372" r:id="rId65"/>
    <p:sldId id="273" r:id="rId66"/>
    <p:sldId id="435" r:id="rId67"/>
    <p:sldId id="499" r:id="rId68"/>
    <p:sldId id="500" r:id="rId69"/>
    <p:sldId id="436" r:id="rId70"/>
    <p:sldId id="437" r:id="rId71"/>
    <p:sldId id="501" r:id="rId72"/>
    <p:sldId id="438" r:id="rId73"/>
    <p:sldId id="502" r:id="rId74"/>
    <p:sldId id="487" r:id="rId75"/>
    <p:sldId id="503" r:id="rId76"/>
    <p:sldId id="488" r:id="rId77"/>
    <p:sldId id="507" r:id="rId78"/>
    <p:sldId id="419" r:id="rId79"/>
    <p:sldId id="423" r:id="rId80"/>
    <p:sldId id="497" r:id="rId81"/>
    <p:sldId id="420" r:id="rId82"/>
    <p:sldId id="421" r:id="rId83"/>
    <p:sldId id="422" r:id="rId84"/>
    <p:sldId id="439" r:id="rId85"/>
    <p:sldId id="440" r:id="rId86"/>
    <p:sldId id="441" r:id="rId87"/>
    <p:sldId id="496" r:id="rId88"/>
    <p:sldId id="389" r:id="rId89"/>
    <p:sldId id="489" r:id="rId90"/>
    <p:sldId id="490" r:id="rId91"/>
    <p:sldId id="491" r:id="rId92"/>
    <p:sldId id="492" r:id="rId93"/>
    <p:sldId id="493" r:id="rId94"/>
    <p:sldId id="494" r:id="rId95"/>
    <p:sldId id="495" r:id="rId96"/>
    <p:sldId id="416" r:id="rId97"/>
    <p:sldId id="417" r:id="rId98"/>
    <p:sldId id="402" r:id="rId99"/>
    <p:sldId id="403" r:id="rId100"/>
    <p:sldId id="406" r:id="rId101"/>
    <p:sldId id="407" r:id="rId102"/>
    <p:sldId id="405" r:id="rId103"/>
    <p:sldId id="409" r:id="rId104"/>
    <p:sldId id="408" r:id="rId105"/>
    <p:sldId id="410" r:id="rId106"/>
    <p:sldId id="411" r:id="rId107"/>
    <p:sldId id="412" r:id="rId108"/>
    <p:sldId id="413" r:id="rId109"/>
    <p:sldId id="414" r:id="rId110"/>
    <p:sldId id="415" r:id="rId111"/>
    <p:sldId id="418" r:id="rId112"/>
    <p:sldId id="390" r:id="rId113"/>
    <p:sldId id="394" r:id="rId1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63"/>
    <a:srgbClr val="FFF2CC"/>
    <a:srgbClr val="EB6E19"/>
    <a:srgbClr val="0081E2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76493" autoAdjust="0"/>
  </p:normalViewPr>
  <p:slideViewPr>
    <p:cSldViewPr snapToGrid="0">
      <p:cViewPr varScale="1">
        <p:scale>
          <a:sx n="82" d="100"/>
          <a:sy n="82" d="100"/>
        </p:scale>
        <p:origin x="18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esktop\Work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Sheet1!$H$17</c:f>
              <c:strCache>
                <c:ptCount val="1"/>
                <c:pt idx="0">
                  <c:v>Time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9.9026966916875181E-2"/>
                  <c:y val="-4.3977390248039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AB-4813-ABE6-5C4E54E8B08C}"/>
                </c:ext>
              </c:extLst>
            </c:dLbl>
            <c:dLbl>
              <c:idx val="1"/>
              <c:layout>
                <c:manualLayout>
                  <c:x val="8.9241034195162591E-2"/>
                  <c:y val="-3.93445433636292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AB-4813-ABE6-5C4E54E8B08C}"/>
                </c:ext>
              </c:extLst>
            </c:dLbl>
            <c:dLbl>
              <c:idx val="2"/>
              <c:layout>
                <c:manualLayout>
                  <c:x val="-5.9697086180925889E-2"/>
                  <c:y val="-8.5802015964574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AB-4813-ABE6-5C4E54E8B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81E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Sheet1!$G$18:$G$21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xVal>
          <c:yVal>
            <c:numRef>
              <c:f>Sheet1!$H$18:$H$21</c:f>
              <c:numCache>
                <c:formatCode>General</c:formatCode>
                <c:ptCount val="4"/>
                <c:pt idx="0">
                  <c:v>2910</c:v>
                </c:pt>
                <c:pt idx="1">
                  <c:v>27240</c:v>
                </c:pt>
                <c:pt idx="2">
                  <c:v>323090</c:v>
                </c:pt>
                <c:pt idx="3">
                  <c:v>2761565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AB-4813-ABE6-5C4E54E8B0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37166984"/>
        <c:axId val="510946984"/>
      </c:scatterChart>
      <c:valAx>
        <c:axId val="73716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1100" baseline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 (Loop Threshhold)</a:t>
                </a:r>
                <a:endParaRPr lang="en-US" sz="1100">
                  <a:solidFill>
                    <a:srgbClr val="0081E2"/>
                  </a:solidFill>
                  <a:latin typeface="Consolas" panose="020B06090202040302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46984"/>
        <c:crosses val="autoZero"/>
        <c:crossBetween val="midCat"/>
      </c:valAx>
      <c:valAx>
        <c:axId val="510946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166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Welcome to the first module of this course. In this module we are going to discuss AA and CC.</a:t>
            </a:r>
          </a:p>
          <a:p>
            <a:r>
              <a:rPr lang="en-US" dirty="0"/>
              <a:t>We will talk about different mechanisms to evaluate performance of our programs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we design an algorithm comparing each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958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44439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689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923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5721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4576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9883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20730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6682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37725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29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Array 4;</a:t>
            </a:r>
          </a:p>
          <a:p>
            <a:pPr lvl="0"/>
            <a:r>
              <a:rPr lang="en-US" dirty="0"/>
              <a:t>Naive , </a:t>
            </a:r>
            <a:r>
              <a:rPr lang="en-US" dirty="0" err="1"/>
              <a:t>naivish</a:t>
            </a:r>
            <a:r>
              <a:rPr lang="en-US" dirty="0"/>
              <a:t>, efficient: 16 (n^2-n), 6 (n^2-n/2), 3 (n-1)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06245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https://onlinegdb.com/4_43yqxfzx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31624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81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But a fundamental question to ask is are all programs/</a:t>
            </a:r>
            <a:r>
              <a:rPr lang="en-US" b="1" dirty="0"/>
              <a:t>algorithms</a:t>
            </a:r>
            <a:r>
              <a:rPr lang="en-US" dirty="0"/>
              <a:t> equal in terms of performance?</a:t>
            </a:r>
          </a:p>
          <a:p>
            <a:pPr lvl="0"/>
            <a:r>
              <a:rPr lang="en-US" dirty="0"/>
              <a:t>We definitely know that Algo 2 is way better than </a:t>
            </a:r>
          </a:p>
          <a:p>
            <a:pPr lvl="0"/>
            <a:r>
              <a:rPr lang="en-US" dirty="0"/>
              <a:t>But how can we formalize this more rigorously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3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2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6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terms of time and space a little bit more on time as the space gets cheaper due to </a:t>
            </a:r>
            <a:r>
              <a:rPr lang="en-US" dirty="0" err="1"/>
              <a:t>moore’s</a:t>
            </a:r>
            <a:r>
              <a:rPr lang="en-US" dirty="0"/>
              <a:t> law</a:t>
            </a:r>
          </a:p>
          <a:p>
            <a:pPr lvl="0"/>
            <a:r>
              <a:rPr lang="en-US" dirty="0"/>
              <a:t>Also, there is also a tradeoff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2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3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1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see a quick example. I requested my data from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36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roughly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2 million terabytes/ exabytes</a:t>
            </a:r>
          </a:p>
          <a:p>
            <a:r>
              <a:rPr lang="en-US" dirty="0"/>
              <a:t>What about time to look for information for a simple 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that we need to know the processor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9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2*10^9 * 10^9 * 0.5 * 10^-9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0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3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all these three approaches we have to ask these three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3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performance. We are going to discuss two today and one during the next lecture</a:t>
            </a:r>
          </a:p>
          <a:p>
            <a:r>
              <a:rPr lang="en-US" dirty="0"/>
              <a:t>Measure execution time using a stopwatch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3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approach is simple,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6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21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49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1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brings us to the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4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count the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4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27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47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670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22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53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9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442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375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378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03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2432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63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notations to describe Algo complexity in terms of the number of operations. We only care about 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A mathematical tool to map the complexity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71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99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 n is big o of </a:t>
            </a:r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; Big O is a set of functions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defTabSz="931774">
              <a:defRPr/>
            </a:pPr>
            <a:r>
              <a:rPr lang="en-US" dirty="0"/>
              <a:t>For all n &gt; n0 , the graph of </a:t>
            </a:r>
            <a:r>
              <a:rPr lang="en-US" dirty="0" err="1"/>
              <a:t>cf</a:t>
            </a:r>
            <a:r>
              <a:rPr lang="en-US" dirty="0"/>
              <a:t>(n) falls above the graph of T(n)</a:t>
            </a:r>
            <a:endParaRPr lang="en-US" baseline="0" dirty="0"/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as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 gets sufficiently large (larger than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baseline="-25000" dirty="0">
                <a:latin typeface="Tw Cen MT" panose="020B0602020104020603" pitchFamily="34" charset="0"/>
              </a:rPr>
              <a:t>0</a:t>
            </a:r>
            <a:r>
              <a:rPr lang="en-US" dirty="0">
                <a:latin typeface="Tw Cen MT" panose="020B0602020104020603" pitchFamily="34" charset="0"/>
              </a:rPr>
              <a:t>), there is some constant </a:t>
            </a:r>
            <a:r>
              <a:rPr lang="en-US" i="1" dirty="0">
                <a:latin typeface="Tw Cen MT" panose="020B0602020104020603" pitchFamily="34" charset="0"/>
              </a:rPr>
              <a:t>c</a:t>
            </a:r>
            <a:r>
              <a:rPr lang="en-US" dirty="0">
                <a:latin typeface="Tw Cen MT" panose="020B0602020104020603" pitchFamily="34" charset="0"/>
              </a:rPr>
              <a:t> for which the processing time will always be less than or equal to </a:t>
            </a:r>
            <a:r>
              <a:rPr lang="en-US" i="1" dirty="0" err="1">
                <a:latin typeface="Tw Cen MT" panose="020B0602020104020603" pitchFamily="34" charset="0"/>
              </a:rPr>
              <a:t>c</a:t>
            </a:r>
            <a:r>
              <a:rPr lang="en-US" dirty="0" err="1">
                <a:latin typeface="Tw Cen MT" panose="020B0602020104020603" pitchFamily="34" charset="0"/>
              </a:rPr>
              <a:t>f</a:t>
            </a:r>
            <a:r>
              <a:rPr lang="en-US" dirty="0">
                <a:latin typeface="Tw Cen MT" panose="020B0602020104020603" pitchFamily="34" charset="0"/>
              </a:rPr>
              <a:t>(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)</a:t>
            </a:r>
          </a:p>
          <a:p>
            <a:r>
              <a:rPr lang="en-US" baseline="0" dirty="0"/>
              <a:t>We define a function T(n)  as being “Big-O of” or “on the order of” f(n) if there exist two constants, no and c, such that for all n&gt;no, c times f(n) is greater than T(n)</a:t>
            </a:r>
          </a:p>
          <a:p>
            <a:endParaRPr lang="en-US" baseline="0" dirty="0"/>
          </a:p>
          <a:p>
            <a:r>
              <a:rPr lang="en-US" baseline="0" dirty="0"/>
              <a:t>As n gets sufficiently large, we can find a constant such that c times f(n) is an upper bound on performance.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And lastly this behavior is rigid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7706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n &gt; n0 , the graph of cg(n) falls below the graph of T(n)</a:t>
            </a:r>
            <a:endParaRPr lang="en-US" baseline="0" dirty="0"/>
          </a:p>
          <a:p>
            <a:r>
              <a:rPr lang="en-US" dirty="0"/>
              <a:t>2n 3n+5, 4n, n&gt;=5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22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097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831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856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https://www.transum.org/Maths/Activity/Graph/Desmos.asp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65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9374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8633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https://www.transum.org/Maths/Activity/Graph/Desmos.asp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1417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206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175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16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3746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5723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3653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667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8042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6066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733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3065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9785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61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218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1962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9970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3084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884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2y^2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34639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0561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997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438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81357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453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So, you all have done a lot of programming in Prog 1 and 2</a:t>
            </a:r>
          </a:p>
          <a:p>
            <a:pPr lvl="0"/>
            <a:r>
              <a:rPr lang="en-US" dirty="0"/>
              <a:t>And everyone must agree that there are multiple ways of approaching the same problem</a:t>
            </a:r>
          </a:p>
          <a:p>
            <a:r>
              <a:rPr lang="en-US" dirty="0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942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22819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42564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5459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276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055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157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48225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9162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6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have this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26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9934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8040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61795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28419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1375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298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462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022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3795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05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113-F45E-4F7D-BFBA-46B856FD3D8B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B25-5E75-486A-A6AC-453FBB4AF1D7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2BEB-7303-4589-A9C5-3D95E76CB27E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0CA-E1F8-4EEE-B1C3-64ABCD6338DC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36F-CF90-402E-8E6D-AC3888D22BB5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8EB8-F38F-4E6D-BBC8-0C1A3C13CF2F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E635-C334-4D37-9A86-7138666E3976}" type="datetime1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6637-A8CC-4744-AFDE-F791A84FBFD3}" type="datetime1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CC3F-DFC2-44BF-92BC-E4719D7450B7}" type="datetime1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E58F-481D-423C-8D6F-0C25600B50F1}" type="datetime1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292C-E801-4F15-AC2B-4C029E9DD6B6}" type="datetime1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A414-B93C-4AB8-A395-CA34DF6F2741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E197-33B3-487D-8ED0-317870940EDE}" type="datetime1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553-A38B-4483-8B4E-5760B01D3C12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1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39E-51A2-4283-946E-AAC8E0798716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542-D6F8-4020-A8E9-719212FFCB14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78F8-77E8-46D7-BAF4-35E90103E29C}" type="datetime1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67CE-9F3D-4C1A-ADFD-7CA101C7D8A9}" type="datetime1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22B7-28DF-4528-974C-870D94C63B56}" type="datetime1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ADE-5F71-47B9-8874-D5D550C25167}" type="datetime1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761-D2E7-46F2-96FF-DDF9E01103E9}" type="datetime1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2A4-4061-4566-8890-938BD65CB666}" type="datetime1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A3D0-FADE-4726-A840-DFFAE2061B78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420A-9ADA-497C-BA0D-9911FF18598F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SHYJzMAxD" TargetMode="Externa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YcfKNYnkT0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GzxzljU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GAP7I5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.jpeg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Nonlinear_asymptote.sv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materials/demos/asymptotics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index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://bigocheatsheet.com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herryummen/asymptotic-notations-b-oot-big-o-big-omega-big-theta-49e7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s.stackexchange.com/questions/23068/how-do-o-and-%CE%A9-relate-to-worst-and-best-case" TargetMode="External"/><Relationship Id="rId4" Type="http://schemas.openxmlformats.org/officeDocument/2006/relationships/hyperlink" Target="https://opendsa-server.cs.vt.edu/ODSA/Books/Everything/html/AnalMisunderstanding.html#id1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037130" y="2460898"/>
            <a:ext cx="10117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111536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8084-331A-47B9-BF17-3D08869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C37B2-564E-4339-B6D5-15912FB5B2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43D4F7C-4563-4B5B-BEB9-34D3461AD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4BA3060-3D34-46C2-AB61-407EF15C1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EE2E91F-6BF7-112B-0F9A-5095C400BDB9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</p:spTree>
    <p:extLst>
      <p:ext uri="{BB962C8B-B14F-4D97-AF65-F5344CB8AC3E}">
        <p14:creationId xmlns:p14="http://schemas.microsoft.com/office/powerpoint/2010/main" val="1494599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93EE71-C3E5-4E55-A10D-FCDE3CEAEEDC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0CF98E-CD96-4A71-83E7-71AA4F173ECC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6172-FBCD-4295-965F-B91B6D8D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F1F66-F084-4816-90AB-2A8228F1E4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CAAF417-534C-4457-AB41-71EF6AB15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94EFC7-E271-4545-9176-A207F3A76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66152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9D18-C1FF-41E5-8236-DB91CB4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75DFD7-7BE7-40AD-9F89-87347F95A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669EEB3-5D85-4165-918D-E2B6A198F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D88E9E2-B2FC-40F7-9127-2787A84B2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9643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7C32A-BD1A-4243-B391-8BD964BC8C58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958C62-3D4C-4B22-A9B7-BC885ECD451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E0AE-A773-4180-ACA2-2F89AFD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DE4A66-13F6-4984-8256-98C54BFC90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DF8F820-4BC2-40C8-802E-3ED7345EA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A7385D1A-6348-45B7-B410-C9AA3FA7E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2820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right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1C1DFB-0973-4F23-9200-D05B7B299190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75EF-3930-46E5-9489-85A2A4B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DA8165-6FC0-497F-A6B8-98FF3F781A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CF2047A-1FBD-4829-A341-6803BB266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286A32E-C72A-45A5-B4F4-1F4E9CA6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16007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BDEA-8B8F-46FB-B3CC-8BF7BC1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C24F8-901F-4B5A-9918-8E63F000CC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AEDB41C-4BB4-4188-AF1F-05F6418A1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40B16C3-638E-4621-8785-CE79C1277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4984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A920B2-B089-4BEA-88CB-003919AD4226}"/>
              </a:ext>
            </a:extLst>
          </p:cNvPr>
          <p:cNvSpPr txBox="1"/>
          <p:nvPr/>
        </p:nvSpPr>
        <p:spPr>
          <a:xfrm>
            <a:off x="6578321" y="3153557"/>
            <a:ext cx="5519895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950D50-EA06-4F5B-A620-4B1269BE07B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072-E8FF-47EF-A959-968A41D5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B5416B-40C8-4BE3-829E-0C021EF997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814372-3DB7-4D90-91D7-BF9F71D31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7A35F28-8DD5-4B00-8EED-235BDFCD2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6844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left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9DA945-205E-47DE-88C0-EA57FBED1674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9A6D-4D70-4F79-8C3C-67BECC1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880D1-8D8F-4000-9D17-5273D8A0594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6473C60-853E-4CF6-A4FA-25B31EA1D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D13AD6C-B5EA-47A5-9CBD-97B2241D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4321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D1C4-A281-4E47-8D47-4D4D3FDA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B16832-310B-497A-8693-5A634932B2F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E98F38-1DAB-4D13-92E6-C0B1979DD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5EB76B6-D820-4B15-8840-30878AB3B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2937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F7B7DD-55C1-4594-8F90-C12119AD602D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6391-BC89-4D79-B282-3B934A99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C9531C-BFCC-4777-9042-391A00200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FA0B73A-E95E-4A78-B43C-28FD8DC01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D51358A0-78AF-4AB0-9E80-84F876BD6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550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Pick any side and keep going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6432E-19A9-4873-BFB5-4715E8CD8519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B690-FBBA-41DE-BB15-07C16EEB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03FDEF-6615-4C56-8DCF-2E6EF1190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E17D0B7-FE21-4258-B8EE-7CBE88279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6675C6A-9F9E-4E28-AF23-2F9229A93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35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0B85-A251-4FE1-99EC-FCECAA9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D7A58-97CC-4CFD-9531-182CFC508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F7A0917-91DC-40E7-9041-A737A9FE8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3460EFC-9B1A-4947-BE4E-72406AEA2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004DB6-C900-24EF-4DCC-95903ED55D76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A3AC0-22D3-3540-D555-70F03CB70D7C}"/>
              </a:ext>
            </a:extLst>
          </p:cNvPr>
          <p:cNvSpPr txBox="1"/>
          <p:nvPr/>
        </p:nvSpPr>
        <p:spPr>
          <a:xfrm>
            <a:off x="4155142" y="630650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https://onlinegdb.com/SHYJzMAxD</a:t>
            </a:r>
            <a:r>
              <a:rPr lang="en-US" u="sng" dirty="0">
                <a:solidFill>
                  <a:schemeClr val="accent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606816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1222550" y="2665353"/>
            <a:ext cx="9227736" cy="280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using the divide and conquer approach over O(n) using brute force algorithms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DA63"/>
              </a:solidFill>
              <a:latin typeface="Gotham Bold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One Solution: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https://onlinegdb.com/YcfKNYnkT0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1CB6-6200-43B7-98E4-AF72E9C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25813E-1E43-46B8-9DE3-A2F009A40D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233BA9A-1209-49A1-8139-2A4ACCBE2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78590E-6336-4D0F-B2CE-379AFC7B0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747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F4A74-8D04-45AA-8CC8-0771AA348936}"/>
              </a:ext>
            </a:extLst>
          </p:cNvPr>
          <p:cNvSpPr/>
          <p:nvPr/>
        </p:nvSpPr>
        <p:spPr>
          <a:xfrm>
            <a:off x="4859998" y="612354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https://onlinegdb.com/S1GzxzljU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1D7B-2582-4FE9-A4C9-19620F076C86}"/>
              </a:ext>
            </a:extLst>
          </p:cNvPr>
          <p:cNvSpPr txBox="1"/>
          <p:nvPr/>
        </p:nvSpPr>
        <p:spPr>
          <a:xfrm>
            <a:off x="2710872" y="1765012"/>
            <a:ext cx="6991927" cy="378565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start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mid, end = size-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 &lt;= end)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mid = (start + end)/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 == target)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mid;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(target &gt;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[mid])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start = mid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end = mid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1BCC-79AE-4403-80D5-11C31617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DB6CC-AB3B-48A3-9FAE-B051242A6B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56173B0-8E2C-45CC-8D99-F75DD636E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138D2BB-CD00-4A09-9E3E-ED27AA442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4885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1ED44-8E01-4776-8839-37B513EC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235231-568E-4E15-9464-36042589A1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B4E518F-2364-4F81-9009-286101132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605BCF9-C004-4BE4-8A99-B1255B0D4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6477-2FBF-4C6A-8BE1-E555047D5E33}"/>
              </a:ext>
            </a:extLst>
          </p:cNvPr>
          <p:cNvSpPr/>
          <p:nvPr/>
        </p:nvSpPr>
        <p:spPr>
          <a:xfrm>
            <a:off x="547906" y="5890478"/>
            <a:ext cx="10711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Now that we know, that there are multiple ways to solve a problem,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how do we evaluate which one is better?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23434-397B-4CCB-8F43-9F08C176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6BAA0A-84DC-479A-9629-F5495B3CD5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BC26547-9D5C-48BD-B50D-52D257FCC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8F536C6-1540-40C1-AA7F-34EE12F9E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CB39DD4-544B-043C-FBE4-2059A6280F5C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</p:spTree>
    <p:extLst>
      <p:ext uri="{BB962C8B-B14F-4D97-AF65-F5344CB8AC3E}">
        <p14:creationId xmlns:p14="http://schemas.microsoft.com/office/powerpoint/2010/main" val="308327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292567" y="1248076"/>
            <a:ext cx="107115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656C7-5AEC-4AEF-B846-C3615222CA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8A03974-6834-43EE-AF1F-B1C87E428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5FCD84E-4814-4B7B-BA47-E74EE2387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96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3D565-452E-4297-9751-0EAB310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26F4DB-3B5F-47DA-B9CA-5342EEAC55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44192C9-54D1-4F15-ADE2-A3C074FCB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22FC8AF-CD90-415D-8B0C-1F5ADAB90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09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Time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Space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997A8-C420-461B-B1EA-BF04253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82B90-A6DF-49F4-9212-B7C734341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24A4850-6C10-420E-A84B-BDEAAA784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1BBF2A4-52E3-44BC-BCE5-387D25CE4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4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b="1" dirty="0">
                <a:solidFill>
                  <a:schemeClr val="bg1"/>
                </a:solidFill>
                <a:latin typeface="Gotham Bold" pitchFamily="50" charset="0"/>
              </a:rPr>
            </a:br>
            <a:endParaRPr lang="en-US" b="1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8E039F-00B4-4A7D-B90C-0FB9AAD5E4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B1FA1F3-46C4-4731-91E8-B0F95D8B2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3C4408B-2F85-4FDF-B535-3CA9FE81E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68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33AC2-8029-4401-A3C1-0D7E5112CE1B}"/>
              </a:ext>
            </a:extLst>
          </p:cNvPr>
          <p:cNvGrpSpPr/>
          <p:nvPr/>
        </p:nvGrpSpPr>
        <p:grpSpPr>
          <a:xfrm>
            <a:off x="1126673" y="1781741"/>
            <a:ext cx="5426527" cy="4216539"/>
            <a:chOff x="1126673" y="1781741"/>
            <a:chExt cx="5426527" cy="4216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D48729-73AC-4C0D-A1FE-AEFDB5934BD8}"/>
                </a:ext>
              </a:extLst>
            </p:cNvPr>
            <p:cNvSpPr/>
            <p:nvPr/>
          </p:nvSpPr>
          <p:spPr>
            <a:xfrm>
              <a:off x="1126673" y="1781741"/>
              <a:ext cx="3826327" cy="4216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Knowing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Experiencing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Selling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Cost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9CC526-8685-4EF2-98C5-C8DCB4FACA47}"/>
                </a:ext>
              </a:extLst>
            </p:cNvPr>
            <p:cNvGrpSpPr/>
            <p:nvPr/>
          </p:nvGrpSpPr>
          <p:grpSpPr>
            <a:xfrm>
              <a:off x="3477708" y="2018545"/>
              <a:ext cx="3075492" cy="3685569"/>
              <a:chOff x="3477708" y="2018545"/>
              <a:chExt cx="3075492" cy="3685569"/>
            </a:xfrm>
          </p:grpSpPr>
          <p:pic>
            <p:nvPicPr>
              <p:cNvPr id="7" name="Graphic 6" descr="Flying Money">
                <a:extLst>
                  <a:ext uri="{FF2B5EF4-FFF2-40B4-BE49-F238E27FC236}">
                    <a16:creationId xmlns:a16="http://schemas.microsoft.com/office/drawing/2014/main" id="{3922ED8E-689C-49BD-A795-C189C5D7A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95800" y="3925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Coins">
                <a:extLst>
                  <a:ext uri="{FF2B5EF4-FFF2-40B4-BE49-F238E27FC236}">
                    <a16:creationId xmlns:a16="http://schemas.microsoft.com/office/drawing/2014/main" id="{18A44012-D843-4F2B-8B50-EE3202D1D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77708" y="4996826"/>
                <a:ext cx="707288" cy="707288"/>
              </a:xfrm>
              <a:prstGeom prst="rect">
                <a:avLst/>
              </a:prstGeom>
            </p:spPr>
          </p:pic>
          <p:pic>
            <p:nvPicPr>
              <p:cNvPr id="11" name="Graphic 10" descr="Ui Ux">
                <a:extLst>
                  <a:ext uri="{FF2B5EF4-FFF2-40B4-BE49-F238E27FC236}">
                    <a16:creationId xmlns:a16="http://schemas.microsoft.com/office/drawing/2014/main" id="{CF8BBF55-1888-4FC2-B0C4-22FD445E4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38800" y="29329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Lightbulb and gear">
                <a:extLst>
                  <a:ext uri="{FF2B5EF4-FFF2-40B4-BE49-F238E27FC236}">
                    <a16:creationId xmlns:a16="http://schemas.microsoft.com/office/drawing/2014/main" id="{CDA22B24-1E6B-4A3C-82E8-C3BE97E35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53729" y="201854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7" name="Picture 16" descr="Got Paid Chicken">
            <a:extLst>
              <a:ext uri="{FF2B5EF4-FFF2-40B4-BE49-F238E27FC236}">
                <a16:creationId xmlns:a16="http://schemas.microsoft.com/office/drawing/2014/main" id="{87FFC8C5-6D3B-4E7C-8E66-9A41D421FE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29" y="4985569"/>
            <a:ext cx="1750545" cy="17505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78F6-1390-4666-8DE6-5C144777C1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F407373-7EF4-4835-AFF8-89821CCD3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578792-6AC8-4BFB-B7A4-223032D9F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7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99E32-958A-4839-8271-08B4E31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C2D0B-0EB7-4E3F-ACD5-E45255A94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9B82F4F-382E-4D13-B4AF-116D6343A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B32DD61-079B-493E-BEAB-877C13F59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68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1AAFA-F62A-44DB-BC29-2F0E09E3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737B87-78AE-4D56-801F-E297E7EC4E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960CFC-3657-4FF0-873C-7353188B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09F8C70-DC94-414F-B209-28322E397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9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6639" y="2466277"/>
            <a:ext cx="1371600" cy="137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What is an Algorithm?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Difference between a Program and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Multiple Ways of Solving a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Benefits of Evaluating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How can we evaluate programs?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1 (Simulation: Timing)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2 (Modeling: Counting)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3 (Asymptotic Behavior: Order of Growth)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Graphic 4" descr="Stopwatch 66%">
            <a:extLst>
              <a:ext uri="{FF2B5EF4-FFF2-40B4-BE49-F238E27FC236}">
                <a16:creationId xmlns:a16="http://schemas.microsoft.com/office/drawing/2014/main" id="{5F0A5549-7B63-4C84-82CE-703AF28D7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6639" y="629437"/>
            <a:ext cx="1371600" cy="1371600"/>
          </a:xfrm>
          <a:prstGeom prst="rect">
            <a:avLst/>
          </a:prstGeom>
        </p:spPr>
      </p:pic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EF360691-8817-4D95-BE28-FFE899FB5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6639" y="4303116"/>
            <a:ext cx="1371600" cy="1371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C3037-DD22-467F-9841-54D6F06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054E9E-138F-4286-A697-1471EA63C4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FB34983-4284-4630-A955-6CE4B8D93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B1FDFC-A230-4404-85EA-6E48496C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9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2C43B-DFAA-4589-86C1-8F97FC8D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B0DB66-26E3-4561-ABF6-C6C5D7036D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1C8BA6-54B1-407B-9E98-35E72D7C6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8EBEA6C-17C9-4E26-826E-8FFFB395E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7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AA81B-3152-429C-86F6-502E432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37E7C9-1499-4F6C-920B-D7C2AA98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DDABB6-3FE8-476A-B585-3D6814748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CE5306E-813D-4FD8-8EC7-15568191A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67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5511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Search: 11574 days or 31 years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Search: 31s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20A03-68EE-4628-9A0C-7B584D67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C16D7-0C2B-4053-B855-5B511B5C71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88D101-D85F-44F5-A390-21F9EF723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AD8B457-9D8D-4FB8-B983-5B9A2944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39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172496" y="843677"/>
            <a:ext cx="100404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short, we care about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lang="en-US" sz="6600" dirty="0">
                <a:solidFill>
                  <a:srgbClr val="EB6E19"/>
                </a:solidFill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>
              <a:solidFill>
                <a:srgbClr val="EB6E19"/>
              </a:solidFill>
              <a:latin typeface="Gotham Bold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So, how do we measure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30AF2-9E0D-4E30-989B-77A5AD90B2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6CACB57-E1B7-4855-A30B-37C4FC98A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4529103-9AB2-4F07-BF8F-34D28BA4C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0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473982"/>
            <a:ext cx="11513457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 to ask when evaluating programs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E1C72-2D4E-407B-8135-F471B09CA680}"/>
              </a:ext>
            </a:extLst>
          </p:cNvPr>
          <p:cNvSpPr/>
          <p:nvPr/>
        </p:nvSpPr>
        <p:spPr>
          <a:xfrm>
            <a:off x="1502229" y="2349929"/>
            <a:ext cx="9666514" cy="195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Time: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time does this take?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Space: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space does this consume?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Data: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Are there any patterns in our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9CA7-AE15-4523-8CF6-84D1BCD9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45B2A8-6EAF-4923-BA8D-0DFCD238A20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E36D4C-A379-49C3-A0C0-8BEF35E4E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4B9404C-2832-4F2A-831D-B0D005B86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22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9" name="Graphic 18" descr="Stopwatch 66%">
            <a:extLst>
              <a:ext uri="{FF2B5EF4-FFF2-40B4-BE49-F238E27FC236}">
                <a16:creationId xmlns:a16="http://schemas.microsoft.com/office/drawing/2014/main" id="{CD166889-DBDA-491B-814C-0F44D124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340" y="2101645"/>
            <a:ext cx="3964859" cy="39648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CA11B-CAB0-4DCD-9B5A-25C112C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E7949-A166-4D72-BA12-943ABF421A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234F7B5-3B18-4BB1-851A-E7DC24B4B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88F41B1-3C23-4CAE-8CFE-7DA16A34D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4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2D8C1-F2EB-4B0A-975C-590750E1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E570AA-541D-425E-BE2D-ECD989099C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B66A96-6DEE-41FC-BAD1-CD48F6F46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646ACED-6E40-4FAF-92A1-43AE5F2FA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067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588EB-0B9E-43E9-B57E-F45400B8B668}"/>
              </a:ext>
            </a:extLst>
          </p:cNvPr>
          <p:cNvSpPr/>
          <p:nvPr/>
        </p:nvSpPr>
        <p:spPr>
          <a:xfrm>
            <a:off x="3923995" y="6250830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https://onlinegdb.com/BJGAP7I5I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75D915F-7C46-4480-A8BC-45E3CDE17AC0}"/>
              </a:ext>
            </a:extLst>
          </p:cNvPr>
          <p:cNvSpPr/>
          <p:nvPr/>
        </p:nvSpPr>
        <p:spPr>
          <a:xfrm>
            <a:off x="1068705" y="4226540"/>
            <a:ext cx="5982005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(1000): 2910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(10000): 27240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(100000): 323090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(1000000): 2761565 nanoseconds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1AC2E-8727-4C8E-BC1B-32C7EFD60129}"/>
              </a:ext>
            </a:extLst>
          </p:cNvPr>
          <p:cNvSpPr txBox="1"/>
          <p:nvPr/>
        </p:nvSpPr>
        <p:spPr>
          <a:xfrm>
            <a:off x="2857195" y="3762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379662-2722-4849-9DEC-B1E1A1EE9FC7}"/>
              </a:ext>
            </a:extLst>
          </p:cNvPr>
          <p:cNvGraphicFramePr>
            <a:graphicFrameLocks/>
          </p:cNvGraphicFramePr>
          <p:nvPr/>
        </p:nvGraphicFramePr>
        <p:xfrm>
          <a:off x="7050710" y="3514725"/>
          <a:ext cx="4474540" cy="257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856B-7064-4FC0-B162-CCA542B2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EA7BCF-BE14-40A2-B4CC-BE446216A5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0A857CF-49E9-417E-82DF-B34281DE1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215B6741-1B03-4621-938B-23F354DCD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98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762EA-64C9-4DCA-876C-097059CF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B09253-FCC4-44D3-809F-CFE2096FDE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199CFA7-45C3-4B7A-BFD7-E33243CB5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1B799BC-25B8-4551-93EA-52F30979A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ABE2EB2-9C91-4992-A640-F07BC1A8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49625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1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FC3101-6C7A-43C3-81DC-2FC47881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4830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measure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machines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interpret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Compiler dependent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implementations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 predictable for small inputs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 clear relationship between input and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BFAA7-D43F-4FB8-A40F-85858BEC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6C6C99-ABC0-4295-848E-AE8D8B3595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60ABCD-7D1C-46EA-8EC4-517DF134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9805E5-6F28-4BF6-AA3C-A30163883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779A96-953F-4B62-91CF-08A37A25063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B4CF069-8132-4362-AFC1-B52E25151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A72E32D-B5E0-4453-8C3C-887407839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5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18" y="1978740"/>
            <a:ext cx="3986980" cy="39869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8813D-BB5B-4573-9A36-743174D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466B0F-FA3F-49A6-AFFC-A5A417FD18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BB0F6E-93D2-45B1-B98C-D5BB0C804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775B684-F547-4691-964B-064E72569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7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B4178-2EFA-4B13-9FDB-F8B6DE6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D26DA6-D1C6-4C35-A342-231EECEAD3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F2FEE-8AA3-40F8-8E7E-1DBC9246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C560821-D2C3-463E-A77B-F3535EA64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5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53074-649D-43D5-8B59-572822F0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0E6CDB-AAFD-4AAE-8223-199F0180D1B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92890A4-BFB7-4E2F-914B-E937A1A1D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F2B3A42-2E89-48AD-9F95-5B83EB95F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57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E748C-2DB1-45FC-A878-5AE3AB29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C91C-C595-4264-9C15-6A5CD2A33E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0EF7902-0E84-480B-B312-C818A79C5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B332DEC-723A-4A05-A1FB-4F133C90A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18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/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No definition of which op to count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2E050-E7F6-49B9-8298-015E698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5838E4-34E2-4B15-BFCC-8781B34443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0BA0E3-FB30-4FEF-81E1-3569DACDE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7E39FCB-2976-4BA2-A1BE-D482AFF09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44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8636"/>
              </p:ext>
            </p:extLst>
          </p:nvPr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Independent of computer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All operations are equal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Input dependence is captured in model (Scaling)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F27A-9E14-489D-8672-ADD2A8F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D9BD1B-A486-4D12-8A39-3195F677495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A38D06E-5254-4A3C-8463-5A9C7A100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209641-C852-4F9E-B632-17BE5E99B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87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0DFE0-772E-447D-9096-9C93A328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EBFA7-7FBA-4B11-A695-6C4DB83393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9249AEA-0F1B-4B4F-96AA-AD6ED60E4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ED75A3B1-D008-4413-B747-4F49F6450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37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D634DA-5F38-4B43-B1DD-02FD0A28481B}"/>
              </a:ext>
            </a:extLst>
          </p:cNvPr>
          <p:cNvSpPr/>
          <p:nvPr/>
        </p:nvSpPr>
        <p:spPr>
          <a:xfrm>
            <a:off x="5968721" y="5281851"/>
            <a:ext cx="436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eliminate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get rid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extraneous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variables?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0F26C-3DFC-4DAD-B925-13534600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43049E-42BF-4866-A4E2-D6CE80A3080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3ACE7F-30DF-4D0B-A2AD-70C4CAFF7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2B44B24-877B-4A8C-9EE9-5E7608521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145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928" y="2064336"/>
            <a:ext cx="4134465" cy="41344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72C8E-64E2-4B57-AA86-55B29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4716F4-97EE-4ACE-9D0C-D1ACA53C0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F0BC380-8FEB-4DD2-AD5D-8E6AC838E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7D9D8D1-273E-4FC5-ADB7-D28FCF122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70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506" y="957978"/>
            <a:ext cx="5944438" cy="519161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Which variables should we </a:t>
            </a:r>
            <a:r>
              <a:rPr lang="en-US" sz="7200" dirty="0">
                <a:solidFill>
                  <a:srgbClr val="EB6E19"/>
                </a:solidFill>
                <a:latin typeface="Gotham Bold" pitchFamily="50" charset="0"/>
              </a:rPr>
              <a:t>eliminate</a:t>
            </a:r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F45DF5-ED4A-4621-9936-789078188F95}"/>
              </a:ext>
            </a:extLst>
          </p:cNvPr>
          <p:cNvGraphicFramePr>
            <a:graphicFrameLocks noGrp="1"/>
          </p:cNvGraphicFramePr>
          <p:nvPr/>
        </p:nvGraphicFramePr>
        <p:xfrm>
          <a:off x="7442477" y="2114947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2A4A1-C935-441C-9575-5877C53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1DCF3-74A7-41E2-A2EA-DB9ACCB2E4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AA0B311-A018-4642-B2DD-74B06A95E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3F5D344-11B6-45EB-ACD2-13C703BC7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5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B4D07-2A1E-402C-BF3A-15837C2706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859AF5B-87AF-40CB-8643-1F13E81B8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7051259-EE75-4915-BC56-2D0707685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540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67AD-04B1-445F-ABE8-7FB9016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2E8F52-730E-45A6-8771-495A55FA467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06161A6-0A3A-443C-9501-4FF576DBD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0DD5CFE2-D1F2-4A3C-9EE3-20D55A95B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047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7EFF-AFE2-4959-A15D-CE3E3EF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FFF340-E6A6-446F-BF84-9333D2D7B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46BAB52-7503-4FC4-B35F-DCE5CDABB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FE8B2F16-A0D6-428F-A1D6-9A00C1D33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427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E868-45D1-4158-BBF7-3A8A3BC7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8AAE04-D3F7-4D47-AE36-0527260581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69363BE-5367-43D3-A64D-1918F4C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BF845875-6C17-4DFE-9E55-65D8816A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59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130000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1700000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230000000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gets Faster or Functions rise faster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F1C8-8677-4400-BCCC-A1F5AAAD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ACF8BE-EC2D-472C-BD6E-95340B33B2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F0E401-9A20-4880-AE7D-7EE9EB60C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A440265C-041A-41B6-B749-330FE2A71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571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82BDD-3250-4014-9EC3-14BDA9F8DE00}"/>
              </a:ext>
            </a:extLst>
          </p:cNvPr>
          <p:cNvSpPr/>
          <p:nvPr/>
        </p:nvSpPr>
        <p:spPr>
          <a:xfrm>
            <a:off x="332335" y="693626"/>
            <a:ext cx="11137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Eliminate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functions that grow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slower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Turtle-Slow">
            <a:extLst>
              <a:ext uri="{FF2B5EF4-FFF2-40B4-BE49-F238E27FC236}">
                <a16:creationId xmlns:a16="http://schemas.microsoft.com/office/drawing/2014/main" id="{5451C72C-C70D-4BD3-BC8A-66A60DC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459" y="4050873"/>
            <a:ext cx="2492222" cy="2492222"/>
          </a:xfrm>
          <a:prstGeom prst="rect">
            <a:avLst/>
          </a:prstGeom>
        </p:spPr>
      </p:pic>
      <p:pic>
        <p:nvPicPr>
          <p:cNvPr id="17" name="Graphic 16" descr="Rabbit-Fast">
            <a:extLst>
              <a:ext uri="{FF2B5EF4-FFF2-40B4-BE49-F238E27FC236}">
                <a16:creationId xmlns:a16="http://schemas.microsoft.com/office/drawing/2014/main" id="{8B645498-5292-4162-BC4B-1DBC7578D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31308" y="4121212"/>
            <a:ext cx="2059171" cy="2059171"/>
          </a:xfrm>
          <a:prstGeom prst="rect">
            <a:avLst/>
          </a:prstGeom>
        </p:spPr>
      </p:pic>
      <p:cxnSp>
        <p:nvCxnSpPr>
          <p:cNvPr id="18" name="Straight Arrow Connector 17" descr="linear growth">
            <a:extLst>
              <a:ext uri="{FF2B5EF4-FFF2-40B4-BE49-F238E27FC236}">
                <a16:creationId xmlns:a16="http://schemas.microsoft.com/office/drawing/2014/main" id="{A5CE0005-8004-43C8-A368-0886826E569E}"/>
              </a:ext>
            </a:extLst>
          </p:cNvPr>
          <p:cNvCxnSpPr>
            <a:cxnSpLocks/>
          </p:cNvCxnSpPr>
          <p:nvPr/>
        </p:nvCxnSpPr>
        <p:spPr>
          <a:xfrm flipV="1">
            <a:off x="5157897" y="4725476"/>
            <a:ext cx="1691215" cy="1473561"/>
          </a:xfrm>
          <a:prstGeom prst="straightConnector1">
            <a:avLst/>
          </a:prstGeom>
          <a:ln w="50800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descr="Eliminate slower function">
            <a:extLst>
              <a:ext uri="{FF2B5EF4-FFF2-40B4-BE49-F238E27FC236}">
                <a16:creationId xmlns:a16="http://schemas.microsoft.com/office/drawing/2014/main" id="{CC6EAA2A-F9AC-452E-A805-919916313602}"/>
              </a:ext>
            </a:extLst>
          </p:cNvPr>
          <p:cNvGrpSpPr/>
          <p:nvPr/>
        </p:nvGrpSpPr>
        <p:grpSpPr>
          <a:xfrm>
            <a:off x="4793854" y="4599667"/>
            <a:ext cx="2214954" cy="1965960"/>
            <a:chOff x="6719570" y="1219200"/>
            <a:chExt cx="1924050" cy="192405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58855-1E73-4DB9-873E-F2606C585CAC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4B583-BB8F-4FFD-9206-E3447E8CBCF1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9">
            <a:extLst>
              <a:ext uri="{FF2B5EF4-FFF2-40B4-BE49-F238E27FC236}">
                <a16:creationId xmlns:a16="http://schemas.microsoft.com/office/drawing/2014/main" id="{0364AE06-60FA-4328-9EE9-15EE61D8E9C3}"/>
              </a:ext>
            </a:extLst>
          </p:cNvPr>
          <p:cNvSpPr/>
          <p:nvPr/>
        </p:nvSpPr>
        <p:spPr>
          <a:xfrm rot="5400000">
            <a:off x="4813577" y="4965524"/>
            <a:ext cx="1754935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 descr="quadratic growth">
            <a:extLst>
              <a:ext uri="{FF2B5EF4-FFF2-40B4-BE49-F238E27FC236}">
                <a16:creationId xmlns:a16="http://schemas.microsoft.com/office/drawing/2014/main" id="{59301486-0AB6-41DB-AB5C-15287FC8F7D6}"/>
              </a:ext>
            </a:extLst>
          </p:cNvPr>
          <p:cNvSpPr/>
          <p:nvPr/>
        </p:nvSpPr>
        <p:spPr>
          <a:xfrm>
            <a:off x="6106048" y="4572576"/>
            <a:ext cx="164152" cy="202523"/>
          </a:xfrm>
          <a:prstGeom prst="triangle">
            <a:avLst/>
          </a:prstGeom>
          <a:solidFill>
            <a:srgbClr val="00DA63"/>
          </a:solidFill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AFC10-73A0-40DA-81AC-6992B9F2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F53AB6-70BE-417E-91D7-4D9E85C58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9899677-0ED1-44A9-90D1-71F09D564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1670F910-2F5C-4C2D-916A-B7B58C7F1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07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B3F9-1F91-4B7C-99A0-1E0459D8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pic>
        <p:nvPicPr>
          <p:cNvPr id="5" name="Picture 2" descr="Who are we | WHO ARE WE? GATORS WHAT DO WE&#10; WANT? SCALABLE ALGORITHMS WHATS THE INPUT SIZE? N -&gt; ∞ | image tagged in who are we | made w/ Imgflip meme maker">
            <a:extLst>
              <a:ext uri="{FF2B5EF4-FFF2-40B4-BE49-F238E27FC236}">
                <a16:creationId xmlns:a16="http://schemas.microsoft.com/office/drawing/2014/main" id="{C019FE7A-47FD-422F-AB0F-CA39C09F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81" y="1827991"/>
            <a:ext cx="3473745" cy="3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43102E-14DF-4811-A998-D36D20964B68}"/>
              </a:ext>
            </a:extLst>
          </p:cNvPr>
          <p:cNvSpPr/>
          <p:nvPr/>
        </p:nvSpPr>
        <p:spPr>
          <a:xfrm>
            <a:off x="7474879" y="6009556"/>
            <a:ext cx="281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https://imgflip.com/i/3z0jdf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3C80-E5AB-4BEC-B209-A2BC4B15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46239E-827E-46F5-8E33-0EFCA90064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32BF5F9-C2FD-4E1D-A97C-2F54FE660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746C9221-45E5-4C72-AFA3-2DBF4DA4B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353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Notations for Algorithm 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60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- Number of Operations: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: Upper Bound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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Lower Bound </a:t>
            </a: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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Upper + Lower Bound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1016E-A6B2-4BFA-A8C7-6D914D75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E4C37C-A041-44F6-995C-EA3B56A838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EE4FCCD-C1C0-4D80-83FD-0E51787AF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745512C-6874-458E-9544-419EAF4B5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370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Asymptotic Bounding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68776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 that approaches a curve but never meets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Analysis of tail behavior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-&gt; Infinity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Graph of Asymptote">
            <a:extLst>
              <a:ext uri="{FF2B5EF4-FFF2-40B4-BE49-F238E27FC236}">
                <a16:creationId xmlns:a16="http://schemas.microsoft.com/office/drawing/2014/main" id="{5A9972BE-0FBE-47ED-82E1-7757B0F1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9748" y="1826432"/>
            <a:ext cx="4145054" cy="255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47B77-2CD1-411B-88C7-18735AE7B50D}"/>
              </a:ext>
            </a:extLst>
          </p:cNvPr>
          <p:cNvSpPr txBox="1"/>
          <p:nvPr/>
        </p:nvSpPr>
        <p:spPr>
          <a:xfrm>
            <a:off x="8029181" y="4607788"/>
            <a:ext cx="5212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 tooltip="https://en.wikipedia.org/wiki/File:Nonlinear_asymptote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A24E-E7BA-40B5-B03E-EB87687D30BC}"/>
              </a:ext>
            </a:extLst>
          </p:cNvPr>
          <p:cNvCxnSpPr/>
          <p:nvPr/>
        </p:nvCxnSpPr>
        <p:spPr>
          <a:xfrm>
            <a:off x="7529748" y="3295859"/>
            <a:ext cx="4145054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BC404-9774-425B-8ED7-BF1F30EDA0B7}"/>
              </a:ext>
            </a:extLst>
          </p:cNvPr>
          <p:cNvCxnSpPr>
            <a:cxnSpLocks/>
          </p:cNvCxnSpPr>
          <p:nvPr/>
        </p:nvCxnSpPr>
        <p:spPr>
          <a:xfrm>
            <a:off x="9602275" y="1690688"/>
            <a:ext cx="0" cy="2821022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63C6-1017-49D1-B360-E079969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E3102-C6BC-4715-BE64-7ACBD5AF00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23DC98C-7011-4073-83EA-FA3FCB03D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48EE4D4-9979-4818-9BCF-772010A17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971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O (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hlinkClick r:id="rId3"/>
              </a:rPr>
              <a:t>Visualize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O(f(n))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c.f(n)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f(n) is an upper bound on performance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faster than constant times f(n)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upper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  <a:blipFill>
                <a:blip r:embed="rId4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BDC4-F7AA-4E69-936F-4E0BE6C6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90B27D-6DA5-49A9-AA78-4A34AB777D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9E441FE-2466-45BA-A4F8-C0C85C91C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E2DDB8E-252A-41BF-8B6F-904127278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65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547B52-13F9-4D09-ABB7-C0215AD69258}"/>
              </a:ext>
            </a:extLst>
          </p:cNvPr>
          <p:cNvGrpSpPr/>
          <p:nvPr/>
        </p:nvGrpSpPr>
        <p:grpSpPr>
          <a:xfrm>
            <a:off x="1667271" y="3287279"/>
            <a:ext cx="1632228" cy="1901401"/>
            <a:chOff x="2071968" y="3089119"/>
            <a:chExt cx="2217001" cy="2172404"/>
          </a:xfrm>
        </p:grpSpPr>
        <p:pic>
          <p:nvPicPr>
            <p:cNvPr id="20" name="Graphic 19" descr="Keyboard">
              <a:extLst>
                <a:ext uri="{FF2B5EF4-FFF2-40B4-BE49-F238E27FC236}">
                  <a16:creationId xmlns:a16="http://schemas.microsoft.com/office/drawing/2014/main" id="{5C533AE3-56D0-4C63-9228-16D74810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968" y="3089119"/>
              <a:ext cx="2217001" cy="18461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EF2505-DBFC-4787-9ED2-EDEB73721B9A}"/>
                </a:ext>
              </a:extLst>
            </p:cNvPr>
            <p:cNvSpPr txBox="1"/>
            <p:nvPr/>
          </p:nvSpPr>
          <p:spPr>
            <a:xfrm>
              <a:off x="2453574" y="4799858"/>
              <a:ext cx="1010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CC6470-2B57-41C2-A00A-32307D0091BE}"/>
              </a:ext>
            </a:extLst>
          </p:cNvPr>
          <p:cNvGrpSpPr/>
          <p:nvPr/>
        </p:nvGrpSpPr>
        <p:grpSpPr>
          <a:xfrm>
            <a:off x="4983314" y="3541062"/>
            <a:ext cx="4592660" cy="2090300"/>
            <a:chOff x="5008714" y="3617262"/>
            <a:chExt cx="4592660" cy="2090300"/>
          </a:xfrm>
        </p:grpSpPr>
        <p:pic>
          <p:nvPicPr>
            <p:cNvPr id="18" name="Graphic 17" descr="Rope Knot">
              <a:extLst>
                <a:ext uri="{FF2B5EF4-FFF2-40B4-BE49-F238E27FC236}">
                  <a16:creationId xmlns:a16="http://schemas.microsoft.com/office/drawing/2014/main" id="{1C63EFB7-29BE-4756-999D-52162D27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11552" y="3802085"/>
              <a:ext cx="950774" cy="950774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51B299-B062-4B33-91DF-3A85A9F898C4}"/>
                </a:ext>
              </a:extLst>
            </p:cNvPr>
            <p:cNvGrpSpPr/>
            <p:nvPr/>
          </p:nvGrpSpPr>
          <p:grpSpPr>
            <a:xfrm>
              <a:off x="5008714" y="3617262"/>
              <a:ext cx="1295547" cy="1720968"/>
              <a:chOff x="5593414" y="3685972"/>
              <a:chExt cx="1295547" cy="1720968"/>
            </a:xfrm>
          </p:grpSpPr>
          <p:pic>
            <p:nvPicPr>
              <p:cNvPr id="19" name="Graphic 18" descr="Television">
                <a:extLst>
                  <a:ext uri="{FF2B5EF4-FFF2-40B4-BE49-F238E27FC236}">
                    <a16:creationId xmlns:a16="http://schemas.microsoft.com/office/drawing/2014/main" id="{7F88E399-3D00-4086-9448-640040CFC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93414" y="3685972"/>
                <a:ext cx="1193623" cy="119362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2E76C6-EE99-4B37-BE98-98A06F5D53D8}"/>
                  </a:ext>
                </a:extLst>
              </p:cNvPr>
              <p:cNvSpPr txBox="1"/>
              <p:nvPr/>
            </p:nvSpPr>
            <p:spPr>
              <a:xfrm>
                <a:off x="5593414" y="4945275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Output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FFBC0-8052-4C76-B87A-8165CC68C4C1}"/>
                </a:ext>
              </a:extLst>
            </p:cNvPr>
            <p:cNvSpPr txBox="1"/>
            <p:nvPr/>
          </p:nvSpPr>
          <p:spPr>
            <a:xfrm>
              <a:off x="7172504" y="4876565"/>
              <a:ext cx="2428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Definite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 Unambiguous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FF676-47BE-43FA-ACDD-750597FE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B92201-1302-48CB-AC02-E79AFAF5D5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C8281DE-9BC1-42C9-A0F0-2DEB26D54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913DDBA-DE46-45FB-8A5B-1E41AC05F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50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c.g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lower bound on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slower than constant times g(n)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lower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  <a:blipFill>
                <a:blip r:embed="rId3"/>
                <a:stretch>
                  <a:fillRect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ABAD-AEA3-42AA-B38E-0495804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3EC8F7-4C1B-4FC8-B5C8-9F72C4DBC2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C2CB273-1061-4C52-870B-A9BA4C69C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1AEEDE-3728-4DB5-B815-10F436C69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256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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  <a:blipFill>
                <a:blip r:embed="rId3"/>
                <a:stretch>
                  <a:fillRect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/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T(n) = O(g(n)) and 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=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 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for all 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tight upper and lower bound on the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06C-D59E-45D7-9BB5-701453A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5021FF-77DD-4740-AFD6-580AB32929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17AFA34-C48D-479F-884B-F6A90892A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CBEB574-EC84-4EB6-B0A5-120346406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651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 vs Big O vs Big 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Google Shape;604;p80" descr="Table ">
            <a:extLst>
              <a:ext uri="{FF2B5EF4-FFF2-40B4-BE49-F238E27FC236}">
                <a16:creationId xmlns:a16="http://schemas.microsoft.com/office/drawing/2014/main" id="{FDCFA912-E4E6-47A8-ADF0-68749294FBF1}"/>
              </a:ext>
            </a:extLst>
          </p:cNvPr>
          <p:cNvGraphicFramePr/>
          <p:nvPr/>
        </p:nvGraphicFramePr>
        <p:xfrm>
          <a:off x="941696" y="1860083"/>
          <a:ext cx="10515600" cy="400038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24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 Members,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T(n)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/12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+ 11N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baseline="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</a:t>
                      </a:r>
                      <a:endParaRPr sz="2000" baseline="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</a:t>
                      </a: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545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A1FE40-9E88-41FA-8F41-60EB2F03CB59}"/>
              </a:ext>
            </a:extLst>
          </p:cNvPr>
          <p:cNvSpPr/>
          <p:nvPr/>
        </p:nvSpPr>
        <p:spPr>
          <a:xfrm>
            <a:off x="3875462" y="6108285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https://sp19.datastructur.es/index.html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D49E-8DF7-49D2-926D-3E969D7F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85143-602B-4B2D-83B2-BFA29BCB07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BD7A859-4564-4292-ABF3-B42F1764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6E1DF61-0754-4F55-9F1D-488079E15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131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Constant Growth Rate, O(1)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is independent of the number of inputs n, the algorithm grows at a constant rate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265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n;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Constant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Constant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>
              <a:cxnSpLocks/>
            </p:cNvCxnSpPr>
            <p:nvPr/>
          </p:nvCxnSpPr>
          <p:spPr>
            <a:xfrm>
              <a:off x="7035801" y="2320352"/>
              <a:ext cx="1386078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O(1)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97C9B-5F60-403A-83C7-7105596D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58F3A0-60AF-4F20-87BD-6DE6F3E1AF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E93CCC1-3C4F-45C3-BBB7-484F0494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0039307-7C0C-4805-BDF0-44E58EF04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481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number of inputs n, the algorithm grows at a linear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i+1;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inear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Linear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/>
            <p:nvPr/>
          </p:nvCxnSpPr>
          <p:spPr>
            <a:xfrm rot="18900000">
              <a:off x="6844030" y="2296980"/>
              <a:ext cx="1358900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 + 4,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O(n), c=4,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&gt;4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9971-1C38-4958-8249-10D2CCEA1B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E9D180-9B89-436D-A855-D16EA5FAE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F8A1D26D-B8D8-426B-B053-39FE2AB5D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9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92991"/>
              </p:ext>
            </p:extLst>
          </p:nvPr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0" marR="0" lv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932D3B6-87D6-4D86-9176-5B2B231769FA}"/>
              </a:ext>
            </a:extLst>
          </p:cNvPr>
          <p:cNvSpPr/>
          <p:nvPr/>
        </p:nvSpPr>
        <p:spPr>
          <a:xfrm>
            <a:off x="2108731" y="5714825"/>
            <a:ext cx="8937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T(n) = 3n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+ 4n + 5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D74D0C-C5C4-69C6-E3C4-286EEE53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36431"/>
              </p:ext>
            </p:extLst>
          </p:nvPr>
        </p:nvGraphicFramePr>
        <p:xfrm>
          <a:off x="5958975" y="2838217"/>
          <a:ext cx="4791342" cy="3352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95671">
                  <a:extLst>
                    <a:ext uri="{9D8B030D-6E8A-4147-A177-3AD203B41FA5}">
                      <a16:colId xmlns:a16="http://schemas.microsoft.com/office/drawing/2014/main" val="1418027169"/>
                    </a:ext>
                  </a:extLst>
                </a:gridCol>
                <a:gridCol w="2395671">
                  <a:extLst>
                    <a:ext uri="{9D8B030D-6E8A-4147-A177-3AD203B41FA5}">
                      <a16:colId xmlns:a16="http://schemas.microsoft.com/office/drawing/2014/main" val="2428586640"/>
                    </a:ext>
                  </a:extLst>
                </a:gridCol>
              </a:tblGrid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555847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int i, j;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94654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i=0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279343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 &lt;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n+1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750335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i++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036367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j=0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747364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 &lt;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n(n+1) = n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 n </a:t>
                      </a:r>
                      <a:endParaRPr lang="en-US" sz="1400" baseline="30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485295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j++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003240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x[i][j] == 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062619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true/false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413152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3n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+ 4n + 5</a:t>
                      </a:r>
                      <a:endParaRPr lang="en-US" sz="1400" baseline="30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96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850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97308"/>
              </p:ext>
            </p:extLst>
          </p:nvPr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0" marR="0" lv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 descr="Quadrat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289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14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</a:t>
                      </a:r>
                      <a:r>
                        <a:rPr lang="en-US" sz="1600" b="0" i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3" name="Arc 9" descr="Quadratic graph">
            <a:extLst>
              <a:ext uri="{FF2B5EF4-FFF2-40B4-BE49-F238E27FC236}">
                <a16:creationId xmlns:a16="http://schemas.microsoft.com/office/drawing/2014/main" id="{E932C3E2-D399-453B-8DC1-B309F616344F}"/>
              </a:ext>
            </a:extLst>
          </p:cNvPr>
          <p:cNvSpPr/>
          <p:nvPr/>
        </p:nvSpPr>
        <p:spPr>
          <a:xfrm rot="5400000">
            <a:off x="9533436" y="3686447"/>
            <a:ext cx="891356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5D154B-ECE6-45A5-848F-0028EEA2E387}"/>
              </a:ext>
            </a:extLst>
          </p:cNvPr>
          <p:cNvSpPr/>
          <p:nvPr/>
        </p:nvSpPr>
        <p:spPr>
          <a:xfrm>
            <a:off x="10400547" y="3572389"/>
            <a:ext cx="164152" cy="202523"/>
          </a:xfrm>
          <a:prstGeom prst="triangle">
            <a:avLst/>
          </a:prstGeom>
          <a:solidFill>
            <a:schemeClr val="accent2"/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/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+ 4n + 5,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), c=?,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&gt;?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9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823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Inclass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Activity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Complete this program and determine growth rate.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9971-1C38-4958-8249-10D2CCEA1B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E9D180-9B89-436D-A855-D16EA5FAE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F8A1D26D-B8D8-426B-B053-39FE2AB5D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8" name="Picture 1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139E2B0-E25D-E54B-4B35-25A10D1B5D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152" y="271263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8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1800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22" name="Table 18">
            <a:extLst>
              <a:ext uri="{FF2B5EF4-FFF2-40B4-BE49-F238E27FC236}">
                <a16:creationId xmlns:a16="http://schemas.microsoft.com/office/drawing/2014/main" id="{F2867F90-C798-CF42-76D7-F49C36905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78956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en-US" baseline="300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en-US" baseline="300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98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2660"/>
              </p:ext>
            </p:extLst>
          </p:nvPr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46F38-F03B-4E65-BA96-354BF5F550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3972F9-A0FB-416E-B6B6-D61B65C2A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3E9BF0-F59A-42EC-B1B1-1FD94E0AD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405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20" name="Table 18">
            <a:extLst>
              <a:ext uri="{FF2B5EF4-FFF2-40B4-BE49-F238E27FC236}">
                <a16:creationId xmlns:a16="http://schemas.microsoft.com/office/drawing/2014/main" id="{2C7CAA00-BCBB-A019-1132-0F709F4E8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57759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594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E2A2DDBF-E588-F459-7C60-F0A049DA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82576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605AA13-85E9-59AD-67CB-A2B405E6DE94}"/>
              </a:ext>
            </a:extLst>
          </p:cNvPr>
          <p:cNvSpPr txBox="1"/>
          <p:nvPr/>
        </p:nvSpPr>
        <p:spPr>
          <a:xfrm>
            <a:off x="1831312" y="6386350"/>
            <a:ext cx="7821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We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know that 2</a:t>
            </a:r>
            <a:r>
              <a:rPr lang="en-US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k-1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&lt;= n; k &lt;= (log</a:t>
            </a:r>
            <a:r>
              <a:rPr lang="en-US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n + 1); k 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n; </a:t>
            </a:r>
          </a:p>
          <a:p>
            <a:pPr>
              <a:defRPr/>
            </a:pP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0151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 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O(n!)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40000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6000000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800000000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 descr="Increasing across table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gets Faster, Complexity increases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Constant &lt; Logarithmic &lt; Linear &lt; Loglinear &lt; Polynomial &lt; Exponential &lt; Factorial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630636" y="1622005"/>
            <a:ext cx="76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D760F-71D2-4F46-B1C9-77CA165C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1F3FF6-7B28-46FD-95C7-1EB826215A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8224A6-3266-4AB4-A4D3-F078D9073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C7D5091-4BDD-4B72-B99D-176222B97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239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2" name="Picture 2" descr="Graph of different growth functions">
            <a:extLst>
              <a:ext uri="{FF2B5EF4-FFF2-40B4-BE49-F238E27FC236}">
                <a16:creationId xmlns:a16="http://schemas.microsoft.com/office/drawing/2014/main" id="{9B95B669-92E2-43EA-8036-7953BF6C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549" y="2021306"/>
            <a:ext cx="6067571" cy="347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2541E4-59E9-4D0F-AD22-0852222D7D8A}"/>
              </a:ext>
            </a:extLst>
          </p:cNvPr>
          <p:cNvSpPr/>
          <p:nvPr/>
        </p:nvSpPr>
        <p:spPr>
          <a:xfrm>
            <a:off x="4188717" y="565380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http://bigocheatsheet.com/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A2317-F7CC-4039-8032-89E88B2F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F32D4-77CB-4291-A714-9BE1E273A9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9BABE-785E-472C-860F-4670E33B4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A72FD9-8529-42F6-9A98-520D2C0D4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5328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1579777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Tips for Asymptotic Analysis (</a:t>
            </a:r>
            <a:r>
              <a:rPr lang="en-US" sz="6000" dirty="0">
                <a:solidFill>
                  <a:srgbClr val="EB6E19"/>
                </a:solidFill>
                <a:latin typeface="Gotham Bold" pitchFamily="50" charset="0"/>
              </a:rPr>
              <a:t>Big </a:t>
            </a:r>
            <a:r>
              <a:rPr lang="en-US" sz="6000" dirty="0">
                <a:solidFill>
                  <a:srgbClr val="0081E2"/>
                </a:solidFill>
                <a:latin typeface="Gotham Bold" pitchFamily="50" charset="0"/>
              </a:rPr>
              <a:t>O</a:t>
            </a: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)</a:t>
            </a: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96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89B15-648A-4734-8BAF-D9C6B70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2A10AD-A3A1-4042-B691-3A6588222C3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27717CD-9D42-4EB3-9002-BF50CA541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02A6F68-C346-4885-A08F-C54AE7314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7982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FBA1BC1-7361-B49A-5079-6A1D4CC89AD1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6737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776923" y="3136612"/>
                <a:ext cx="44181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O(n+m)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23" y="3136612"/>
                <a:ext cx="4418197" cy="584775"/>
              </a:xfrm>
              <a:prstGeom prst="rect">
                <a:avLst/>
              </a:prstGeom>
              <a:blipFill>
                <a:blip r:embed="rId3"/>
                <a:stretch>
                  <a:fillRect t="-13684" r="-2486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D1C1C0-C990-F4A8-7D19-4C35F0935E90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D76B7D-8CB8-6D6A-1309-16DAF2D12F9D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func1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340B90-4387-7EC8-296C-29C314B68DC0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EC1D1C-038A-BF45-A835-60A3D64D6CA3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573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25331D-F865-98C9-13DF-843F3B2C3B91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9182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FCD4A7-AFEC-F311-F8AF-D36D2F1FA382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CB8F3-AAF2-33AC-E718-3F0AA5E15F67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func2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7F7F7F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8E0BB7-93F8-1378-C62C-425591626EFF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8AD0CB-F0BF-4457-256E-E941C8BEA8CD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EBFCB2-E230-7F4C-6CE4-E6B4E6012273}"/>
                  </a:ext>
                </a:extLst>
              </p:cNvPr>
              <p:cNvSpPr/>
              <p:nvPr/>
            </p:nvSpPr>
            <p:spPr>
              <a:xfrm>
                <a:off x="7125228" y="2644170"/>
                <a:ext cx="446669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O(n+n)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EB6E19"/>
                    </a:solidFill>
                    <a:latin typeface="Gotham Bold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       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O(2n) </a:t>
                </a:r>
                <a:endParaRPr lang="en-US" sz="3200" dirty="0">
                  <a:solidFill>
                    <a:srgbClr val="EB6E19"/>
                  </a:solidFill>
                  <a:latin typeface="Gotham Bold" pitchFamily="50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   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EBFCB2-E230-7F4C-6CE4-E6B4E601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228" y="2644170"/>
                <a:ext cx="4466697" cy="1569660"/>
              </a:xfrm>
              <a:prstGeom prst="rect">
                <a:avLst/>
              </a:prstGeom>
              <a:blipFill>
                <a:blip r:embed="rId5"/>
                <a:stretch>
                  <a:fillRect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39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0F3893-F930-5232-2114-3786404A6EC8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55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/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Pseudocode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Programming Language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Thinking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Analysis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pic>
        <p:nvPicPr>
          <p:cNvPr id="6" name="Graphic 5" descr="Left Brain">
            <a:extLst>
              <a:ext uri="{FF2B5EF4-FFF2-40B4-BE49-F238E27FC236}">
                <a16:creationId xmlns:a16="http://schemas.microsoft.com/office/drawing/2014/main" id="{F2EAAF9A-8DE6-45AF-9C0F-796D1CBB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332" y="4516243"/>
            <a:ext cx="1276689" cy="1276689"/>
          </a:xfrm>
          <a:prstGeom prst="rect">
            <a:avLst/>
          </a:prstGeom>
        </p:spPr>
      </p:pic>
      <p:pic>
        <p:nvPicPr>
          <p:cNvPr id="8" name="Picture 7" descr="Productive Team Sasquatch">
            <a:extLst>
              <a:ext uri="{FF2B5EF4-FFF2-40B4-BE49-F238E27FC236}">
                <a16:creationId xmlns:a16="http://schemas.microsoft.com/office/drawing/2014/main" id="{FE106E7F-4924-4774-B568-B892D3F29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4441316"/>
            <a:ext cx="1276689" cy="1276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6FD44-AD8F-4EA4-8596-CD823D6AFD9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E429BD-C955-4394-88FE-20231CE69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5118049-AF9A-42B0-89D4-A35B09DC4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299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7038975" y="3290333"/>
                <a:ext cx="66865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T(x, y)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</a:t>
                </a:r>
                <a:r>
                  <a:rPr kumimoji="0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x+y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75" y="3290333"/>
                <a:ext cx="6686549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08CD8F-BDCC-4613-8189-8B082E9129EC}"/>
              </a:ext>
            </a:extLst>
          </p:cNvPr>
          <p:cNvSpPr txBox="1"/>
          <p:nvPr/>
        </p:nvSpPr>
        <p:spPr>
          <a:xfrm>
            <a:off x="795590" y="5164729"/>
            <a:ext cx="1039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Describe what the variable is,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O(x) where x is the size or length of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6DDFB1-4670-56C3-BD80-C7D7A0D4639E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83C7E0-8F86-8867-B29A-C18F17B43D68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func3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9CC589-3292-887B-5791-585AA76787FD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247B6F-B7A8-6919-C7B7-FEDD1BC39B3C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929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A61836-6E41-3552-B570-AB5989E655E4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4582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652741" y="2777590"/>
                <a:ext cx="543877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n) </a:t>
                </a:r>
              </a:p>
              <a:p>
                <a:pPr marL="457200" marR="0" lvl="1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41" y="2777590"/>
                <a:ext cx="5438775" cy="1077218"/>
              </a:xfrm>
              <a:prstGeom prst="rect">
                <a:avLst/>
              </a:prstGeom>
              <a:blipFill>
                <a:blip r:embed="rId3"/>
                <a:stretch>
                  <a:fillRect t="-7386" r="-481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370516" y="4428649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Both variables are n and grow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same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E51148-0052-2289-633B-7C592CF19978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2504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59A3A6-8214-0321-3EEE-2D1A5CBB22FB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40742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746730" y="2870440"/>
                <a:ext cx="574703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m)    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EB6E19"/>
                    </a:solidFill>
                    <a:latin typeface="Gotham Bold" pitchFamily="50" charset="0"/>
                  </a:rPr>
                  <a:t>         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730" y="2870440"/>
                <a:ext cx="5747039" cy="1077218"/>
              </a:xfrm>
              <a:prstGeom prst="rect">
                <a:avLst/>
              </a:prstGeom>
              <a:blipFill>
                <a:blip r:embed="rId3"/>
                <a:stretch>
                  <a:fillRect t="-7345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291864" y="4112991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 and m are growing at the same rate.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05952-643A-42C6-8264-E6D78DBDA209}"/>
              </a:ext>
            </a:extLst>
          </p:cNvPr>
          <p:cNvSpPr txBox="1"/>
          <p:nvPr/>
        </p:nvSpPr>
        <p:spPr>
          <a:xfrm>
            <a:off x="2497957" y="5256844"/>
            <a:ext cx="8659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are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question that n and m are growing at the same rate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if you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are growing at the same rate, then simplifying is fine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8E1782C-241B-F97B-30A5-CDE9033EBAF0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7666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#4c: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Do not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drop Lower Order Terms with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different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610350" y="2867197"/>
                <a:ext cx="57470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m)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2867197"/>
                <a:ext cx="5747039" cy="584775"/>
              </a:xfrm>
              <a:prstGeom prst="rect">
                <a:avLst/>
              </a:prstGeom>
              <a:blipFill>
                <a:blip r:embed="rId3"/>
                <a:stretch>
                  <a:fillRect t="-13542" r="-275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370516" y="3618069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no relationship is given between n and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AB52-6380-498A-B131-DBCFC93A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36618-D28E-4394-B337-0D1A7AB5C4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8336AAB-329E-405D-AA71-5C8CECA7B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7662BAF1-3880-478B-AA5C-B1D639760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D0D2F5-5512-D127-19D3-F3B7BB464252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9762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980742" y="2953844"/>
            <a:ext cx="33212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8638 6292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AF668-8118-4B2D-8FB0-5237FB8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023BD-5AE1-4C8D-B4DF-6C55C35E329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B4EEA1-9400-47A3-A166-D348A7FB1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0E79DCC-77C1-4FA7-82EB-EB6D7BA85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63E4BDFB-4A1E-6121-2951-413A03ED7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49" y="1373795"/>
            <a:ext cx="4363813" cy="43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303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B05B-B344-4C24-ACA3-C85F9EE444CE}"/>
              </a:ext>
            </a:extLst>
          </p:cNvPr>
          <p:cNvSpPr txBox="1"/>
          <p:nvPr/>
        </p:nvSpPr>
        <p:spPr>
          <a:xfrm>
            <a:off x="1454972" y="2130927"/>
            <a:ext cx="9898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algorithm's total run time is given by the expression,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T(n, p)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10n + 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representation of this program's execution time in Big 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943D9-0052-4375-8FD7-2F2AC1D1860D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n+p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8EB4D-8D79-42E9-AAC1-0F9E5938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7877E-F2FF-4285-B2C0-4056A557B9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2F6890B-4BCA-407E-98C2-81F6E6091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D45315-3A7D-44CB-B014-FBFA336A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1294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FC291-91E0-4FBA-9F64-FB51D69C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38" y="1995487"/>
            <a:ext cx="8115300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46DD-3FBB-4F0F-9D40-9ABDC64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AC87E0-3593-4F0C-B143-B3EB57019B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C16D99-2302-4BCC-9ACF-19B90E4C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C6FD119-4C6F-45E7-BA3B-412BFC8B0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8381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1; i &lt;= n; i *=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n; i &gt;= 1; i /= 2)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DDB84-D8C6-4193-960C-CC763323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0C1AC-E2F7-456B-AD90-76D834CD61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D65E155-E89A-427D-BD3F-2C02B5769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338089-1728-4590-A2AA-41717896E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46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FCFCB-92D1-486D-99F2-3774F31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9DE32-1B24-43FD-809E-2C39213FA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DEA11E1-0D41-4328-AB60-058763E0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52F3DB0C-9B40-477D-B8C1-4622CD441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528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4823210" y="4321631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82CC-8D15-4CC0-8A92-E845C20B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83" y="2203353"/>
            <a:ext cx="6354834" cy="21182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5D2BF-1D29-439D-8620-E1D2813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43709-4FEB-4B2A-B1F2-566364F2C6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E6341D8-6D42-44B3-97CA-3A2629795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FE49F8F-CBA2-4213-89CD-3536C8F58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5049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457013" y="4482404"/>
            <a:ext cx="1082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both take same time in terms of Big 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8B72C-6A35-47A2-B6EA-1C2D2347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B35F6-FD9D-46C7-8878-FD0BACF618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EE34039-8271-4EE0-92E1-F917721C6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B88FA89-E343-4EBD-B341-77FABBAA4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6112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527352" y="4552743"/>
            <a:ext cx="10821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will be faster in terms of execution time/simulation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F4DA-71E1-4987-BCC3-63C9E83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0E30F-A5F2-44F1-B3AA-F6FB8A5BC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AB8C9DF-BEA5-4B00-868B-120426244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EE5735B-127D-4550-9200-E59846670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3816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AE82-F8FE-4ADF-83E5-269F389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CF0CE-BA1C-4DC2-A4D3-5A45D14ABD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BAB66E-74FA-4494-8877-666DA9DA2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E32EC23-20C7-4167-9DEC-43AFF5621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750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A280A9-EA1C-4D8D-AF42-2E47B55FD31F}"/>
              </a:ext>
            </a:extLst>
          </p:cNvPr>
          <p:cNvSpPr txBox="1"/>
          <p:nvPr/>
        </p:nvSpPr>
        <p:spPr>
          <a:xfrm>
            <a:off x="883933" y="3599775"/>
            <a:ext cx="10785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Average/Best/Worst case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 actual costs at a specific input instance.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can define a specific order of instance but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cannot propose variability in input 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general, calculating best case time complexity under the assumption that the data structure has a small size, example: when an array has size 1 or the tree is empty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should be avoided. The complexity is calculated without thinking about the size of input.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it is perfectly fine to think about the properties of input or data structure such as data is sorted, height will always be proportional to log n for a balanced tree, etc.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symptotic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analysis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assumes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very large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Whether it be big O, theta, or omega, it always refers to the case of very large n. The best / average / worst cases arise in different structural cases, exclusive of size.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Growth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measures change in costs.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0783-CBDC-433B-93BF-451FFED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71735B-E878-4108-BD43-4E2084C55F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BBC71C3-B406-4542-8690-89549E3BD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E5861A-583A-4246-9FFC-0FB5E492D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55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Readings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https://dev.to/sherryummen/asymptotic-notations-b-oot-big-o-big-omega-big-theta-49e7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8.10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Common Misunderstanding 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https://cs.stackexchange.com/questions/23068/how-do-o-and-%CE%A9-relate-to-worst-and-best-case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https://qr.ae/pNyFxo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https://cs.stackexchange.com/questions/23593/is-there-a-system-behind-the-magic-of-algorithm-analysis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https://stackoverflow.com/questions/25593619/why-small-theta-asymtotic-notation-doesnt-exists/54542603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FAE6-F4FE-4EA6-A396-FAAC0F40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223295-681E-4E43-955C-DADA4D7BB0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57D94BC-9D22-4E69-9372-F9F0C9976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598ABCD-2E46-48AC-8EDC-5EE3D903D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3171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Useful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+ 3 + 4 + ⋯ + n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(n+1)/2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+ 4 + 8 + ⋯ + 2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k+1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+ n/2 + n/4 + n/8 + ⋯ + 1 = 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2n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EA67-7D55-4CD4-8DFE-FCC4032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0CF359-9FCF-41BE-86D6-580F59E96C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2D1B54-8897-4C0E-A826-5C2B374AA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D80A470-8C11-40F4-B8C0-39C0D4102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0275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782617" y="1608028"/>
            <a:ext cx="879301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2A878-BC94-4AEB-B02F-E1DBC6A4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B98A9-1CBD-444D-BA65-8E7996FD03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21A2A49-7AEB-4252-8695-B9F8E13E8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AF87C7-75C1-4625-969D-62AE9E6E5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102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B6FB-60C5-4E0A-89A3-1C675EE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B7C9D0-F5AF-49C9-8979-278567F7C9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AEC53A5-0090-4652-A34E-94CFEB7AA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1B704C9-97D6-4917-9F69-738C1DFE0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144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69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7E2239-169B-47FB-8E8A-0C1D608C8EC5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1C8633-D047-4D83-B99A-D885485B7589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361F961-0B0D-4599-B8CD-2622B4AEB1E0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DD3A09-6E52-4269-B881-4CC2BEF4B1E4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B7B1C-0688-4A2E-8ED3-37F79385414B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FEF14D-D995-41C1-8671-05B6FCD584BF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7DA3A-5E5B-4A1D-BC8E-98CDA9E77C8F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64C24-0003-4280-9930-C1F3927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6B54B-9B34-40FE-B152-8D79B15AD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837A81C-3AD2-4F00-920D-0E1ED3A55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1A15A3D-D4BF-4DBE-A6AE-BA16FDE2D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ACDAD97-9769-5186-D27D-811B222D956F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46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65FA-C8D2-4B8C-990B-3FD8537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11F36-B6FF-4818-BAC4-FF38BA496291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D2393C-C9CB-4F5B-B2C4-92193A3491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81A377-B4CF-48AD-B31F-806CC818A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C6E87BE3-2857-400A-95B1-19FCF244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81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005F-67E5-4E0F-8CA7-8D5C91D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E65350-576D-4647-A155-F612FA3979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4CCE9BD-57C6-4DF9-8859-31A0D86D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DB774D3-7D9C-4CA7-B5A1-B1C644CC0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3CAD68-38CC-4D72-A123-C2FD6DF1E5D9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08CE42-65A4-4673-98B6-52BA7FF2B127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94FE04-75B8-4234-A30C-99A23C9D26F8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99D994-330F-4A9B-857E-696058673265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FA140A-10E3-4865-85C9-B40DBEB7C8CB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3CCD83-7C44-FE2A-AA7A-15DCE7F2B01E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981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9674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Max length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21723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Length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2CAA-9583-49D6-A3BC-1D8E6858ABBC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9207773" y="2327867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30DDF-2369-44B5-9A21-08F1609FE76C}"/>
              </a:ext>
            </a:extLst>
          </p:cNvPr>
          <p:cNvSpPr txBox="1"/>
          <p:nvPr/>
        </p:nvSpPr>
        <p:spPr>
          <a:xfrm>
            <a:off x="8449790" y="5638548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1126835" y="5744044"/>
            <a:ext cx="649762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0A4A8-2CB9-4BDB-9EE8-2F799BE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41A074-CFCE-4660-9B53-A65AC14C0F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087765D5-CEEC-4832-A4E6-4E50226E8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C12DD3A-EF5B-46FA-9376-7DCB04A63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6B9F56-3611-122B-433E-76A01D95FEAA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5145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O(size.t), O(size.t.t), O(size.size.t),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O,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upper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upper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FFFB0-0238-4FC3-8F5E-28F297F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5FE172-5189-4BA9-B359-824F1A1680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8F913E9-9574-48FA-A402-3B912139E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0837F17E-4F0D-4F59-9B06-C9F3D9D34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871255-C0CE-4C72-B1F3-DDA05B59DB2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6498678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(1)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lower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lower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F6ED-D364-497E-9BB8-4927679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7CF2A3-0ED0-44BC-9C9B-FB0CAD7F06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29354EF-D16E-4F2A-AD16-7AD02C35B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ED49EAD-C591-4E66-8C14-4C289C248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A32B7E-9877-4E0F-BCB4-BE48CEBF9C81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28992207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 this program, the time complexity of the code 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O(size.t)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BC1DB-C67F-43A9-A826-F0D66A87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2D774-BB42-4832-BC5B-EAFB54F1D8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2D7B164-558A-4F47-B8C0-0AA7196AC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7674AB8-87D8-40AF-A491-77084060A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88F69F-D1C4-43E8-9260-76A2B95EE7E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19838695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5B35A-E19E-4F45-BFE2-D89F32BD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56FF6-CAAF-4E93-A7A9-C3907AAB4C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88247A3-44C2-4911-8C9B-4D52219F3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F51336F-7B1C-44E6-A102-F71E42B22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1936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30004-200B-4ED9-A7B5-F0A0336A7EB1}"/>
              </a:ext>
            </a:extLst>
          </p:cNvPr>
          <p:cNvGraphicFramePr>
            <a:graphicFrameLocks noGrp="1"/>
          </p:cNvGraphicFramePr>
          <p:nvPr/>
        </p:nvGraphicFramePr>
        <p:xfrm>
          <a:off x="2373295" y="2602669"/>
          <a:ext cx="414235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235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A6EAB-7FFA-4785-BD07-91DD59069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787531" y="2605088"/>
          <a:ext cx="6708162" cy="250106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70816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(string 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&lt; 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if(s.at(0) == s.at(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()-1))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s.substr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(1,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()-2));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9AFD0-59A5-4143-BF6B-338CCB6F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40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6B0DD-510C-4A86-93ED-0A3BAAB797A7}"/>
              </a:ext>
            </a:extLst>
          </p:cNvPr>
          <p:cNvSpPr txBox="1"/>
          <p:nvPr/>
        </p:nvSpPr>
        <p:spPr>
          <a:xfrm>
            <a:off x="1386673" y="1798655"/>
            <a:ext cx="9508306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are given an array of numbers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data is randomly sorted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Peak value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 is a number such that it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greater than or equal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both of its adjacent elements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case of the boundary values, a peak must be greater than or equal to the one adjacent element.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3A4B1-6C7F-4785-B31A-2A20FD23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7AAEC4-7368-4D16-AC1F-0FC99A58AE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9937D4-54DA-42BD-97CE-42C7B4043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A94B26A-1AF4-4F06-BC28-86A3ADFB8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9941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E85B0-4A2C-4DDA-B520-1964826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EAE96-57F5-4698-B9FC-C75D1F467F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FE8D6BE-6426-4514-BF7D-4358B6A0A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8C4F81E-442A-4A00-8E1C-253EBAFF5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5086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F1332C-CE1A-49C2-9A51-30DD9CB47E5A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B1FA17-60A5-4F5C-9A45-C1E55864C6C7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FA85D-16C9-4D69-8DB6-63A2363E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28A33E-BA8E-43EC-8268-A2F3D2CF6A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E20AB4A-050A-4004-AA37-D2B3212D5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8E940A59-73EF-4D10-B257-4D95F33AA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8054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6682</TotalTime>
  <Words>9732</Words>
  <Application>Microsoft Office PowerPoint</Application>
  <PresentationFormat>Widescreen</PresentationFormat>
  <Paragraphs>2100</Paragraphs>
  <Slides>112</Slides>
  <Notes>112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112</vt:i4>
      </vt:variant>
    </vt:vector>
  </HeadingPairs>
  <TitlesOfParts>
    <vt:vector size="125" baseType="lpstr">
      <vt:lpstr>Arial</vt:lpstr>
      <vt:lpstr>Calibri</vt:lpstr>
      <vt:lpstr>Calibri Light</vt:lpstr>
      <vt:lpstr>Cambria Math</vt:lpstr>
      <vt:lpstr>Consolas</vt:lpstr>
      <vt:lpstr>Courier New</vt:lpstr>
      <vt:lpstr>Gotham Bold</vt:lpstr>
      <vt:lpstr>Linux Biolinum</vt:lpstr>
      <vt:lpstr>Symbol</vt:lpstr>
      <vt:lpstr>Tw Cen MT</vt:lpstr>
      <vt:lpstr>Wingdings</vt:lpstr>
      <vt:lpstr>1_Office Theme</vt:lpstr>
      <vt:lpstr>2_Office Theme</vt:lpstr>
      <vt:lpstr>PowerPoint Presentation</vt:lpstr>
      <vt:lpstr>   Agenda   </vt:lpstr>
      <vt:lpstr>   Algorithm   </vt:lpstr>
      <vt:lpstr>   Algorithm   </vt:lpstr>
      <vt:lpstr>   Algorithm   </vt:lpstr>
      <vt:lpstr>   Algorithm vs Program   </vt:lpstr>
      <vt:lpstr>   Algorithm vs Program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PowerPoint Presentation</vt:lpstr>
      <vt:lpstr>   Performance   </vt:lpstr>
      <vt:lpstr>   Performance   </vt:lpstr>
      <vt:lpstr>   Why do we care about algorithms?   </vt:lpstr>
      <vt:lpstr>   Why do we care about algorithms?   </vt:lpstr>
      <vt:lpstr>   A Simple Example   </vt:lpstr>
      <vt:lpstr>   A Simple Example   </vt:lpstr>
      <vt:lpstr>   A Simple Example   </vt:lpstr>
      <vt:lpstr>   A Simple Example   </vt:lpstr>
      <vt:lpstr>   A Simple Example   </vt:lpstr>
      <vt:lpstr>PowerPoint Presentation</vt:lpstr>
      <vt:lpstr>   Questions to ask when evaluating programs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3 (Asymptotic Behavior: Order                                                             of Growth)    </vt:lpstr>
      <vt:lpstr>Which variables should we eliminate?</vt:lpstr>
      <vt:lpstr>   Growth of Functions   </vt:lpstr>
      <vt:lpstr>   Growth of Functions   </vt:lpstr>
      <vt:lpstr>   Growth of Functions   </vt:lpstr>
      <vt:lpstr>   Growth of Functions   </vt:lpstr>
      <vt:lpstr>PowerPoint Presentation</vt:lpstr>
      <vt:lpstr>   Approach 3 (Asymptotic Behavior: Order                                                             of Growth)    </vt:lpstr>
      <vt:lpstr>   Approach 3 (Asymptotic Behavior: Order                                                             of Growth)    </vt:lpstr>
      <vt:lpstr>Notations for Algorithm Complexity</vt:lpstr>
      <vt:lpstr>Asymptotic Bounding</vt:lpstr>
      <vt:lpstr>Big O (Visualize)</vt:lpstr>
      <vt:lpstr>Big </vt:lpstr>
      <vt:lpstr>Big </vt:lpstr>
      <vt:lpstr>Big  vs Big O vs Big </vt:lpstr>
      <vt:lpstr>   Constant Growth Rate, O(1)   </vt:lpstr>
      <vt:lpstr>   Linear Growth Rate   </vt:lpstr>
      <vt:lpstr>   Quadratic Growth Rate   </vt:lpstr>
      <vt:lpstr>   Quadratic Growth Rate   </vt:lpstr>
      <vt:lpstr>Inclass Activity</vt:lpstr>
      <vt:lpstr>   Logarithmic Growth Rate   </vt:lpstr>
      <vt:lpstr>   Logarithmic Growth Rate   </vt:lpstr>
      <vt:lpstr>   Logarithmic Growth Rate   </vt:lpstr>
      <vt:lpstr>   Logarithmic Growth Rate   </vt:lpstr>
      <vt:lpstr>   Different Growth Rates  </vt:lpstr>
      <vt:lpstr>   Different Growth Rates  </vt:lpstr>
      <vt:lpstr>   Tips for Asymptotic Analysis (Big O)  </vt:lpstr>
      <vt:lpstr>Tip #1: Addition (Independence)</vt:lpstr>
      <vt:lpstr>Tip #1: Addition (Independence)</vt:lpstr>
      <vt:lpstr>Tip #2: Drop Constant Multipliers</vt:lpstr>
      <vt:lpstr>Tip #2: Drop Constant Multipliers</vt:lpstr>
      <vt:lpstr>Tip #3: Different Input Variables</vt:lpstr>
      <vt:lpstr>Tip #3: Different Input Variables</vt:lpstr>
      <vt:lpstr>Tip #4a: Drop Lower Order Terms with Similar Growth Rates</vt:lpstr>
      <vt:lpstr>Tip #4a: Drop Lower Order Terms with Similar Growth Rates</vt:lpstr>
      <vt:lpstr>Tip #4b: Drop Lower Order Terms with Similar Growth Rates</vt:lpstr>
      <vt:lpstr>Tip #4b: Drop Lower Order Terms with Similar Growth Rates</vt:lpstr>
      <vt:lpstr>Tip #4c: Do not drop Lower Order Terms with different Growth Rates</vt:lpstr>
      <vt:lpstr>Mentimeter</vt:lpstr>
      <vt:lpstr>Mentimeter</vt:lpstr>
      <vt:lpstr>Mentimeter</vt:lpstr>
      <vt:lpstr>Logarithmic growth</vt:lpstr>
      <vt:lpstr>Mentimeter</vt:lpstr>
      <vt:lpstr>Mentimeter</vt:lpstr>
      <vt:lpstr>Mentimeter</vt:lpstr>
      <vt:lpstr>Enter Data</vt:lpstr>
      <vt:lpstr>Enter Data</vt:lpstr>
      <vt:lpstr>Recommended Readings</vt:lpstr>
      <vt:lpstr>Useful series</vt:lpstr>
      <vt:lpstr>Linear Search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String Palindrome</vt:lpstr>
      <vt:lpstr>String Palindrome</vt:lpstr>
      <vt:lpstr>Peak Finding</vt:lpstr>
      <vt:lpstr>Peak Finding: Case 1</vt:lpstr>
      <vt:lpstr>Peak Finding: Case 1</vt:lpstr>
      <vt:lpstr>Peak Finding: Case 1</vt:lpstr>
      <vt:lpstr>Peak Finding: Case 2</vt:lpstr>
      <vt:lpstr>Peak Finding: Case 2</vt:lpstr>
      <vt:lpstr>Peak Finding: Case 2</vt:lpstr>
      <vt:lpstr>Peak Finding: Case 3</vt:lpstr>
      <vt:lpstr>Peak Finding: Case 3</vt:lpstr>
      <vt:lpstr>Peak Finding: Case 3</vt:lpstr>
      <vt:lpstr>Peak Finding: Case 4</vt:lpstr>
      <vt:lpstr>Peak Finding: Case 4</vt:lpstr>
      <vt:lpstr>Peak Finding: Case 4</vt:lpstr>
      <vt:lpstr>Peak Finding</vt:lpstr>
      <vt:lpstr>Binary Search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316</cp:revision>
  <cp:lastPrinted>2021-01-13T16:00:44Z</cp:lastPrinted>
  <dcterms:created xsi:type="dcterms:W3CDTF">2020-04-14T17:15:24Z</dcterms:created>
  <dcterms:modified xsi:type="dcterms:W3CDTF">2024-08-27T15:37:50Z</dcterms:modified>
</cp:coreProperties>
</file>