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5"/>
  </p:notesMasterIdLst>
  <p:sldIdLst>
    <p:sldId id="268" r:id="rId3"/>
    <p:sldId id="440" r:id="rId4"/>
    <p:sldId id="659" r:id="rId5"/>
    <p:sldId id="495" r:id="rId6"/>
    <p:sldId id="414" r:id="rId7"/>
    <p:sldId id="492" r:id="rId8"/>
    <p:sldId id="597" r:id="rId9"/>
    <p:sldId id="582" r:id="rId10"/>
    <p:sldId id="627" r:id="rId11"/>
    <p:sldId id="628" r:id="rId12"/>
    <p:sldId id="629" r:id="rId13"/>
    <p:sldId id="631" r:id="rId14"/>
    <p:sldId id="633" r:id="rId15"/>
    <p:sldId id="634" r:id="rId16"/>
    <p:sldId id="703" r:id="rId17"/>
    <p:sldId id="635" r:id="rId18"/>
    <p:sldId id="704" r:id="rId19"/>
    <p:sldId id="636" r:id="rId20"/>
    <p:sldId id="705" r:id="rId21"/>
    <p:sldId id="637" r:id="rId22"/>
    <p:sldId id="638" r:id="rId23"/>
    <p:sldId id="630" r:id="rId24"/>
    <p:sldId id="626" r:id="rId25"/>
    <p:sldId id="579" r:id="rId26"/>
    <p:sldId id="639" r:id="rId27"/>
    <p:sldId id="640" r:id="rId28"/>
    <p:sldId id="642" r:id="rId29"/>
    <p:sldId id="641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6" r:id="rId42"/>
    <p:sldId id="762" r:id="rId43"/>
    <p:sldId id="655" r:id="rId44"/>
    <p:sldId id="654" r:id="rId45"/>
    <p:sldId id="657" r:id="rId46"/>
    <p:sldId id="658" r:id="rId47"/>
    <p:sldId id="761" r:id="rId48"/>
    <p:sldId id="760" r:id="rId49"/>
    <p:sldId id="270" r:id="rId50"/>
    <p:sldId id="354" r:id="rId51"/>
    <p:sldId id="661" r:id="rId52"/>
    <p:sldId id="664" r:id="rId53"/>
    <p:sldId id="677" r:id="rId54"/>
    <p:sldId id="675" r:id="rId55"/>
    <p:sldId id="669" r:id="rId56"/>
    <p:sldId id="676" r:id="rId57"/>
    <p:sldId id="665" r:id="rId58"/>
    <p:sldId id="667" r:id="rId59"/>
    <p:sldId id="668" r:id="rId60"/>
    <p:sldId id="750" r:id="rId61"/>
    <p:sldId id="751" r:id="rId62"/>
    <p:sldId id="752" r:id="rId63"/>
    <p:sldId id="753" r:id="rId64"/>
    <p:sldId id="754" r:id="rId65"/>
    <p:sldId id="738" r:id="rId66"/>
    <p:sldId id="723" r:id="rId67"/>
    <p:sldId id="724" r:id="rId68"/>
    <p:sldId id="725" r:id="rId69"/>
    <p:sldId id="726" r:id="rId70"/>
    <p:sldId id="727" r:id="rId71"/>
    <p:sldId id="728" r:id="rId72"/>
    <p:sldId id="729" r:id="rId73"/>
    <p:sldId id="730" r:id="rId74"/>
    <p:sldId id="731" r:id="rId75"/>
    <p:sldId id="732" r:id="rId76"/>
    <p:sldId id="733" r:id="rId77"/>
    <p:sldId id="734" r:id="rId78"/>
    <p:sldId id="735" r:id="rId79"/>
    <p:sldId id="736" r:id="rId80"/>
    <p:sldId id="737" r:id="rId81"/>
    <p:sldId id="755" r:id="rId82"/>
    <p:sldId id="756" r:id="rId83"/>
    <p:sldId id="7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EB6E19"/>
    <a:srgbClr val="0081E2"/>
    <a:srgbClr val="E60000"/>
    <a:srgbClr val="548235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357" autoAdjust="0"/>
  </p:normalViewPr>
  <p:slideViewPr>
    <p:cSldViewPr snapToGrid="0">
      <p:cViewPr varScale="1">
        <p:scale>
          <a:sx n="108" d="100"/>
          <a:sy n="108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0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3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0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2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9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40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9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71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75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6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9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6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0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17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75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5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2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48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8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863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635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04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61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90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0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8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3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17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81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75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3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25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01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5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82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84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44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55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318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049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62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457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9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985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40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902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189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706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0770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76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214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880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4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813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894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66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018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010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556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47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84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48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771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3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B9EF-C5BB-4B47-B57C-1BE27DE93C28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184-593A-4095-A65B-E31280CF04F1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3B5C-91B7-4BFC-9899-61E0C0EC3F93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491-721F-4512-9817-630EEBB509B1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2504-BFC8-4EA6-8914-6D42D1239AA3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BE0-F1E7-4BFC-9DAD-21A562EE3A43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C0A-336C-4345-B2C6-80705C26E349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E6F-1CE6-4F86-95DE-1DDE35B03E21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104-3C17-410B-8C0A-24C0B2F35069}" type="datetime1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01D6-6E85-49FC-B56E-98785AD2B148}" type="datetime1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DBCE-6245-46CC-8396-1D4C600D6002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302-E181-4537-B797-F87DE320B7A1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2BD-8B1B-4337-A40D-C38015529BAD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009-8B44-4E35-9AF6-133B9B1D4CB4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A4A-7C21-4048-9AAC-CF71271C9C4B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F48C-818F-4D52-8AE9-37D858A15B74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D7D-C308-476C-9294-78D131AAE76A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D165-A3AC-44B6-AF6A-8A4843CBA93C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970-4B63-4590-B22D-9FA0D76ED135}" type="datetime1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6CF-5D52-4B13-A4F1-DB9D8E65A73D}" type="datetime1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606-568F-4711-85C7-6C6A42302969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A59-0B39-4C67-BF6C-9E2559DC9604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73E-4299-429D-B1BD-483498AAEB18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CC2-81FB-4C13-8EED-A607BCDD3219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ogG01IjYc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 priority queue is a generalization of a queue where each element is assigned a priority and elements come out in order by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B5428-5D8D-4630-AE70-5F4F84A471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F8F4465F-5904-4856-A6C1-78D8A8908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AD54532-5505-42EC-93ED-A1C58B942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FC9D3-A16A-4081-A7BC-504C754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969A81-A917-BD08-BB5D-C7E3ED18C64C}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465163" y="4630723"/>
            <a:chExt cx="4650208" cy="125758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49B7DD0-78B7-6EA7-8E41-D1A441A7A5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893A59-FF89-3964-A413-1D9502030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291CAD-3BDF-F141-00DB-C1DDA9602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E21F56-5815-B5CE-3F40-5665BC676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E3C6157-AE4B-C244-E989-DA403A871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257A7A1-DF31-BF22-AF55-CF17E9AE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33B70D9-E3E0-C65E-5282-C05098E1C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3AB26CD-4E85-9F50-1DCA-739F5FEED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9A780D-4574-CA36-FB09-AE52CAFBF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AA95E1-63EB-5235-1D11-C694B7A8A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EC7DA9F-5310-1ADB-663C-B42116D8A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DE2671-1E64-7B71-EADD-38FA654F1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DF881FA-D94A-7CE1-97AB-BB1253D999E9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575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 (Central Idea)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Keep track of highest or lowest priority in a fast way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Abstract Data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 (p) – Adds a new element with priority 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 or </a:t>
            </a: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ExtractMax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– Extracts the element with min or max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F60B7D-529D-453A-9B8F-F0613CB24A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85EBBB-5B44-40B0-9C96-106A566C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7624DB2-036D-4D31-BE6D-8D7A766E6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3038-BBE1-41DF-B125-15453C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4471F1-8ACA-E9A3-F780-275D28B6C2E8}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465163" y="4630723"/>
            <a:chExt cx="4650208" cy="125758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9916E60-0322-4E30-BBC9-9516A2180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395AAFF-C3F9-E995-9F98-A9E8288BB5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424A88-5828-8A69-1FEF-A305D00BD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CFE919-F089-8E3B-734B-95604F85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4A1532-32F7-7B66-5459-D37D63A8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415774-54DA-007C-AC0D-FDA7307A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8B33ED7-0693-4F09-8F8B-B2F0635508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78EEB2-278D-5998-0C7C-6C7352C95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C1E4E0F-C8A4-138B-D29D-7FF4C2A3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2441C0-C047-A46F-36C4-BCFACD5D8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74080C-4566-AB7F-4CFD-06AC16FBE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529B1E-1E20-FFAF-052D-F1B68712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E9B5C39-4A8A-1C95-0894-EF16B77396D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28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441336" y="1484829"/>
            <a:ext cx="9971982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Insert (</a:t>
            </a:r>
            <a:r>
              <a:rPr lang="en-US" sz="2800" dirty="0">
                <a:solidFill>
                  <a:schemeClr val="accent1"/>
                </a:solidFill>
                <a:latin typeface="Gotham Bold" pitchFamily="50" charset="0"/>
              </a:rPr>
              <a:t>e</a:t>
            </a:r>
            <a:r>
              <a:rPr lang="en-US" sz="2800" baseline="-25000" dirty="0">
                <a:solidFill>
                  <a:schemeClr val="accent1"/>
                </a:solidFill>
                <a:latin typeface="Gotham Bold" pitchFamily="50" charset="0"/>
              </a:rPr>
              <a:t>6 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with priority 17)</a:t>
            </a: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8D219-E84F-4873-B689-BD0E3F78BE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7B33924-91CE-471D-ACC2-5A722A171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B8734C5-BFF6-44A9-B655-61B8DB54D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D6EE-DDB7-48E0-8DDD-99237EE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05B2A5-7FFA-4FD2-7AAA-C31862D8F8BA}"/>
              </a:ext>
            </a:extLst>
          </p:cNvPr>
          <p:cNvGrpSpPr/>
          <p:nvPr/>
        </p:nvGrpSpPr>
        <p:grpSpPr>
          <a:xfrm>
            <a:off x="2236585" y="2292630"/>
            <a:ext cx="4650208" cy="1257587"/>
            <a:chOff x="4465163" y="4630723"/>
            <a:chExt cx="4650208" cy="1257587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675DF29-90DF-DD8F-0406-DCC7B8A0D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022ED7E-2F25-F5E3-1956-5830A2F48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5791415-D7FD-6989-10FE-BA458737C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489617-A9AF-9EEE-D368-50C6775B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A8B79C5-1991-D245-C22D-1DF2FB04B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16D91D8-74E4-FFCC-D28E-679E2BD71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D203CC8-D94A-31A4-F4DC-6F19CEB43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7328BF1-4EAA-D6AD-745D-FB1D0A9196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C7A255-995A-C621-289B-4AA9DCF5B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297FB2E-D7AC-00C5-9D7B-AFA72DAE6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49684-3796-56B6-A369-7B0F570F0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159C974-9503-E733-C8EC-F773BB6AD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63E161F-9DE3-4FEB-6FB5-51F148558D20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741FC93-52C6-3776-349D-4028F7A58961}"/>
              </a:ext>
            </a:extLst>
          </p:cNvPr>
          <p:cNvGrpSpPr/>
          <p:nvPr/>
        </p:nvGrpSpPr>
        <p:grpSpPr>
          <a:xfrm>
            <a:off x="7320135" y="2281343"/>
            <a:ext cx="4650208" cy="1257587"/>
            <a:chOff x="4465163" y="4630723"/>
            <a:chExt cx="4650208" cy="1257587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C92D86-9792-6ED8-BDB4-FF52CA516E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EC2EB28-2D99-D6B6-A963-B3977EB22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76C0789-735D-302A-06F2-0F7B22924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97E193B-638A-9572-EBE6-51809986E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51CEB8-0C95-5832-D482-6116FA7EC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C2E89DD-6540-B2DD-5FB0-DCDDB886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8DE42B7-15C9-D008-CD92-953B07D39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6307631-4BD2-D773-D169-9002F835B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A92ADD-267C-8CEB-62D9-C8E9EBED2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BEB2BCB-5B43-A3CF-F2F8-E0372DEBF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42535DB-315B-D091-05D3-1A9758D24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4CF6939-4CC4-95DA-79C3-0D0A71C2B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DA63"/>
                    </a:solidFill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solidFill>
                      <a:srgbClr val="00DA63"/>
                    </a:solidFill>
                    <a:latin typeface="Gotham Bold" pitchFamily="50" charset="0"/>
                  </a:rPr>
                  <a:t>6</a:t>
                </a:r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EF46FB1-CD27-082B-4892-0E4AAFFBCD3B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08BB829-B2AB-B8A3-0264-239CB406D4F3}"/>
              </a:ext>
            </a:extLst>
          </p:cNvPr>
          <p:cNvCxnSpPr>
            <a:cxnSpLocks/>
          </p:cNvCxnSpPr>
          <p:nvPr/>
        </p:nvCxnSpPr>
        <p:spPr>
          <a:xfrm flipV="1">
            <a:off x="10842300" y="2710441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792ECA5-21F2-57A2-0B30-D17B02A20D98}"/>
              </a:ext>
            </a:extLst>
          </p:cNvPr>
          <p:cNvGrpSpPr/>
          <p:nvPr/>
        </p:nvGrpSpPr>
        <p:grpSpPr>
          <a:xfrm>
            <a:off x="2235475" y="4671018"/>
            <a:ext cx="4650208" cy="1257587"/>
            <a:chOff x="4465163" y="4630723"/>
            <a:chExt cx="4650208" cy="1257587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7661A30-D34D-66FC-BB2B-77B5D8264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04C868B-A8A0-2E10-2C04-54A786CFA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D03D5D7-3F3D-402E-C383-EBB5D9AD8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A466029-FE40-4422-E7F8-35A75C1E5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5A0BDC1-CA2E-436B-BA85-18978F549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05CF18B-8C90-1ED2-4FD7-AE62DBA37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747CBE4-0BE5-12F1-A58D-5164BD1F73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0E5BE16-0E61-4B54-22AC-2E25FDA71F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AC56DCC-1BFF-396D-955A-7507B1FA0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DA63"/>
                    </a:solidFill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solidFill>
                      <a:srgbClr val="00DA63"/>
                    </a:solidFill>
                    <a:latin typeface="Gotham Bold" pitchFamily="50" charset="0"/>
                  </a:rPr>
                  <a:t>3</a:t>
                </a:r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3B1078F-938F-12E6-0C5E-C4675CE34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903CD90-364D-390E-A253-417328BA5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9598A2F-827A-49F1-464F-5F3F68975F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latin typeface="Gotham Bold" pitchFamily="50" charset="0"/>
                  </a:rPr>
                  <a:t>6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A1B278-D808-5D40-03A4-F28553C7DB95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B553E88-ADE0-2B3B-6254-8DB7BB4CA4C5}"/>
              </a:ext>
            </a:extLst>
          </p:cNvPr>
          <p:cNvGrpSpPr/>
          <p:nvPr/>
        </p:nvGrpSpPr>
        <p:grpSpPr>
          <a:xfrm>
            <a:off x="7320135" y="4858535"/>
            <a:ext cx="4650208" cy="1039473"/>
            <a:chOff x="4465163" y="4848837"/>
            <a:chExt cx="4650208" cy="10394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B252FDF-0D66-75C9-42EE-4836E9E57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6965020-288B-D14D-C4FA-476526421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C4EA346-9728-B187-79FE-378B08818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8E3BD3-5691-F59F-726B-AB46703BE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EB57F31-6B1E-E935-C8DD-BCADFA87D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9FE528A-EB02-102F-25D4-084658BDA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24B4CA2-6C33-C234-03FC-DCEE7989D8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1EB444E-34AB-D416-5E6B-5138D2955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489B1C8-6A9F-8138-A7C0-491FD4423A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5C0E4C-3EDF-BBF4-1D16-E76073C62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34E12C-8C7C-5886-BA98-111353878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latin typeface="Gotham Bold" pitchFamily="50" charset="0"/>
                  </a:rPr>
                  <a:t>6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D048CFD-09AA-7572-AF55-1AA11AD7E0A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D56E625-8617-0353-B867-FD0D28D2C5C8}"/>
              </a:ext>
            </a:extLst>
          </p:cNvPr>
          <p:cNvSpPr txBox="1"/>
          <p:nvPr/>
        </p:nvSpPr>
        <p:spPr>
          <a:xfrm>
            <a:off x="1443772" y="3889657"/>
            <a:ext cx="6094602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D094ADA-A2C7-55C1-CD58-D723DA0A53F3}"/>
              </a:ext>
            </a:extLst>
          </p:cNvPr>
          <p:cNvCxnSpPr>
            <a:cxnSpLocks/>
          </p:cNvCxnSpPr>
          <p:nvPr/>
        </p:nvCxnSpPr>
        <p:spPr>
          <a:xfrm flipV="1">
            <a:off x="10856252" y="5075783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F41CB3-1AB1-910C-3D0D-CC7CA0D95038}"/>
              </a:ext>
            </a:extLst>
          </p:cNvPr>
          <p:cNvCxnSpPr>
            <a:cxnSpLocks/>
          </p:cNvCxnSpPr>
          <p:nvPr/>
        </p:nvCxnSpPr>
        <p:spPr>
          <a:xfrm flipV="1">
            <a:off x="5766470" y="5095094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5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4C4E7-99A6-43B4-B27A-5F694F25B5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A85EBA-DE03-4D4D-85A9-34DD2C382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62CCBF6-B6B9-4756-99A4-EEF5C983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CD782-8B5E-44BA-9EBA-12E9575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Add p at the end of the array: O(1)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Find the min in the array and then shift: O(n)</a:t>
            </a:r>
          </a:p>
          <a:p>
            <a:pPr>
              <a:lnSpc>
                <a:spcPct val="150000"/>
              </a:lnSpc>
            </a:pPr>
            <a:endParaRPr lang="en-US" sz="2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33D272-3908-4855-8111-F7D55789E73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7BE7C63-64C4-422C-88FA-7ACD0D31B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FCB39FB-E026-48FC-BD46-298363D99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E9FA-3A1D-4343-98FE-A1CA49D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Add p at the end of the array: </a:t>
            </a:r>
            <a:r>
              <a:rPr lang="en-US" sz="16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Find the min in the array and then shift: </a:t>
            </a:r>
            <a:r>
              <a:rPr lang="en-US" sz="16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9755F-E01E-4213-A9D2-FBA1954FF68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BE568E-1628-4CF6-9C0D-2EC4B522A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99DDB20-6BB8-4A74-9D1A-97CE376CE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4F3E-ED63-4C82-9A94-19AFAA9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O(log n) using Binary Search, then shift elements: 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array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BFD7A-C8BD-4523-83E4-8A367D6205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E909DE6-6069-4BDC-8B2D-27D56BCA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499A40F-5C7E-433F-8DAF-6DA1DD163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FEE-02AA-464A-916F-F92DC79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O(log n) using Binary Search, then shift elements: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array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81C29-31DE-44F1-A087-33B878A89E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34FFAD7-D299-45D7-B3FA-0EADC773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B95C6C4-CCAB-4341-AE1D-019D808F4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B5A6-69E7-452D-9FF8-6850FF1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O(n) using Linear Search, then add in O(1): O(n)</a:t>
            </a:r>
          </a:p>
          <a:p>
            <a:pPr>
              <a:lnSpc>
                <a:spcPct val="150000"/>
              </a:lnSpc>
            </a:pPr>
            <a:endParaRPr lang="en-US" sz="3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list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91688F-527D-428E-B120-796E53989F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BFFD260-0A2D-4D62-B14B-D418BBBCE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A0C222D0-8215-4811-988E-1787CF0DA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DB75C-3623-426E-AF7D-A2060A7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O(n) using Linear Search, then add in O(1):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list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1E555-62C0-4BBA-BC1A-750C6CC59D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7167D86-4BC1-4346-8CE0-437AB3153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58654A6-651B-4637-88FC-9F73702E0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7CE1-5307-4FE5-9B75-B9DEFDC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E78EC1-30BA-43B4-B135-A91C95116B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76987DA-4B29-4D14-8414-4F9A7F473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F271B10-8FD4-43D4-930A-0EED5C9D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0D5D0-C5BA-4B45-967E-9FDF5C9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5352"/>
              </p:ext>
            </p:extLst>
          </p:nvPr>
        </p:nvGraphicFramePr>
        <p:xfrm>
          <a:off x="2124279" y="3647424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Array/List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59259B-077F-4672-9C23-B29EC8ED4B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47F232-6DE3-4491-A4D3-8BBF6907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7857484-93E5-49C1-A334-7D3F49015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BA206-0B15-4484-9163-97E5B219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5444"/>
              </p:ext>
            </p:extLst>
          </p:nvPr>
        </p:nvGraphicFramePr>
        <p:xfrm>
          <a:off x="2124279" y="3647424"/>
          <a:ext cx="812799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 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Binary Heap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745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646AD4-A023-496D-8389-6C416A26AF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DCB14-5659-46B8-937C-D6EE6A9B4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7D1E172-A68D-4F0A-B146-D1BEBCA01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45DBE-AB1F-4D34-BF27-A573369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Use Cases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Huffman Trees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Dijkstra’s Shortest Path 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Prim’s Algorithm for calculating Minimum Spanning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Scheduling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K largest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Heap 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Many more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445C93-749A-4DDE-88E8-52FFD71DC2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3219336-7506-4190-AF0C-16827E50D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B607A8C-9862-4A2E-812C-C5E5AFA53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601F-E043-4077-8C53-4510BB0E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B15F8-C7DE-44C2-8D14-25EDC82B5A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61FF8F8-61A1-4590-A218-7D9AA10DF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88A41437-0C39-4A26-81F3-AD4AA3AE9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69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Complete Binary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Each Node is less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Each Node is greater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Root is the smallest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largest element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Only the root can be removed (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 or 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ExtractMax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40516" y="4197150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0937" y="468625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87682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66874" y="4391566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25031" y="4364548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10872" y="5017190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179865" y="5017190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059135" y="5017190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726199" y="5017191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4211774" y="5506739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539364" y="5506739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5100377" y="5516027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99780" y="5506739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80766" y="5506739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328001" y="5516027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1AAAB-8F3B-4039-B534-F678A70900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2DD0F25B-A89F-4881-92D2-AC0BCA90F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38DA8334-98F4-4A23-89DB-3E629A696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0292-F332-4BCD-85CD-5CF4A32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E76C-B760-49C1-8F4A-F3B33BB40052}"/>
              </a:ext>
            </a:extLst>
          </p:cNvPr>
          <p:cNvSpPr txBox="1"/>
          <p:nvPr/>
        </p:nvSpPr>
        <p:spPr>
          <a:xfrm>
            <a:off x="7272562" y="2663057"/>
            <a:ext cx="4081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value;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left;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left and right are min-heaps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60D767-B401-4882-B630-F6C9B353D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C097EF4-C9F3-47FE-A84D-FC308FAA5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83D7987-3223-421E-A0BC-D5BA4941B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E8FC-396F-4ED6-AA5C-D92717DA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</a:extLst>
          </p:cNvPr>
          <p:cNvSpPr txBox="1"/>
          <p:nvPr/>
        </p:nvSpPr>
        <p:spPr>
          <a:xfrm>
            <a:off x="7533678" y="261531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Heap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[];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</a:extLst>
          </p:cNvPr>
          <p:cNvSpPr/>
          <p:nvPr/>
        </p:nvSpPr>
        <p:spPr>
          <a:xfrm>
            <a:off x="7633991" y="3250571"/>
            <a:ext cx="2709903" cy="84885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For 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p,</a:t>
            </a: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L.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 R.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 + 2</a:t>
            </a: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C6FBBC-FAA3-42C8-B590-277B3A357FDC}"/>
              </a:ext>
            </a:extLst>
          </p:cNvPr>
          <p:cNvSpPr/>
          <p:nvPr/>
        </p:nvSpPr>
        <p:spPr>
          <a:xfrm>
            <a:off x="7653875" y="4330491"/>
            <a:ext cx="2709902" cy="7275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can find its parent at floor((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– 1)/2)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6EFE58-58DC-46ED-84D8-B02632A54E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28F0BE31-B7B7-49F3-909B-8F7FEEEE4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Logo COP3530">
              <a:extLst>
                <a:ext uri="{FF2B5EF4-FFF2-40B4-BE49-F238E27FC236}">
                  <a16:creationId xmlns:a16="http://schemas.microsoft.com/office/drawing/2014/main" id="{EEFDFCA9-F280-4403-BB34-372C0396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F6D5D-8FB2-4AE0-A100-E2CADA3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pic>
        <p:nvPicPr>
          <p:cNvPr id="92" name="Picture 4" descr="Insertion Heap Algorithm">
            <a:extLst>
              <a:ext uri="{FF2B5EF4-FFF2-40B4-BE49-F238E27FC236}">
                <a16:creationId xmlns:a16="http://schemas.microsoft.com/office/drawing/2014/main" id="{A92A8CC5-9FD5-4A6C-A329-912916A9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74" y="5227448"/>
            <a:ext cx="5902286" cy="9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75DEB4E-6E41-46FD-B7FE-6AA3BC891A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A392AB7-B647-4446-8C44-6933907A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569740D9-AD15-4AA0-BB84-8AE14C774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E5ABA-ACB2-4782-B922-4419C84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AED3FC-CB05-4A42-93C7-BA2B6F6740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EE0AF704-EC9B-46C8-AF74-AD0FB33E0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E41DB94F-D77E-4F62-8721-DAAC6F44A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E1C50-FCFC-450E-BE3F-87466E2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1C8C53-6F8B-4F3B-9037-536BFCAC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F50449-6BD2-4F2E-AE39-F176A3A1F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9A4CFBFF-5B86-44A7-A350-68913DB2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9400B2BF-5498-4B62-87D8-6C591BAB2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60EED-BABB-4897-B617-79DDDC1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Announcements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846071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26 February, 3 pm - 9 pm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Honorlock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lecture that day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Topics and expectations guide is up!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Project 1 is due 24 February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 started if you haven’t now!</a:t>
            </a: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3A48F-3B67-40CB-BA83-056013F4CE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5296265-E020-4364-A2CE-E6F6983EA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671DDA3-F68F-4870-BCCD-7F3106F73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225B-2191-4B1F-B6EB-E7E5524A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DA9BD2-4597-463B-8394-5682246C2A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EC43B87-AA07-453A-9444-EF1C86FE7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08EF62F2-9253-4A97-A262-557E0B737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01C5A-E89E-48F1-BAE1-E0011A6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C3549A-F7A0-4509-B280-3840939A5A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8471755-7A59-4B47-8383-8EA297E78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7B5A658E-AA05-4AE5-890A-C823D897D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FEA-46D5-44FF-945C-7A1BAED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F822A-9350-46DB-976F-6ABADBB2F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28E19E-EA91-4961-801E-D2142DF58C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1CA83659-C8EF-4F9A-BBCD-35631942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AAB05E5E-14E4-4B33-BA4C-0EF8CD425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1202-BFE5-4B2F-9BB9-7E2A78C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AD596C-B134-4259-836A-A1F9274774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F570E13-D039-4597-A9E3-9BCA76FC8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D2744358-9BDF-45CE-81BB-5331BC4E9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E6720-FBDD-4DE8-B5B9-211D304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FF1427-7C5F-4630-BC66-6951D5E50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3B0226F3-CBD2-4D69-BC27-C986EE466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A3C3B9D-864B-4367-A6DD-700B900C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BA8AD-53F9-4165-8518-0FEEA81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BF8DB6-CF4B-4642-AF90-081090A17C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45AA343-1021-42FA-8B5F-1978B0EF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9110BF5-FA86-4EFF-AFAE-B24CF48C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7062-3E31-4897-98BC-032FD634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4DD10B-18CD-4EF0-8D7D-E49C953BB0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CE0A7F3D-BE62-435C-AAA6-B944B30E0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8206666F-D874-4AC0-9225-F7F9FC428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5B168-2E67-47E3-BFA4-0780F0B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6B9FB8-469E-48A0-9856-65CADE0EB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EFCE3707-6665-4217-832B-BF72B1CD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4D8E3C80-958D-454D-B1D6-42B3912FD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9D7C-722D-4186-B8EA-F15CF86D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30" y="536266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insert!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73CBF-17D7-4B40-854A-6E26B8A7B06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F341226-58EF-4060-AA75-BB0FEB23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4A45C6B7-B42B-4901-B6D0-04D08388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0B18B-C663-4486-B44F-8574DCC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4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EE6AB-323F-4977-A468-7A004D8655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0BA294F-4C95-445D-AB26-351959AF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AE4F54D-6F52-46F0-8995-638B1FA78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AFE46-FE37-48DE-A616-8879653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Performance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DD6AC-CB58-4398-BC7D-5B6469E2C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4C2EEBE-BBD0-44D6-8D92-00A57F66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3B69CEE3-E6A2-491A-BDFC-87666DA00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08BD-10E7-4DAB-A300-EDE0F7A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DFD85F-7682-97EB-8168-62D6C66F185B}"/>
              </a:ext>
            </a:extLst>
          </p:cNvPr>
          <p:cNvGrpSpPr/>
          <p:nvPr/>
        </p:nvGrpSpPr>
        <p:grpSpPr>
          <a:xfrm>
            <a:off x="391699" y="2493717"/>
            <a:ext cx="4652162" cy="2025440"/>
            <a:chOff x="1105746" y="2382897"/>
            <a:chExt cx="4652162" cy="20254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BF7447-A808-1DB9-EB9A-CD69E06C4146}"/>
                </a:ext>
              </a:extLst>
            </p:cNvPr>
            <p:cNvGrpSpPr/>
            <p:nvPr/>
          </p:nvGrpSpPr>
          <p:grpSpPr>
            <a:xfrm>
              <a:off x="1105746" y="2627293"/>
              <a:ext cx="3147922" cy="1781044"/>
              <a:chOff x="2947151" y="2790228"/>
              <a:chExt cx="3147922" cy="17810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E2067A-50DC-4B3B-A941-515F73642C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284515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BA7F03-06E1-4DC9-9439-34FD6EF63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51B4E7-79A0-4AD4-A124-8F3CF803B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1ACB5-8D10-447A-8512-8CC77D028B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3196BC-65D8-4C10-87E1-25F4471540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564090-B42B-476E-AF5C-6D3874077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5757C9-C087-4FAF-884D-183400D216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A10777-D795-445A-9DD0-7C9888939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E43CD1-A952-45EE-8A06-B2B9ECE52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5ED36F-F3C0-4AB8-AD10-D772DBFE1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8978DC-8D44-459E-9984-49954373B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5A117-9D5E-44C2-85BD-04F934763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F5FA45-C520-4141-A16D-990321183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0B8080-326C-48CB-B7CE-F7634259D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812509-2640-493B-ACAE-3D8D204F2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4752591" y="2957626"/>
                <a:ext cx="716537" cy="330994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BB851A3-DA63-4D8D-ABE6-F992F45E7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CE30687-F7B7-40D6-B457-8981B596D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4279F4-3FB3-4909-A81C-5D651E004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8CF59E-7EAA-48FE-A8C4-9706DB95C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5D3365-15F9-4289-9D44-E659CF098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7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8E6B03F-EDE4-4FEF-BC74-85BF6BF8DA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7AB8B7A-3AA0-4714-BC2A-657863051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9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39D941E-7960-4022-8175-FBFCAEC72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C64B88-7C6F-4B42-B41F-16B1318DE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0BFA9DB-A978-449F-9F63-9DDBA4B06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207F50-D829-441E-A1B4-0A91BEEDE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088E9-1A57-451B-A4D9-D0493D3FC3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C61B35-F0FA-439E-904F-1E4CD8F96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4F9888-0E5D-44FD-8CCA-230171B60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87B08E-F810-48F6-98FD-8FC6E1FC2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8CD950-8C99-4070-8111-1C1171DBC0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695E7F-1157-4296-9575-75ABE9F775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B1EFF9C-027F-44CB-9278-28DE7C644F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BEA3ACF-2172-4675-AC74-9451CCF67A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5783097" y="4081725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93E32-E9EB-4322-877A-2B3A674BE3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0914" y="4245403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cxnSp>
            <p:nvCxnSpPr>
              <p:cNvPr id="6" name="Connector: Curved 5">
                <a:extLst>
                  <a:ext uri="{FF2B5EF4-FFF2-40B4-BE49-F238E27FC236}">
                    <a16:creationId xmlns:a16="http://schemas.microsoft.com/office/drawing/2014/main" id="{C09502A7-2356-9681-FEF3-851BDA9ABA20}"/>
                  </a:ext>
                </a:extLst>
              </p:cNvPr>
              <p:cNvCxnSpPr>
                <a:stCxn id="94" idx="3"/>
                <a:endCxn id="14" idx="3"/>
              </p:cNvCxnSpPr>
              <p:nvPr/>
            </p:nvCxnSpPr>
            <p:spPr>
              <a:xfrm flipH="1" flipV="1">
                <a:off x="4752591" y="2944117"/>
                <a:ext cx="1221761" cy="1455175"/>
              </a:xfrm>
              <a:prstGeom prst="curvedConnector3">
                <a:avLst>
                  <a:gd name="adj1" fmla="val -55103"/>
                </a:avLst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CE8AE-C31A-3890-E32A-C04DAD6196F3}"/>
                </a:ext>
              </a:extLst>
            </p:cNvPr>
            <p:cNvSpPr txBox="1"/>
            <p:nvPr/>
          </p:nvSpPr>
          <p:spPr>
            <a:xfrm>
              <a:off x="3330682" y="2382897"/>
              <a:ext cx="24272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Copy last element to root and delete last element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6E652D-ADDA-1DDB-3220-ECAF28BDA8A7}"/>
              </a:ext>
            </a:extLst>
          </p:cNvPr>
          <p:cNvGrpSpPr/>
          <p:nvPr/>
        </p:nvGrpSpPr>
        <p:grpSpPr>
          <a:xfrm>
            <a:off x="4336713" y="2556691"/>
            <a:ext cx="4447074" cy="1976600"/>
            <a:chOff x="5118255" y="2413645"/>
            <a:chExt cx="4447074" cy="19766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C11EEF-12F9-C078-1836-59D8B5B57833}"/>
                </a:ext>
              </a:extLst>
            </p:cNvPr>
            <p:cNvGrpSpPr/>
            <p:nvPr/>
          </p:nvGrpSpPr>
          <p:grpSpPr>
            <a:xfrm>
              <a:off x="5118255" y="2609201"/>
              <a:ext cx="3147922" cy="1781044"/>
              <a:chOff x="2947151" y="2790228"/>
              <a:chExt cx="3147922" cy="178104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1F3AE8-4D06-7C49-4085-1F11EA041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19150A-6A38-028E-1856-682BAB6C0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7B2F8A-9255-39BD-B85D-770B4A8855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336F0D-D4A9-54DE-384C-EEA47979EB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44AE48-360C-6E8C-1905-A4EC624511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A83FBE-E784-3119-ACC3-B8F0A70A5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494ACF-74DE-5A71-B89A-7C8270591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548DD8-8BF3-F796-73E6-52C61CA0F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EA9E55-CDB9-151D-86F6-9CCAC09F7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7AEC1B-8BEB-3C9F-FDBA-3B9CE125D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85E4D-522D-DD43-8460-D36AFAE570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862A1C-C6F9-DADC-651A-24C231C1A7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5023B6-6B8D-2837-29E4-1C925800F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9EF3F7-2057-4CFB-305E-5BC8A6ED5B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48B6167-679E-FF7E-24F1-8376EF9AA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851514" y="2944117"/>
                <a:ext cx="617614" cy="344503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7125B24-72FD-0493-FE0F-EFD4F1B36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4ABB38-7704-42A4-14A0-A96172B23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BA47272-C702-6A7F-6F48-5E554EC0A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206AC36-8AE8-4F02-4B42-E8A943466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DC789D1-298B-F6A0-2C98-922C63DC97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3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EC198F8-6950-2004-F2D4-9329149D6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4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35FF07-AA00-9069-757A-0783C7044F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5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13BE074-4042-5C9A-7FAA-D70692C30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CB1F961-41CB-6E0E-D90A-764D93004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0EE2534-A989-CD53-ED8A-8FFEC00C1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CAFB51D-1F50-BBEA-2C8D-6D6FB2BC6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B9A8310-015D-FC9B-B05D-40F1C861E9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C66D409-A5F2-D480-D7A3-9A1338C5F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2C21C97-B778-59CD-3340-A7B2AFA254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B8E06C-F14B-9898-6925-B97D65688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E5486E-5169-8689-9BE3-179F89787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63A1694-14F5-9947-32D1-C981E9FAD9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378340-0AE4-846E-B883-9BD89D6BAB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</p:grp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B275AF37-1658-78A7-D1FC-97C0DBDE8ED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022618" y="2763090"/>
              <a:ext cx="1453459" cy="991096"/>
            </a:xfrm>
            <a:prstGeom prst="curvedConnector3">
              <a:avLst>
                <a:gd name="adj1" fmla="val 1031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6801B1-3AA6-2EFD-6684-FB9578CE2195}"/>
                </a:ext>
              </a:extLst>
            </p:cNvPr>
            <p:cNvSpPr txBox="1"/>
            <p:nvPr/>
          </p:nvSpPr>
          <p:spPr>
            <a:xfrm>
              <a:off x="7138103" y="2413645"/>
              <a:ext cx="2427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0081E2"/>
                  </a:solidFill>
                  <a:latin typeface="Consolas" panose="020B0609020204030204" pitchFamily="49" charset="0"/>
                </a:rPr>
                <a:t>Heapify</a:t>
              </a:r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down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86D179-B4D1-52BF-2114-754CA231F865}"/>
              </a:ext>
            </a:extLst>
          </p:cNvPr>
          <p:cNvGrpSpPr/>
          <p:nvPr/>
        </p:nvGrpSpPr>
        <p:grpSpPr>
          <a:xfrm>
            <a:off x="8011855" y="2720021"/>
            <a:ext cx="5191710" cy="1781044"/>
            <a:chOff x="8591389" y="2627293"/>
            <a:chExt cx="5191710" cy="17810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5BAD35-005A-E2A6-053E-23CB97DE440D}"/>
                </a:ext>
              </a:extLst>
            </p:cNvPr>
            <p:cNvGrpSpPr/>
            <p:nvPr/>
          </p:nvGrpSpPr>
          <p:grpSpPr>
            <a:xfrm>
              <a:off x="8591389" y="2627293"/>
              <a:ext cx="3147922" cy="1781044"/>
              <a:chOff x="2947151" y="2790228"/>
              <a:chExt cx="3147922" cy="178104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0F9BEB8-E739-CFA4-435D-97B97933A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B46B601-D989-7CD8-D573-EB40077A84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8E0A68-9A81-A5E4-4591-C5A483B45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F34C4EC-CA9C-CDD0-89D7-449F47CC1F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314F42-7012-A7C4-6822-7C29C3AF0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159D6D-95A2-F29E-42B4-850D5859F5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67AD70-2F35-F6A8-9FBE-1E2471F80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3B9157A-A1EC-F5ED-C9F7-8D56CDFB3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1FB342-A88B-DC42-AA5A-D7E21C251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A2CAE2E-8828-194A-F96D-85F0FC9D7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9CD9750-1746-6CB4-379F-383E1CAE4D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C4BAF-D982-0273-73B4-A95FE869C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776088-E38B-741A-3CA4-A11F41441B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1C5F9C9-0D55-F00A-E585-70C197564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1E9AD5-A8E3-7D93-2F63-F7732E3489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4851514" y="2944117"/>
                <a:ext cx="617614" cy="344503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893BC83-791E-FDDF-4214-A0C98EDF6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8C86501-C913-ECC5-874B-B1CB8FC3EE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F008063-297D-2581-AF31-6CEB26BC23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1B77173-DBA6-848B-6846-4CE60B137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E2FE011-DC0B-4CEE-F4CE-F94DF80BC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1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59D38AB-8B97-8690-C6DF-212AD707AC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2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063C65D-3D93-622A-D375-5356A3A494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3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0EBCCAE-230E-F47D-8CB9-7C1D745E3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A0548F3-72BD-C997-FC78-B86807BAE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AD1A9F-BA01-693A-AFC2-765873B77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A829482-24CE-AEAD-14F5-E7E2C29E6A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23BD8BF-FB33-4E86-1DF1-3629206E0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3F5F31-56A5-0411-ECC4-5FA15B25F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9032DBB-5C88-587C-D0D3-367FB208E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E7625B4-C580-180D-EFEB-B5A1CBCF6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063547-767F-8B32-AD7C-74D698400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5841C81-C017-6E97-95FE-19A0E28C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AC17B4-516F-CC60-4678-60710BE32D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</p:grp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4745B09A-A51F-9ACF-8F9F-25CBC54AA5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355354" y="3225730"/>
              <a:ext cx="637786" cy="636747"/>
            </a:xfrm>
            <a:prstGeom prst="curvedConnector3">
              <a:avLst>
                <a:gd name="adj1" fmla="val -5244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26FD3B-2710-9CD6-0DF3-031DCCFC37B7}"/>
                </a:ext>
              </a:extLst>
            </p:cNvPr>
            <p:cNvSpPr txBox="1"/>
            <p:nvPr/>
          </p:nvSpPr>
          <p:spPr>
            <a:xfrm>
              <a:off x="11355873" y="2831982"/>
              <a:ext cx="2427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0081E2"/>
                  </a:solidFill>
                  <a:latin typeface="Consolas" panose="020B0609020204030204" pitchFamily="49" charset="0"/>
                </a:rPr>
                <a:t>Heapify</a:t>
              </a:r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54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919" y="2692901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29" y="5362662"/>
            <a:ext cx="3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ExtractMin!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12247-1EE8-4F73-9B4B-562D63F52F9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1AE31D6-DD2B-49FB-83A2-8CEA1164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12AD4BC-CF10-4F9B-BB13-C97281E37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1B655-5D12-46AB-AA0B-6EB08F3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20FC2-C29F-96CE-13E7-AEC394867753}"/>
              </a:ext>
            </a:extLst>
          </p:cNvPr>
          <p:cNvGrpSpPr/>
          <p:nvPr/>
        </p:nvGrpSpPr>
        <p:grpSpPr>
          <a:xfrm>
            <a:off x="8742841" y="1186620"/>
            <a:ext cx="3147922" cy="1781044"/>
            <a:chOff x="8331682" y="1123711"/>
            <a:chExt cx="3147922" cy="17810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E2067A-50DC-4B3B-A941-515F7364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852607" y="1123711"/>
              <a:ext cx="284515" cy="307777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BA7F03-06E1-4DC9-9439-34FD6EF63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973028" y="161281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51B4E7-79A0-4AD4-A124-8F3CF803B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654560" y="1608594"/>
              <a:ext cx="398197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D1ACB5-8D10-447A-8512-8CC77D028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331682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3196BC-65D8-4C10-87E1-25F447154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729878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564090-B42B-476E-AF5C-6D387407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220285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757C9-C087-4FAF-884D-183400D2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610268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10777-D795-445A-9DD0-7C9888939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00674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74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E43CD1-A952-45EE-8A06-B2B9ECE52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498871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89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5ED36F-F3C0-4AB8-AD10-D772DBFE1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30780" y="2102786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8978DC-8D44-459E-9984-49954373B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28601" y="2107431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75A117-9D5E-44C2-85BD-04F934763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299773" y="2098142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F5FA45-C520-4141-A16D-990321183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1096166" y="2098142"/>
              <a:ext cx="383438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29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0B8080-326C-48CB-B7CE-F7634259D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8965" y="1318127"/>
              <a:ext cx="573642" cy="284847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12509-2640-493B-ACAE-3D8D204F2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137122" y="1291109"/>
              <a:ext cx="716537" cy="330994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B851A3-DA63-4D8D-ABE6-F992F45E7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963" y="1943751"/>
              <a:ext cx="250066" cy="159035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E30687-F7B7-40D6-B457-8981B596D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1956" y="1943751"/>
              <a:ext cx="162606" cy="16368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4279F4-3FB3-4909-A81C-5D651E004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1226" y="1943751"/>
              <a:ext cx="249558" cy="16368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8CF59E-7EAA-48FE-A8C4-9706DB95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38290" y="1943752"/>
              <a:ext cx="250058" cy="15439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5D3365-15F9-4289-9D44-E659CF098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57" idx="0"/>
            </p:cNvCxnSpPr>
            <p:nvPr/>
          </p:nvCxnSpPr>
          <p:spPr>
            <a:xfrm flipV="1">
              <a:off x="8523865" y="2433300"/>
              <a:ext cx="122725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E6B03F-EDE4-4FEF-BC74-85BF6BF8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58" idx="0"/>
            </p:cNvCxnSpPr>
            <p:nvPr/>
          </p:nvCxnSpPr>
          <p:spPr>
            <a:xfrm flipH="1" flipV="1">
              <a:off x="8851455" y="2433300"/>
              <a:ext cx="70606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AB8B7A-3AA0-4714-BC2A-657863051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59" idx="0"/>
            </p:cNvCxnSpPr>
            <p:nvPr/>
          </p:nvCxnSpPr>
          <p:spPr>
            <a:xfrm flipV="1">
              <a:off x="9412468" y="2442588"/>
              <a:ext cx="80331" cy="15439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39D941E-7960-4022-8175-FBFCAEC7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1871" y="2433300"/>
              <a:ext cx="90580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C64B88-7C6F-4B42-B41F-16B1318D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2857" y="2433300"/>
              <a:ext cx="90806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BFA9DB-A978-449F-9F63-9DDBA4B06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40092" y="2442588"/>
              <a:ext cx="50962" cy="15439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207F50-D829-441E-A1B4-0A91BEEDE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30780" y="2102786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1088E9-1A57-451B-A4D9-D0493D3FC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28601" y="2107431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C61B35-F0FA-439E-904F-1E4CD8F96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331682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4F9888-0E5D-44FD-8CCA-230171B60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729878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87B08E-F810-48F6-98FD-8FC6E1FC2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220285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76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8CD950-8C99-4070-8111-1C1171DBC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610268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695E7F-1157-4296-9575-75ABE9F7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00674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74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1EFF9C-027F-44CB-9278-28DE7C644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498871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89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EA3ACF-2172-4675-AC74-9451CCF67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7628" y="2415208"/>
              <a:ext cx="90806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BC93E32-E9EB-4322-877A-2B3A674B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975445" y="2578886"/>
              <a:ext cx="383438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66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7987" y="2433300"/>
            <a:ext cx="6727295" cy="36822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 contains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number of items 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//Remove the minimum item.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extractMin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 is a leaf or children of index are greater than index -&gt; stop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Find the smallest child of node at index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Swap node at index with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F4FF9-D9A8-4304-8C9D-C3D79171DA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642A575-BC04-4DA4-A07A-141764C0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A61A8A6D-E346-41F3-AD6E-9FE953B9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9214-8950-479E-B8EE-DFE0C0E3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3" y="191637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EA76A0-39FB-461A-9CAA-4D84E36204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70BD7AB-1D36-4615-9C93-18B0460EE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EF52D825-2814-4AEC-B764-A0258EFA3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6342-2717-4C25-B075-F5CDD7B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7F16-E629-444B-B529-9BE509D4F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E5D680D-6136-4FB7-829A-DD49917FC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F767B8E-F998-4C15-AE6B-F219B1AC3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4342-9395-45D2-BAA3-539F854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1455952" y="1956394"/>
            <a:ext cx="8820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24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48D592-3D03-4781-80E8-145AFB54B9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E2918AE-7DE0-4FEB-A8D5-2453D3BAF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D36CC3AF-1140-44B0-AF4D-A9C2FAD0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5AEF6-8199-49EF-A97D-FCF4A92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3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5222445" y="3708379"/>
            <a:ext cx="66395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in O(n):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Since node is close to leaf,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heapifyDown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is faster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 unit of time for second last level (n/2 nodes), log n for level 0 (1 node)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T(BuildHeap) =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 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   = n. SumofSeries(i/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^(i+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= 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B12ABC-AF24-4B25-B907-E9A32AC372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8FAD005-E359-415D-9787-C047F3E3B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129AA6B-74AC-488F-B23A-0E046B7E8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2FF1-75C9-4D70-8DD4-8332D31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3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Heap Visualization: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https://www.cs.usfca.edu/~galles/visualization/Heap.html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Proof: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https://stackoverflow.com/questions/9755721/how-can-building-a-heap-be-on-time-complexity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8314A5-0B18-42D1-B65A-B1E49B743B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1B9C05-2601-479B-84A2-8F08E535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3EFFCE9-2D4E-4412-82EA-6AF5F1163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EF9-E613-428D-8011-26B4FE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7" y="3205054"/>
            <a:ext cx="3465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8798 8917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1E13-E0BD-4912-B80E-53A99192F8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CF7B14B-AE25-4B90-8F46-C5C118164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42448F7-A82D-46ED-AC26-D3D6EEA97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B838-33C4-44D7-B3B0-047766D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19FCAA4E-F35C-C333-5918-DD11E909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97" y="1302336"/>
            <a:ext cx="4888681" cy="48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690688"/>
            <a:ext cx="5205047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Priority Queues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Motivation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Ways of Implementation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Heaps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Implementation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Heap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ECCD6-F725-440C-9141-408D33C4FE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DBC1AD7-55A9-42AC-B670-4B4A5992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F032838-642C-4B2A-A6A7-85AA1127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3C2D-BD99-454C-9492-2B06E36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74632-F245-4CC8-AA24-93BCB681C5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C3D9D67-18D9-470F-9C80-2BE3B0774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B5A4E44-9940-467C-BA53-D68161865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ACB4E-F2E6-4786-BDBC-83EDF6EA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96313-91E5-40C1-A9E4-BCE631FC6A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5CF7997-162B-4499-A653-970150963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631A2E-5CBF-4FF0-B303-984FB08D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BB163-A8FF-48D1-B209-9B3A067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4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9863" y="3090446"/>
            <a:ext cx="294416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0FA73-57DD-46B1-B52F-430E68042F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20A917-B208-4D17-B59A-93A57845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EBC9F46-38E9-4CDB-8741-E03D9E037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5CDF6-9C3F-4CF0-80D4-D3501E9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8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the Sort technique?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E39630-846E-47D4-8EA9-54DEE4C45F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FD1FEB5-73F8-49F0-BA2A-1CD2D7028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FE18DE06-986F-428B-847B-6F909B698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9C199-B41A-4470-9770-98B1EBC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2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98CFA-9BB3-4A5F-BC70-A808F2D1AF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8F9425-DCA7-46AC-950F-5B2D1A87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4BC1AB7-46B7-481C-9597-5CBA3197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AEB8D-9AFE-4727-AD68-AADAF96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7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+ K log N) using Max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7966B-886D-4611-9644-6019CAEAE78B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19F681-4067-4556-8671-D299E1DF0C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47AE146-EB06-4F2C-B74C-E153F44E4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21772EB-068B-46F5-A7CB-BAEA59A02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CC90-EDAC-4EA9-AFC3-39C92CF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0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A78778-69BE-4DD4-9F47-3CFC9AABC0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7358EDA-E900-4EEB-904E-318C910F1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E41A0EA1-3421-4699-8DA2-70F3DEF6F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5031-FF68-4BF9-BD54-97EDD0A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DC25E-1D4A-4B97-8C91-D75849C7419A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707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6016D-574A-4A7B-981E-5E4DA239D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4551" y="5486152"/>
            <a:ext cx="40347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Too much Time and Space!</a:t>
            </a:r>
          </a:p>
        </p:txBody>
      </p:sp>
      <p:pic>
        <p:nvPicPr>
          <p:cNvPr id="4" name="Picture 3" descr="Crying O Fox">
            <a:extLst>
              <a:ext uri="{FF2B5EF4-FFF2-40B4-BE49-F238E27FC236}">
                <a16:creationId xmlns:a16="http://schemas.microsoft.com/office/drawing/2014/main" id="{58F60894-302B-404C-9AB0-E3FCD4F8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" y="5166527"/>
            <a:ext cx="1691473" cy="169147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C9DC26-BC36-4E99-83DE-C86390CA66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192AD7E-58D9-46E7-AF5C-C7848F230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186D128B-593D-4043-BE79-2C787DA82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33938-A380-4EB8-8C2E-19453837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E29EC-C890-49CA-9B7D-51704896B634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897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35BE33-C5BB-45E1-B6C8-4039261B4B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2D19375-BB42-4C33-B561-4ABE5C15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61DE09C-1F86-4FDE-8CA9-78A54C0CC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7EE76-C70C-4F57-AE22-DBBAE8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7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313" y="5336632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04347" y="4743908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2D4DB-24F6-482E-BD2E-2511B577342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C1891EFC-C599-4F2A-AB20-03397DEEC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E27B96A7-13D6-4AB3-A9F0-DEF0D1EBC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F915EA7-9FA6-4AD4-8904-AAF5FCB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7690" y="5224751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9470" y="2259427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9891" y="274853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26636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05828" y="2453843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63985" y="2426825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549826" y="3079467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18819" y="3079467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198089" y="3079467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865153" y="3079468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350728" y="3569016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678318" y="3569016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239331" y="3578304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538734" y="3569016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19720" y="3569016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466955" y="3578304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89724" y="4632027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BD6D50-EF16-431D-967B-892D2C6C79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587A8B04-9925-4384-BA23-BA403A5D9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43B572FF-5A53-4DB3-ADEC-607CE4EE0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B32867-EDC6-4968-B501-2187D9F1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Min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O(K)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B15-8DC3-404C-BD3C-387716566A41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16F8F-A70B-4ABA-9EAB-C3EDBA5F9B2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A1814CB-04F2-466A-B74D-345DBC9A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AA17C3B-DB4B-4E6C-A511-CBE8D65FE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A6B6D-8D61-4C7F-933B-1EF7965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O(K)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79769-3584-4EFF-B9DE-66300A372E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20D7845-E6A6-4857-8621-1ED35C18A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C36FA15-4169-49ED-A969-FA6C8886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F166-4A88-47B2-B2DB-70E7ACC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539EF-6617-4E90-AF3D-450AA6C550A4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904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3401745" y="2663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CE325F-642D-4233-8C30-A54428AB83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4D35D6-D809-4CE9-A074-F7CD6E30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1C25589-ED4D-4876-91D1-9A32519F3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C4B60-2F17-4717-9368-59AB8648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C77-2400-40BA-B46E-3A92C6C0B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BBAA60-75D7-426A-9C6C-0858EABAF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E39C553-0E31-410D-8BD8-3DFF7583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1AE478C-9BB3-4240-9109-B3CBAA7B4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5054C-0DA0-45FD-B9F7-0847E7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7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89207-F30A-4508-8324-1FEF290D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98BA4-B9CD-4194-8728-44A6FC5B96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E82589F-5432-447D-9114-53A5D74DA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90838F82-F851-4114-9F1F-56CE22AA2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A095-3CDA-4BA6-A181-7587847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4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3ED21-31A1-433B-835E-81E5CB0624C9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1180-EAE2-4596-8524-1DBA91DC66F5}"/>
              </a:ext>
            </a:extLst>
          </p:cNvPr>
          <p:cNvSpPr txBox="1"/>
          <p:nvPr/>
        </p:nvSpPr>
        <p:spPr>
          <a:xfrm>
            <a:off x="5921830" y="4450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both the heaps are empty add, 5 to lowers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7280-120C-4223-9A7A-4E43ED4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0DC5DB-FE46-4CB8-8C4D-E9D059F0DD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D71950-BD03-4DC9-9A21-0068AFF84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E4BE461-DEE2-4308-86FA-1655ED87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4A9C-4ABA-4DBA-BF82-743F31F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4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918B7-6DAD-4A29-8BA6-EC337BA1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670B3-D488-4702-9C49-4A4B19E3AF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B40DCA9-A8FF-424F-B088-40672A5F7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7EB8099C-9715-4374-8D90-CDBF380FB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1CB1-269D-4919-8DBC-1E1F768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7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A7246-2DEC-4C12-A327-0E8085697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13F36-20E1-4E7E-AF2C-A8726C6F3E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9208D54-F2A3-4F3F-8281-C2BCD19E6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65B8121-2A03-4DE2-9E5E-353133AD6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EFB-B89C-46B8-8D91-50B5D77A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D4565-9A6F-4AFE-B36D-C3FCA90F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32793-3831-474E-8B94-AAF046A04A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1999577-975D-4A0D-875C-CC862C013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D4D9D92E-5E9D-43E0-9699-990EE037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B230-9714-47EA-8C46-7027F64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Priority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0FC50-A645-4F04-8455-39274A86FC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4D745FB-E2D4-4B7C-BE69-342815412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CDF547C2-263F-4154-A7C8-6C00FFFF6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C62592-7195-431B-B690-9F0655B3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5BA3-2A84-4F9C-972D-35641D8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39B279-127A-4BFE-96CC-6DDE21F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0EFFB5-5878-423C-8EE2-59DD802133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BB07556-AE99-4820-A951-4A27208D1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2AFE8B7F-545D-43FE-9EAB-0F7D3CF8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87D1-DFAB-4771-9EA5-EBFDCBE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A012E8-79FF-483D-ABCA-9E1D59971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1A2AC1-B3AD-4E59-97A7-3C44CC4AF3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9E46719D-C686-4158-8D49-3AEBFB36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A6A3DB0D-7CFD-4D6F-97E7-9F4B17AF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683B-F0B2-4B4B-A6F1-55ED57E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4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4EF37C-00A0-4A7E-B380-CB0AFF3C0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A6AB73-6432-4645-BF63-92833BD37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22230DDB-A57F-4DBB-9EA9-FE6ED6C26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FC2-D91F-45F9-87E9-D45B40D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3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4D69-94DB-42A5-9ED2-09FF104A0A5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ACC1614-95D5-429C-87C8-FB4CCE377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BBA4BBCC-7C88-400B-8A31-D46881F1E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10EC-5285-44D2-AB13-D57E18A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33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73160-FCE7-441A-A582-95B840A76B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613C42B-7D5A-47EE-8BF7-47159D2F4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0767DC8-6E19-4146-B58F-D449A2FE3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3DD0-B338-49EE-B6B0-EA65444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8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Rebalancing. Move root of larger heap to smaller heap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1CC951-9A02-4B73-83F6-867ACAA40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D5F58A3-BEFE-4ECD-A316-79A6C7C8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D491F92A-DB9C-4A50-B2F0-D2EDD1482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38202-E043-42D0-9A2F-7A814CA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10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1B282-85B4-4E68-9966-3977E08838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D204F0DE-7173-4DBB-BE04-9059C33FF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8C429E-7AD2-4D7A-B075-B371C14B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F6-3B22-445B-8C01-E0F5E7F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6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86EBA-DC32-4462-9439-8E3E92C060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39E7838-43A0-47F8-8718-D3F2C4D4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C85545F2-7750-47EB-8F42-C882E4DD6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F674-E733-4CB8-AF9A-A399785A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Median: Average of two roots if heaps are of equal size; Otherwise, the root of larger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 = 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E14EC-3E0E-4B8A-B2E3-066F790225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88F3BFD-726D-435B-B724-65A1EC70A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376EA271-FF41-4814-94A7-A6CFB12F8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D141-8795-4DF8-AA95-B64EB117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757364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Queues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Queue supported FIFO principle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Here, “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first-in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” basis was the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What if we want to generalize this feature of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priority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5CBA5-348F-45FA-B4DA-5430893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90" y="5248230"/>
            <a:ext cx="5449381" cy="640080"/>
            <a:chOff x="3976382" y="4191218"/>
            <a:chExt cx="544938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5:e</a:t>
              </a:r>
              <a:r>
                <a:rPr lang="en-US" sz="1400" baseline="-250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7:e</a:t>
              </a:r>
              <a:r>
                <a:rPr lang="en-US" sz="1400" baseline="-25000" dirty="0">
                  <a:latin typeface="Gotham Bold" pitchFamily="50" charset="0"/>
                </a:rPr>
                <a:t>2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2:e</a:t>
              </a:r>
              <a:r>
                <a:rPr lang="en-US" sz="1400" baseline="-25000" dirty="0">
                  <a:latin typeface="Gotham Bold" pitchFamily="50" charset="0"/>
                </a:rPr>
                <a:t>3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AB1B7C-099D-4843-B379-9F6041F3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71:e</a:t>
              </a:r>
              <a:r>
                <a:rPr lang="en-US" sz="1400" baseline="-25000" dirty="0">
                  <a:latin typeface="Gotham Bold" pitchFamily="50" charset="0"/>
                </a:rPr>
                <a:t>4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E3F057-AD87-4C54-80B8-0F6B2C63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11:e</a:t>
              </a:r>
              <a:r>
                <a:rPr lang="en-US" sz="1400" baseline="-25000" dirty="0">
                  <a:latin typeface="Gotham Bold" pitchFamily="50" charset="0"/>
                </a:rPr>
                <a:t>5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FC8D24-F292-48E9-8EBE-1A932F7E9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otham Bold" pitchFamily="50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F1C20D-3DF8-4CA5-BD24-404794063A1B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976382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8DB95-E70F-42B3-A150-B50888EEB6E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AC297-5926-4595-B4BA-58AE208A02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6999F8F-E4F9-4EB2-BB8C-318C43B1A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88C95A7-6D21-4E4F-9C2E-D7A19F77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22D61-731D-4180-AABE-71D9B2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EA6E-EA9E-4127-9A4F-88EB309B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089" y="2946270"/>
            <a:ext cx="8411070" cy="328301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left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heap,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right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Adding an Element,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or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.root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Rebalancing: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Find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2: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extractMin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Returning Median: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size of both heaps are equal: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the root of bigger heap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E221-F192-43F9-9869-AB4B5148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30777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3447D2-23DC-45FE-860E-1DFFF723DE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48D9D41-4342-4893-A0EC-FB5EFCB79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3DF96EFF-4B49-45CF-9583-43361DBEA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1B4D3-DA8A-4DB0-B4CF-09B2959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9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339348" y="1973162"/>
            <a:ext cx="10128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Running Medians Video: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https://www.youtube.com/watch?v=VmogG01IjYc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641D-2147-4F92-9345-37A9818384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962DE39-1EDB-4711-ACD7-4A895A8F2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235D406-3CF1-4FEE-B0F0-827175265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1CDAB-C2A1-41E0-BBA8-0F32142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6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5ACBF-5937-4FC9-A915-D1A090DFE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04BDA8A-1403-458C-8F85-6326FA81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A462B61E-B9FC-43F1-8B89-0D146AFD1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4257-5800-46EB-96DB-4316F8F8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84FEBD-F437-42D4-9445-74A2745A5A6F}"/>
              </a:ext>
            </a:extLst>
          </p:cNvPr>
          <p:cNvCxnSpPr>
            <a:cxnSpLocks/>
          </p:cNvCxnSpPr>
          <p:nvPr/>
        </p:nvCxnSpPr>
        <p:spPr>
          <a:xfrm flipH="1" flipV="1">
            <a:off x="6068272" y="4630723"/>
            <a:ext cx="1" cy="6175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Enter Priority Queue!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All elements inserted have some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Elements with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highest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or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lowest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priority is removed first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15949"/>
            <a:ext cx="0" cy="3322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4993375"/>
            <a:ext cx="0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108895"/>
            <a:ext cx="0" cy="1586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C7DF25-057C-43D4-ABEB-06E33F38E4D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AC6A88C-F12B-42D0-8615-988CFC0DC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76D89A5-117C-4831-ADC5-6288DD171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2C552-7735-42AA-879D-A275428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189DEE-E7D7-A76E-4DFD-E90D3BF2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5248230"/>
            <a:ext cx="4650208" cy="640080"/>
            <a:chOff x="4775555" y="4191218"/>
            <a:chExt cx="4650208" cy="6400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7EEF8C-80D4-7553-8158-ACDB26190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5:e</a:t>
              </a:r>
              <a:r>
                <a:rPr lang="en-US" sz="1400" baseline="-250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1F71B2-26B7-F05F-64E5-D94DA7253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7:e</a:t>
              </a:r>
              <a:r>
                <a:rPr lang="en-US" sz="1400" baseline="-25000" dirty="0">
                  <a:latin typeface="Gotham Bold" pitchFamily="50" charset="0"/>
                </a:rPr>
                <a:t>2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89A6E5-1E3F-17B0-EF66-A1A19F64B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2:e</a:t>
              </a:r>
              <a:r>
                <a:rPr lang="en-US" sz="1400" baseline="-25000" dirty="0">
                  <a:latin typeface="Gotham Bold" pitchFamily="50" charset="0"/>
                </a:rPr>
                <a:t>3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C5A857-9F0F-7F65-B887-97C4E8D8A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71:e</a:t>
              </a:r>
              <a:r>
                <a:rPr lang="en-US" sz="1400" baseline="-25000" dirty="0">
                  <a:latin typeface="Gotham Bold" pitchFamily="50" charset="0"/>
                </a:rPr>
                <a:t>4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B50B82-8CED-AEF1-1A2D-3B9D9987D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11:e</a:t>
              </a:r>
              <a:r>
                <a:rPr lang="en-US" sz="1400" baseline="-25000" dirty="0">
                  <a:latin typeface="Gotham Bold" pitchFamily="50" charset="0"/>
                </a:rPr>
                <a:t>5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8EB9E0-62C1-D3D8-01AC-B78FFF13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otham Bold" pitchFamily="50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04EA396-C956-C614-DC5D-CD6271A134F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4512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7499</Words>
  <Application>Microsoft Office PowerPoint</Application>
  <PresentationFormat>Widescreen</PresentationFormat>
  <Paragraphs>2130</Paragraphs>
  <Slides>82</Slides>
  <Notes>81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Announcements  </vt:lpstr>
      <vt:lpstr>   Recap   </vt:lpstr>
      <vt:lpstr>  Agenda  </vt:lpstr>
      <vt:lpstr>   Tips for Proposal (3a): Recommended   </vt:lpstr>
      <vt:lpstr>PowerPoint Presentation</vt:lpstr>
      <vt:lpstr>Problem</vt:lpstr>
      <vt:lpstr>Problem</vt:lpstr>
      <vt:lpstr>Problem</vt:lpstr>
      <vt:lpstr>Problem</vt:lpstr>
      <vt:lpstr>Problem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Problem</vt:lpstr>
      <vt:lpstr>PowerPoint Presentation</vt:lpstr>
      <vt:lpstr>Binary Heap</vt:lpstr>
      <vt:lpstr>Binary Heap</vt:lpstr>
      <vt:lpstr>Binary Heap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MinHeap Deletion</vt:lpstr>
      <vt:lpstr>Binary MinHeap Deletion</vt:lpstr>
      <vt:lpstr>Binary MinHeap Deletion</vt:lpstr>
      <vt:lpstr>Binary MinHeap Deletion</vt:lpstr>
      <vt:lpstr>Binary MinHeap Deletion</vt:lpstr>
      <vt:lpstr>Heap Sort</vt:lpstr>
      <vt:lpstr>Heap Sort</vt:lpstr>
      <vt:lpstr>Heap Building</vt:lpstr>
      <vt:lpstr>Heap Sort</vt:lpstr>
      <vt:lpstr>Resources</vt:lpstr>
      <vt:lpstr>Mentimeter</vt:lpstr>
      <vt:lpstr>K Largest Elements</vt:lpstr>
      <vt:lpstr>K Largest Elements – Idea 0</vt:lpstr>
      <vt:lpstr>K Largest Elements – Idea 0</vt:lpstr>
      <vt:lpstr>K Largest Elements</vt:lpstr>
      <vt:lpstr>K Largest Elements – Idea 1</vt:lpstr>
      <vt:lpstr>K Largest Elements – Idea 1</vt:lpstr>
      <vt:lpstr>K Largest Elements – Idea 1</vt:lpstr>
      <vt:lpstr>K Largest Elements – Idea 1</vt:lpstr>
      <vt:lpstr>K Largest Elements</vt:lpstr>
      <vt:lpstr>K Largest Elements – Idea 2</vt:lpstr>
      <vt:lpstr>K Largest Elements – Idea 2</vt:lpstr>
      <vt:lpstr>K Largest Elements – Idea 2</vt:lpstr>
      <vt:lpstr>K Largest Elements – Idea 2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670</cp:revision>
  <dcterms:created xsi:type="dcterms:W3CDTF">2020-04-14T17:15:24Z</dcterms:created>
  <dcterms:modified xsi:type="dcterms:W3CDTF">2024-06-19T16:40:03Z</dcterms:modified>
</cp:coreProperties>
</file>