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layfair Display"/>
      <p:regular r:id="rId24"/>
      <p:bold r:id="rId25"/>
      <p:italic r:id="rId26"/>
      <p:boldItalic r:id="rId27"/>
    </p:embeddedFont>
    <p:embeddedFont>
      <p:font typeface="Montserrat"/>
      <p:regular r:id="rId28"/>
      <p:bold r:id="rId29"/>
      <p:italic r:id="rId30"/>
      <p:boldItalic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Montserrat-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1d4d8052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1d4d8052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1d4d8052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1d4d8052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1d4d8052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1d4d8052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1d4d8052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e1d4d8052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1d4d8052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1d4d8052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1d4d8052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1d4d8052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1d4d8052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e1d4d8052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1d4d8052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1d4d8052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1d4d8052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1d4d8052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1d4d8052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1d4d8052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1d4d8052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1d4d8052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1d4d8052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1d4d8052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1d4d8052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1d4d8052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e1d4d8052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e1d4d8052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1d4d8052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1d4d8052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1d4d8052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1d4d8052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1d4d8052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e1d4d8052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idx="1" type="subTitle"/>
          </p:nvPr>
        </p:nvSpPr>
        <p:spPr>
          <a:xfrm>
            <a:off x="344250" y="2571750"/>
            <a:ext cx="40062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Group 16 Presents</a:t>
            </a:r>
            <a:endParaRPr/>
          </a:p>
        </p:txBody>
      </p:sp>
      <p:sp>
        <p:nvSpPr>
          <p:cNvPr id="59" name="Google Shape;59;p13"/>
          <p:cNvSpPr txBox="1"/>
          <p:nvPr>
            <p:ph type="ctrTitle"/>
          </p:nvPr>
        </p:nvSpPr>
        <p:spPr>
          <a:xfrm>
            <a:off x="-34375" y="0"/>
            <a:ext cx="934500" cy="21468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t/>
            </a:r>
            <a:endParaRPr sz="100"/>
          </a:p>
        </p:txBody>
      </p:sp>
      <p:pic>
        <p:nvPicPr>
          <p:cNvPr id="60" name="Google Shape;60;p13"/>
          <p:cNvPicPr preferRelativeResize="0"/>
          <p:nvPr/>
        </p:nvPicPr>
        <p:blipFill>
          <a:blip r:embed="rId3">
            <a:alphaModFix/>
          </a:blip>
          <a:stretch>
            <a:fillRect/>
          </a:stretch>
        </p:blipFill>
        <p:spPr>
          <a:xfrm>
            <a:off x="4350450" y="637037"/>
            <a:ext cx="3869425" cy="386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1000"/>
                                        <p:tgtEl>
                                          <p:spTgt spid="5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par>
                                <p:cTn fill="hold" nodeType="withEffect" presetClass="exit" presetID="2" presetSubtype="2">
                                  <p:stCondLst>
                                    <p:cond delay="0"/>
                                  </p:stCondLst>
                                  <p:childTnLst>
                                    <p:anim calcmode="lin" valueType="num">
                                      <p:cBhvr additive="base">
                                        <p:cTn dur="1000"/>
                                        <p:tgtEl>
                                          <p:spTgt spid="58"/>
                                        </p:tgtEl>
                                        <p:attrNameLst>
                                          <p:attrName>ppt_x</p:attrName>
                                        </p:attrNameLst>
                                      </p:cBhvr>
                                      <p:tavLst>
                                        <p:tav fmla="" tm="0">
                                          <p:val>
                                            <p:strVal val="#ppt_x"/>
                                          </p:val>
                                        </p:tav>
                                        <p:tav fmla="" tm="100000">
                                          <p:val>
                                            <p:strVal val="#ppt_x+1"/>
                                          </p:val>
                                        </p:tav>
                                      </p:tavLst>
                                    </p:anim>
                                    <p:set>
                                      <p:cBhvr>
                                        <p:cTn dur="1" fill="hold">
                                          <p:stCondLst>
                                            <p:cond delay="1000"/>
                                          </p:stCondLst>
                                        </p:cTn>
                                        <p:tgtEl>
                                          <p:spTgt spid="5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Gantt Chart</a:t>
            </a:r>
            <a:endParaRPr/>
          </a:p>
        </p:txBody>
      </p:sp>
      <p:pic>
        <p:nvPicPr>
          <p:cNvPr id="115" name="Google Shape;115;p22"/>
          <p:cNvPicPr preferRelativeResize="0"/>
          <p:nvPr/>
        </p:nvPicPr>
        <p:blipFill rotWithShape="1">
          <a:blip r:embed="rId3">
            <a:alphaModFix/>
          </a:blip>
          <a:srcRect b="35074" l="17554" r="17858" t="7697"/>
          <a:stretch/>
        </p:blipFill>
        <p:spPr>
          <a:xfrm>
            <a:off x="42650" y="1021250"/>
            <a:ext cx="6596700" cy="41222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Use-Case Diagram</a:t>
            </a:r>
            <a:endParaRPr/>
          </a:p>
        </p:txBody>
      </p:sp>
      <p:pic>
        <p:nvPicPr>
          <p:cNvPr id="121" name="Google Shape;121;p23"/>
          <p:cNvPicPr preferRelativeResize="0"/>
          <p:nvPr/>
        </p:nvPicPr>
        <p:blipFill rotWithShape="1">
          <a:blip r:embed="rId3">
            <a:alphaModFix/>
          </a:blip>
          <a:srcRect b="36634" l="15038" r="0" t="10992"/>
          <a:stretch/>
        </p:blipFill>
        <p:spPr>
          <a:xfrm>
            <a:off x="3140775" y="0"/>
            <a:ext cx="5526149"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Sequence Diagram</a:t>
            </a:r>
            <a:endParaRPr/>
          </a:p>
        </p:txBody>
      </p:sp>
      <p:pic>
        <p:nvPicPr>
          <p:cNvPr id="127" name="Google Shape;127;p24"/>
          <p:cNvPicPr preferRelativeResize="0"/>
          <p:nvPr/>
        </p:nvPicPr>
        <p:blipFill rotWithShape="1">
          <a:blip r:embed="rId3">
            <a:alphaModFix/>
          </a:blip>
          <a:srcRect b="10272" l="9785" r="10597" t="10651"/>
          <a:stretch/>
        </p:blipFill>
        <p:spPr>
          <a:xfrm>
            <a:off x="3445575" y="0"/>
            <a:ext cx="5698427"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a:t>
            </a:r>
            <a:endParaRPr/>
          </a:p>
        </p:txBody>
      </p:sp>
      <p:pic>
        <p:nvPicPr>
          <p:cNvPr id="133" name="Google Shape;133;p25"/>
          <p:cNvPicPr preferRelativeResize="0"/>
          <p:nvPr/>
        </p:nvPicPr>
        <p:blipFill>
          <a:blip r:embed="rId3">
            <a:alphaModFix/>
          </a:blip>
          <a:stretch>
            <a:fillRect/>
          </a:stretch>
        </p:blipFill>
        <p:spPr>
          <a:xfrm>
            <a:off x="1716025" y="1017725"/>
            <a:ext cx="5711939" cy="3820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a:t>
            </a:r>
            <a:endParaRPr/>
          </a:p>
        </p:txBody>
      </p:sp>
      <p:pic>
        <p:nvPicPr>
          <p:cNvPr id="139" name="Google Shape;139;p26"/>
          <p:cNvPicPr preferRelativeResize="0"/>
          <p:nvPr/>
        </p:nvPicPr>
        <p:blipFill>
          <a:blip r:embed="rId3">
            <a:alphaModFix/>
          </a:blip>
          <a:stretch>
            <a:fillRect/>
          </a:stretch>
        </p:blipFill>
        <p:spPr>
          <a:xfrm>
            <a:off x="546600" y="1017725"/>
            <a:ext cx="8050780"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Discoveries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Good</a:t>
            </a:r>
            <a:endParaRPr/>
          </a:p>
        </p:txBody>
      </p:sp>
      <p:sp>
        <p:nvSpPr>
          <p:cNvPr id="150" name="Google Shape;150;p2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group was able to get up and running fairly quickly and had a full design plan/document done by the first meeting</a:t>
            </a:r>
            <a:endParaRPr/>
          </a:p>
          <a:p>
            <a:pPr indent="-342900" lvl="0" marL="457200" rtl="0" algn="l">
              <a:spcBef>
                <a:spcPts val="0"/>
              </a:spcBef>
              <a:spcAft>
                <a:spcPts val="0"/>
              </a:spcAft>
              <a:buSzPts val="1800"/>
              <a:buChar char="●"/>
            </a:pPr>
            <a:r>
              <a:rPr lang="en"/>
              <a:t>If someone was having a problem understanding something, another group member would </a:t>
            </a:r>
            <a:r>
              <a:rPr lang="en"/>
              <a:t>assist</a:t>
            </a:r>
            <a:r>
              <a:rPr lang="en"/>
              <a:t> them in figuring it out. When working in a new system in such a short time, teamwork makes the dream work.</a:t>
            </a:r>
            <a:endParaRPr/>
          </a:p>
          <a:p>
            <a:pPr indent="-342900" lvl="0" marL="457200" rtl="0" algn="l">
              <a:spcBef>
                <a:spcPts val="0"/>
              </a:spcBef>
              <a:spcAft>
                <a:spcPts val="0"/>
              </a:spcAft>
              <a:buSzPts val="1800"/>
              <a:buChar char="●"/>
            </a:pPr>
            <a:r>
              <a:rPr lang="en"/>
              <a:t>Communication, for the most part, was fairly okay and the members were able to be reached easily.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Bad</a:t>
            </a:r>
            <a:endParaRPr/>
          </a:p>
        </p:txBody>
      </p:sp>
      <p:sp>
        <p:nvSpPr>
          <p:cNvPr id="156" name="Google Shape;156;p2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Feature creep was a legitimate concern. Especially with an ever shifting deadline, we weren’t sure if we were able to implement everything that we wanted to and even considered cutting the feature to review movies entirely at one point.</a:t>
            </a:r>
            <a:endParaRPr/>
          </a:p>
          <a:p>
            <a:pPr indent="-342900" lvl="0" marL="457200" rtl="0" algn="l">
              <a:spcBef>
                <a:spcPts val="0"/>
              </a:spcBef>
              <a:spcAft>
                <a:spcPts val="0"/>
              </a:spcAft>
              <a:buSzPts val="1800"/>
              <a:buChar char="●"/>
            </a:pPr>
            <a:r>
              <a:rPr lang="en"/>
              <a:t>The massive learning curve to MERN in such a short time disoriented the team and led to a large unproductive period while everyone scrambled to learn. Despite the constant sharing of resources, it still took a considerable amount of time to get it down.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Team</a:t>
            </a:r>
            <a:endParaRPr/>
          </a:p>
        </p:txBody>
      </p:sp>
      <p:sp>
        <p:nvSpPr>
          <p:cNvPr id="66" name="Google Shape;66;p14"/>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7" name="Google Shape;67;p14"/>
          <p:cNvSpPr txBox="1"/>
          <p:nvPr>
            <p:ph idx="2" type="body"/>
          </p:nvPr>
        </p:nvSpPr>
        <p:spPr>
          <a:xfrm>
            <a:off x="4939500" y="724200"/>
            <a:ext cx="3837000" cy="3695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Front End</a:t>
            </a:r>
            <a:endParaRPr/>
          </a:p>
          <a:p>
            <a:pPr indent="-334327" lvl="0" marL="457200" rtl="0" algn="l">
              <a:spcBef>
                <a:spcPts val="1200"/>
              </a:spcBef>
              <a:spcAft>
                <a:spcPts val="0"/>
              </a:spcAft>
              <a:buSzPct val="100000"/>
              <a:buChar char="●"/>
            </a:pPr>
            <a:r>
              <a:rPr lang="en"/>
              <a:t>John Pacheco</a:t>
            </a:r>
            <a:endParaRPr/>
          </a:p>
          <a:p>
            <a:pPr indent="-334327" lvl="0" marL="457200" rtl="0" algn="l">
              <a:spcBef>
                <a:spcPts val="0"/>
              </a:spcBef>
              <a:spcAft>
                <a:spcPts val="0"/>
              </a:spcAft>
              <a:buSzPct val="100000"/>
              <a:buChar char="●"/>
            </a:pPr>
            <a:r>
              <a:rPr lang="en"/>
              <a:t>Orlando Rodriguez</a:t>
            </a:r>
            <a:endParaRPr/>
          </a:p>
          <a:p>
            <a:pPr indent="0" lvl="0" marL="0" rtl="0" algn="l">
              <a:spcBef>
                <a:spcPts val="1200"/>
              </a:spcBef>
              <a:spcAft>
                <a:spcPts val="0"/>
              </a:spcAft>
              <a:buNone/>
            </a:pPr>
            <a:r>
              <a:rPr lang="en"/>
              <a:t>Back End</a:t>
            </a:r>
            <a:endParaRPr/>
          </a:p>
          <a:p>
            <a:pPr indent="-334327" lvl="0" marL="457200" rtl="0" algn="l">
              <a:spcBef>
                <a:spcPts val="1200"/>
              </a:spcBef>
              <a:spcAft>
                <a:spcPts val="0"/>
              </a:spcAft>
              <a:buSzPct val="100000"/>
              <a:buChar char="●"/>
            </a:pPr>
            <a:r>
              <a:rPr lang="en"/>
              <a:t>Marcelino Pozo</a:t>
            </a:r>
            <a:endParaRPr/>
          </a:p>
          <a:p>
            <a:pPr indent="-334327" lvl="0" marL="457200" rtl="0" algn="l">
              <a:spcBef>
                <a:spcPts val="0"/>
              </a:spcBef>
              <a:spcAft>
                <a:spcPts val="0"/>
              </a:spcAft>
              <a:buSzPct val="100000"/>
              <a:buChar char="●"/>
            </a:pPr>
            <a:r>
              <a:rPr lang="en"/>
              <a:t>James Moore</a:t>
            </a:r>
            <a:endParaRPr/>
          </a:p>
          <a:p>
            <a:pPr indent="0" lvl="0" marL="0" rtl="0" algn="l">
              <a:spcBef>
                <a:spcPts val="1200"/>
              </a:spcBef>
              <a:spcAft>
                <a:spcPts val="0"/>
              </a:spcAft>
              <a:buNone/>
            </a:pPr>
            <a:r>
              <a:rPr lang="en"/>
              <a:t>Database</a:t>
            </a:r>
            <a:endParaRPr/>
          </a:p>
          <a:p>
            <a:pPr indent="-334327" lvl="0" marL="457200" rtl="0" algn="l">
              <a:spcBef>
                <a:spcPts val="1200"/>
              </a:spcBef>
              <a:spcAft>
                <a:spcPts val="0"/>
              </a:spcAft>
              <a:buSzPct val="100000"/>
              <a:buChar char="●"/>
            </a:pPr>
            <a:r>
              <a:rPr lang="en"/>
              <a:t>Austin Stafford</a:t>
            </a:r>
            <a:endParaRPr/>
          </a:p>
          <a:p>
            <a:pPr indent="0" lvl="0" marL="0" rtl="0" algn="l">
              <a:spcBef>
                <a:spcPts val="1200"/>
              </a:spcBef>
              <a:spcAft>
                <a:spcPts val="0"/>
              </a:spcAft>
              <a:buNone/>
            </a:pPr>
            <a:r>
              <a:rPr lang="en"/>
              <a:t>Project Manager</a:t>
            </a:r>
            <a:endParaRPr/>
          </a:p>
          <a:p>
            <a:pPr indent="-334327" lvl="0" marL="457200" rtl="0" algn="l">
              <a:spcBef>
                <a:spcPts val="1200"/>
              </a:spcBef>
              <a:spcAft>
                <a:spcPts val="0"/>
              </a:spcAft>
              <a:buSzPct val="100000"/>
              <a:buChar char="●"/>
            </a:pPr>
            <a:r>
              <a:rPr lang="en"/>
              <a:t>Julian Espinoza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Product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Concept</a:t>
            </a:r>
            <a:endParaRPr/>
          </a:p>
        </p:txBody>
      </p:sp>
      <p:sp>
        <p:nvSpPr>
          <p:cNvPr id="78" name="Google Shape;78;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group set out to make a program that would be feasible to make in the time that was </a:t>
            </a:r>
            <a:r>
              <a:rPr lang="en"/>
              <a:t>allotted</a:t>
            </a:r>
            <a:r>
              <a:rPr lang="en"/>
              <a:t> to us. We also wanted to make something that would be fun to make and serve some kind of actual use. To that end, we ended up settling on making a movie list app called “Movie Knight.”</a:t>
            </a:r>
            <a:endParaRPr/>
          </a:p>
          <a:p>
            <a:pPr indent="0" lvl="0" marL="0" rtl="0" algn="l">
              <a:spcBef>
                <a:spcPts val="1200"/>
              </a:spcBef>
              <a:spcAft>
                <a:spcPts val="1200"/>
              </a:spcAft>
              <a:buNone/>
            </a:pPr>
            <a:r>
              <a:rPr lang="en"/>
              <a:t>Our target audience is anyone who likes movies, though the pun in the name makes it more targeted towards UCF students.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84" name="Google Shape;84;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 and remove movies from your own personal list</a:t>
            </a:r>
            <a:endParaRPr/>
          </a:p>
          <a:p>
            <a:pPr indent="-342900" lvl="0" marL="457200" rtl="0" algn="l">
              <a:spcBef>
                <a:spcPts val="0"/>
              </a:spcBef>
              <a:spcAft>
                <a:spcPts val="0"/>
              </a:spcAft>
              <a:buSzPts val="1800"/>
              <a:buChar char="●"/>
            </a:pPr>
            <a:r>
              <a:rPr lang="en"/>
              <a:t>Review movies on your list</a:t>
            </a:r>
            <a:endParaRPr/>
          </a:p>
          <a:p>
            <a:pPr indent="-342900" lvl="0" marL="457200" rtl="0" algn="l">
              <a:spcBef>
                <a:spcPts val="0"/>
              </a:spcBef>
              <a:spcAft>
                <a:spcPts val="0"/>
              </a:spcAft>
              <a:buSzPts val="1800"/>
              <a:buChar char="●"/>
            </a:pPr>
            <a:r>
              <a:rPr lang="en"/>
              <a:t>Mobile Friendly</a:t>
            </a:r>
            <a:endParaRPr/>
          </a:p>
          <a:p>
            <a:pPr indent="-342900" lvl="0" marL="457200" rtl="0" algn="l">
              <a:spcBef>
                <a:spcPts val="0"/>
              </a:spcBef>
              <a:spcAft>
                <a:spcPts val="0"/>
              </a:spcAft>
              <a:buSzPts val="1800"/>
              <a:buChar char="●"/>
            </a:pPr>
            <a:r>
              <a:rPr lang="en"/>
              <a:t>Multiple themes and colorblind </a:t>
            </a:r>
            <a:r>
              <a:rPr lang="en"/>
              <a:t>accessibility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Basics</a:t>
            </a:r>
            <a:endParaRPr/>
          </a:p>
        </p:txBody>
      </p:sp>
      <p:sp>
        <p:nvSpPr>
          <p:cNvPr id="95" name="Google Shape;95;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Our group utilized a MERN stack in the reaction of our project. Development happened over the course of four weeks with about two of them being used to learn and get used to the new framework. While it was tough, I think our group was able to create and provide an exceptional product.</a:t>
            </a:r>
            <a:endParaRPr/>
          </a:p>
          <a:p>
            <a:pPr indent="0" lvl="0" marL="0" rtl="0" algn="l">
              <a:spcBef>
                <a:spcPts val="1200"/>
              </a:spcBef>
              <a:spcAft>
                <a:spcPts val="0"/>
              </a:spcAft>
              <a:buNone/>
            </a:pPr>
            <a:r>
              <a:rPr lang="en"/>
              <a:t>Our group primarily communicated over Discord with multiple in-person </a:t>
            </a:r>
            <a:r>
              <a:rPr lang="en"/>
              <a:t>meetups</a:t>
            </a:r>
            <a:r>
              <a:rPr lang="en"/>
              <a:t> happening over the course of the project. During these meetings, we would discuss what needed to get done and work together as a group to achieve our set goals. </a:t>
            </a:r>
            <a:endParaRPr/>
          </a:p>
          <a:p>
            <a:pPr indent="0" lvl="0" marL="0" rtl="0" algn="l">
              <a:spcBef>
                <a:spcPts val="1200"/>
              </a:spcBef>
              <a:spcAft>
                <a:spcPts val="1200"/>
              </a:spcAft>
              <a:buNone/>
            </a:pPr>
            <a:r>
              <a:rPr lang="en"/>
              <a:t>In terms of management methodology, we didn’t use any particular model. Instead, we created an initial design document that detailed everything we wanted to get done and worked as a team to get it all done. We had a plan and we stuck to the plan.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Tools</a:t>
            </a:r>
            <a:endParaRPr/>
          </a:p>
        </p:txBody>
      </p:sp>
      <p:sp>
        <p:nvSpPr>
          <p:cNvPr id="101" name="Google Shape;101;p20"/>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02" name="Google Shape;102;p20"/>
          <p:cNvSpPr txBox="1"/>
          <p:nvPr>
            <p:ph idx="2" type="body"/>
          </p:nvPr>
        </p:nvSpPr>
        <p:spPr>
          <a:xfrm>
            <a:off x="4939500" y="724200"/>
            <a:ext cx="3837000" cy="3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 End</a:t>
            </a:r>
            <a:endParaRPr/>
          </a:p>
          <a:p>
            <a:pPr indent="-342900" lvl="0" marL="457200" rtl="0" algn="l">
              <a:spcBef>
                <a:spcPts val="1200"/>
              </a:spcBef>
              <a:spcAft>
                <a:spcPts val="0"/>
              </a:spcAft>
              <a:buSzPts val="1800"/>
              <a:buChar char="●"/>
            </a:pPr>
            <a:r>
              <a:rPr lang="en"/>
              <a:t>Figma</a:t>
            </a:r>
            <a:endParaRPr/>
          </a:p>
          <a:p>
            <a:pPr indent="-342900" lvl="0" marL="457200" rtl="0" algn="l">
              <a:spcBef>
                <a:spcPts val="0"/>
              </a:spcBef>
              <a:spcAft>
                <a:spcPts val="0"/>
              </a:spcAft>
              <a:buSzPts val="1800"/>
              <a:buChar char="●"/>
            </a:pPr>
            <a:r>
              <a:rPr lang="en"/>
              <a:t>Adobe Photoshop</a:t>
            </a:r>
            <a:endParaRPr/>
          </a:p>
          <a:p>
            <a:pPr indent="0" lvl="0" marL="0" rtl="0" algn="l">
              <a:spcBef>
                <a:spcPts val="1200"/>
              </a:spcBef>
              <a:spcAft>
                <a:spcPts val="0"/>
              </a:spcAft>
              <a:buNone/>
            </a:pPr>
            <a:r>
              <a:rPr lang="en"/>
              <a:t>Back End</a:t>
            </a:r>
            <a:endParaRPr/>
          </a:p>
          <a:p>
            <a:pPr indent="-342900" lvl="0" marL="457200" rtl="0" algn="l">
              <a:spcBef>
                <a:spcPts val="1200"/>
              </a:spcBef>
              <a:spcAft>
                <a:spcPts val="0"/>
              </a:spcAft>
              <a:buSzPts val="1800"/>
              <a:buChar char="●"/>
            </a:pPr>
            <a:r>
              <a:rPr lang="en"/>
              <a:t>Postman</a:t>
            </a:r>
            <a:endParaRPr/>
          </a:p>
          <a:p>
            <a:pPr indent="0" lvl="0" marL="0" rtl="0" algn="l">
              <a:spcBef>
                <a:spcPts val="1200"/>
              </a:spcBef>
              <a:spcAft>
                <a:spcPts val="0"/>
              </a:spcAft>
              <a:buNone/>
            </a:pPr>
            <a:r>
              <a:rPr lang="en"/>
              <a:t>Database</a:t>
            </a:r>
            <a:endParaRPr/>
          </a:p>
          <a:p>
            <a:pPr indent="-342900" lvl="0" marL="457200" rtl="0" algn="l">
              <a:spcBef>
                <a:spcPts val="1200"/>
              </a:spcBef>
              <a:spcAft>
                <a:spcPts val="0"/>
              </a:spcAft>
              <a:buSzPts val="1800"/>
              <a:buChar char="●"/>
            </a:pPr>
            <a:r>
              <a:rPr lang="en"/>
              <a:t>Mongodb/Atlas</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2"/>
                                        </p:tgtEl>
                                      </p:cBhvr>
                                    </p:animEffect>
                                    <p:set>
                                      <p:cBhvr>
                                        <p:cTn dur="1" fill="hold">
                                          <p:stCondLst>
                                            <p:cond delay="1000"/>
                                          </p:stCondLst>
                                        </p:cTn>
                                        <p:tgtEl>
                                          <p:spTgt spid="1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Tools</a:t>
            </a:r>
            <a:endParaRPr/>
          </a:p>
        </p:txBody>
      </p:sp>
      <p:sp>
        <p:nvSpPr>
          <p:cNvPr id="108" name="Google Shape;108;p21"/>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09" name="Google Shape;109;p21"/>
          <p:cNvSpPr txBox="1"/>
          <p:nvPr>
            <p:ph idx="2" type="body"/>
          </p:nvPr>
        </p:nvSpPr>
        <p:spPr>
          <a:xfrm>
            <a:off x="4939500" y="724200"/>
            <a:ext cx="3837000" cy="3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a:t>
            </a:r>
            <a:endParaRPr/>
          </a:p>
          <a:p>
            <a:pPr indent="-342900" lvl="0" marL="457200" rtl="0" algn="l">
              <a:spcBef>
                <a:spcPts val="1200"/>
              </a:spcBef>
              <a:spcAft>
                <a:spcPts val="0"/>
              </a:spcAft>
              <a:buSzPts val="1800"/>
              <a:buChar char="●"/>
            </a:pPr>
            <a:r>
              <a:rPr lang="en"/>
              <a:t>Discord</a:t>
            </a:r>
            <a:endParaRPr/>
          </a:p>
          <a:p>
            <a:pPr indent="-342900" lvl="0" marL="457200" rtl="0" algn="l">
              <a:spcBef>
                <a:spcPts val="0"/>
              </a:spcBef>
              <a:spcAft>
                <a:spcPts val="0"/>
              </a:spcAft>
              <a:buSzPts val="1800"/>
              <a:buChar char="●"/>
            </a:pPr>
            <a:r>
              <a:rPr lang="en"/>
              <a:t>GitHub</a:t>
            </a:r>
            <a:endParaRPr/>
          </a:p>
          <a:p>
            <a:pPr indent="-342900" lvl="0" marL="457200" rtl="0" algn="l">
              <a:spcBef>
                <a:spcPts val="0"/>
              </a:spcBef>
              <a:spcAft>
                <a:spcPts val="0"/>
              </a:spcAft>
              <a:buSzPts val="1800"/>
              <a:buChar char="●"/>
            </a:pPr>
            <a:r>
              <a:rPr lang="en"/>
              <a:t>Visual Studio Code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