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56" r:id="rId5"/>
    <p:sldId id="257" r:id="rId6"/>
    <p:sldId id="258" r:id="rId7"/>
    <p:sldId id="259" r:id="rId8"/>
    <p:sldId id="261" r:id="rId9"/>
    <p:sldId id="260" r:id="rId10"/>
    <p:sldId id="271" r:id="rId11"/>
    <p:sldId id="269" r:id="rId12"/>
    <p:sldId id="283" r:id="rId13"/>
    <p:sldId id="270" r:id="rId14"/>
    <p:sldId id="276" r:id="rId15"/>
    <p:sldId id="265" r:id="rId16"/>
    <p:sldId id="279" r:id="rId17"/>
    <p:sldId id="281" r:id="rId18"/>
    <p:sldId id="282"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4/26/2023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4/26/2023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4/26/2023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4/26/2023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4/26/2023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192.241.132.66/"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jp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jpe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COP 4331 Group 16 Large Project</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2961761" y="329362"/>
            <a:ext cx="6268478" cy="918134"/>
          </a:xfrm>
        </p:spPr>
        <p:txBody>
          <a:bodyPr/>
          <a:lstStyle/>
          <a:p>
            <a:r>
              <a:rPr lang="en-US" dirty="0"/>
              <a:t>Early Prototype Design </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10</a:t>
            </a:fld>
            <a:endParaRPr lang="en-US" dirty="0"/>
          </a:p>
        </p:txBody>
      </p:sp>
      <p:pic>
        <p:nvPicPr>
          <p:cNvPr id="7" name="Google Shape;139;p26">
            <a:extLst>
              <a:ext uri="{FF2B5EF4-FFF2-40B4-BE49-F238E27FC236}">
                <a16:creationId xmlns:a16="http://schemas.microsoft.com/office/drawing/2014/main" id="{A0396BD1-F3F4-F35D-1268-983DAB3CCA25}"/>
              </a:ext>
            </a:extLst>
          </p:cNvPr>
          <p:cNvPicPr preferRelativeResize="0"/>
          <p:nvPr/>
        </p:nvPicPr>
        <p:blipFill rotWithShape="1">
          <a:blip r:embed="rId2">
            <a:alphaModFix/>
          </a:blip>
          <a:srcRect l="11526" t="23678" r="13987" b="25488"/>
          <a:stretch/>
        </p:blipFill>
        <p:spPr>
          <a:xfrm>
            <a:off x="756249" y="1605721"/>
            <a:ext cx="10679502" cy="4392403"/>
          </a:xfrm>
          <a:prstGeom prst="rect">
            <a:avLst/>
          </a:prstGeom>
          <a:noFill/>
          <a:ln>
            <a:noFill/>
          </a:ln>
        </p:spPr>
      </p:pic>
    </p:spTree>
    <p:extLst>
      <p:ext uri="{BB962C8B-B14F-4D97-AF65-F5344CB8AC3E}">
        <p14:creationId xmlns:p14="http://schemas.microsoft.com/office/powerpoint/2010/main" val="93249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Discoveries</a:t>
            </a:r>
          </a:p>
        </p:txBody>
      </p:sp>
    </p:spTree>
    <p:extLst>
      <p:ext uri="{BB962C8B-B14F-4D97-AF65-F5344CB8AC3E}">
        <p14:creationId xmlns:p14="http://schemas.microsoft.com/office/powerpoint/2010/main" val="1940936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Takeaways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The Good:</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2" y="2528203"/>
            <a:ext cx="4663440" cy="2828613"/>
          </a:xfrm>
        </p:spPr>
        <p:txBody>
          <a:bodyPr vert="horz" lIns="91440" tIns="45720" rIns="91440" bIns="45720" rtlCol="0" anchor="t">
            <a:normAutofit lnSpcReduction="10000"/>
          </a:bodyPr>
          <a:lstStyle/>
          <a:p>
            <a:pPr marL="114300" lvl="0" algn="l" rtl="0">
              <a:spcBef>
                <a:spcPts val="0"/>
              </a:spcBef>
              <a:spcAft>
                <a:spcPts val="0"/>
              </a:spcAft>
              <a:buSzPts val="1800"/>
            </a:pPr>
            <a:r>
              <a:rPr lang="en-US" dirty="0"/>
              <a:t>We were able to settle on an idea and design plan very quickly</a:t>
            </a:r>
          </a:p>
          <a:p>
            <a:pPr marL="114300" lvl="0" algn="l" rtl="0">
              <a:spcBef>
                <a:spcPts val="0"/>
              </a:spcBef>
              <a:spcAft>
                <a:spcPts val="0"/>
              </a:spcAft>
              <a:buSzPts val="1800"/>
            </a:pPr>
            <a:endParaRPr lang="en-US" dirty="0"/>
          </a:p>
          <a:p>
            <a:pPr marL="114300" lvl="0" algn="l" rtl="0">
              <a:spcBef>
                <a:spcPts val="0"/>
              </a:spcBef>
              <a:spcAft>
                <a:spcPts val="0"/>
              </a:spcAft>
              <a:buSzPts val="1800"/>
            </a:pPr>
            <a:r>
              <a:rPr lang="en-US" dirty="0"/>
              <a:t>We assisted each other a lot, especially when it came to learning the new technologies</a:t>
            </a:r>
          </a:p>
          <a:p>
            <a:pPr marL="114300" lvl="0" algn="l" rtl="0">
              <a:spcBef>
                <a:spcPts val="0"/>
              </a:spcBef>
              <a:spcAft>
                <a:spcPts val="0"/>
              </a:spcAft>
              <a:buSzPts val="1800"/>
            </a:pPr>
            <a:endParaRPr lang="en-US" dirty="0"/>
          </a:p>
          <a:p>
            <a:pPr marL="114300" lvl="0" algn="l" rtl="0">
              <a:spcBef>
                <a:spcPts val="0"/>
              </a:spcBef>
              <a:spcAft>
                <a:spcPts val="0"/>
              </a:spcAft>
              <a:buSzPts val="1800"/>
            </a:pPr>
            <a:r>
              <a:rPr lang="en-US" dirty="0"/>
              <a:t>We maintained good communication throughout, keeping each other posted on the state of things</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The Bad:</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pPr marL="114300" lvl="0" algn="l" rtl="0">
              <a:spcBef>
                <a:spcPts val="0"/>
              </a:spcBef>
              <a:spcAft>
                <a:spcPts val="0"/>
              </a:spcAft>
              <a:buSzPts val="1800"/>
            </a:pPr>
            <a:r>
              <a:rPr lang="en-US" dirty="0"/>
              <a:t>Feature Creep, especially with such a short timeframe deadline, we had to drop a number of planned features in order to make the deadline</a:t>
            </a:r>
          </a:p>
          <a:p>
            <a:pPr marL="114300" lvl="0" algn="l" rtl="0">
              <a:spcBef>
                <a:spcPts val="0"/>
              </a:spcBef>
              <a:spcAft>
                <a:spcPts val="0"/>
              </a:spcAft>
              <a:buSzPts val="1800"/>
            </a:pPr>
            <a:endParaRPr lang="en-US" dirty="0"/>
          </a:p>
          <a:p>
            <a:pPr marL="114300" lvl="0" algn="l" rtl="0">
              <a:spcBef>
                <a:spcPts val="0"/>
              </a:spcBef>
              <a:spcAft>
                <a:spcPts val="0"/>
              </a:spcAft>
              <a:buSzPts val="1800"/>
            </a:pPr>
            <a:r>
              <a:rPr lang="en-US" dirty="0"/>
              <a:t>We struggled a lot with the steep learning curve when it came to the new MERN droplet, and how to use it, a lot of time was spent figuring things out </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D5C4-8E99-D579-7657-06CB4C80927B}"/>
              </a:ext>
            </a:extLst>
          </p:cNvPr>
          <p:cNvSpPr>
            <a:spLocks noGrp="1"/>
          </p:cNvSpPr>
          <p:nvPr>
            <p:ph type="ctrTitle"/>
          </p:nvPr>
        </p:nvSpPr>
        <p:spPr>
          <a:xfrm>
            <a:off x="1253758" y="500279"/>
            <a:ext cx="6829193" cy="1016928"/>
          </a:xfrm>
        </p:spPr>
        <p:txBody>
          <a:bodyPr/>
          <a:lstStyle/>
          <a:p>
            <a:r>
              <a:rPr lang="en-US" dirty="0"/>
              <a:t>Login API Example</a:t>
            </a:r>
          </a:p>
        </p:txBody>
      </p:sp>
      <p:pic>
        <p:nvPicPr>
          <p:cNvPr id="5" name="Picture 4">
            <a:extLst>
              <a:ext uri="{FF2B5EF4-FFF2-40B4-BE49-F238E27FC236}">
                <a16:creationId xmlns:a16="http://schemas.microsoft.com/office/drawing/2014/main" id="{5BD560E1-7C8F-FB68-121E-AEF435D3095A}"/>
              </a:ext>
            </a:extLst>
          </p:cNvPr>
          <p:cNvPicPr>
            <a:picLocks noChangeAspect="1"/>
          </p:cNvPicPr>
          <p:nvPr/>
        </p:nvPicPr>
        <p:blipFill>
          <a:blip r:embed="rId2"/>
          <a:stretch>
            <a:fillRect/>
          </a:stretch>
        </p:blipFill>
        <p:spPr>
          <a:xfrm>
            <a:off x="260058" y="1967519"/>
            <a:ext cx="7822893" cy="4122730"/>
          </a:xfrm>
          <a:prstGeom prst="rect">
            <a:avLst/>
          </a:prstGeom>
        </p:spPr>
      </p:pic>
    </p:spTree>
    <p:extLst>
      <p:ext uri="{BB962C8B-B14F-4D97-AF65-F5344CB8AC3E}">
        <p14:creationId xmlns:p14="http://schemas.microsoft.com/office/powerpoint/2010/main" val="320740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D5C4-8E99-D579-7657-06CB4C80927B}"/>
              </a:ext>
            </a:extLst>
          </p:cNvPr>
          <p:cNvSpPr>
            <a:spLocks noGrp="1"/>
          </p:cNvSpPr>
          <p:nvPr>
            <p:ph type="ctrTitle"/>
          </p:nvPr>
        </p:nvSpPr>
        <p:spPr>
          <a:xfrm>
            <a:off x="864738" y="259287"/>
            <a:ext cx="7096612" cy="1016928"/>
          </a:xfrm>
        </p:spPr>
        <p:txBody>
          <a:bodyPr/>
          <a:lstStyle/>
          <a:p>
            <a:r>
              <a:rPr lang="en-US" sz="4000" dirty="0"/>
              <a:t>JWT Authenticate API Example</a:t>
            </a:r>
          </a:p>
        </p:txBody>
      </p:sp>
      <p:pic>
        <p:nvPicPr>
          <p:cNvPr id="4" name="Picture 3">
            <a:extLst>
              <a:ext uri="{FF2B5EF4-FFF2-40B4-BE49-F238E27FC236}">
                <a16:creationId xmlns:a16="http://schemas.microsoft.com/office/drawing/2014/main" id="{321018BE-D816-1F25-3D74-27AFA5612FF5}"/>
              </a:ext>
            </a:extLst>
          </p:cNvPr>
          <p:cNvPicPr>
            <a:picLocks noChangeAspect="1"/>
          </p:cNvPicPr>
          <p:nvPr/>
        </p:nvPicPr>
        <p:blipFill>
          <a:blip r:embed="rId2"/>
          <a:stretch>
            <a:fillRect/>
          </a:stretch>
        </p:blipFill>
        <p:spPr>
          <a:xfrm>
            <a:off x="165533" y="1509623"/>
            <a:ext cx="7795817" cy="4416724"/>
          </a:xfrm>
          <a:prstGeom prst="rect">
            <a:avLst/>
          </a:prstGeom>
        </p:spPr>
      </p:pic>
    </p:spTree>
    <p:extLst>
      <p:ext uri="{BB962C8B-B14F-4D97-AF65-F5344CB8AC3E}">
        <p14:creationId xmlns:p14="http://schemas.microsoft.com/office/powerpoint/2010/main" val="637530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D5C4-8E99-D579-7657-06CB4C80927B}"/>
              </a:ext>
            </a:extLst>
          </p:cNvPr>
          <p:cNvSpPr>
            <a:spLocks noGrp="1"/>
          </p:cNvSpPr>
          <p:nvPr>
            <p:ph type="ctrTitle"/>
          </p:nvPr>
        </p:nvSpPr>
        <p:spPr>
          <a:xfrm>
            <a:off x="1209794" y="0"/>
            <a:ext cx="6519474" cy="1016928"/>
          </a:xfrm>
        </p:spPr>
        <p:txBody>
          <a:bodyPr/>
          <a:lstStyle/>
          <a:p>
            <a:r>
              <a:rPr lang="en-US" sz="3200" dirty="0"/>
              <a:t>Bad JWT Authenticate API Example</a:t>
            </a:r>
          </a:p>
        </p:txBody>
      </p:sp>
      <p:pic>
        <p:nvPicPr>
          <p:cNvPr id="5" name="Picture 4">
            <a:extLst>
              <a:ext uri="{FF2B5EF4-FFF2-40B4-BE49-F238E27FC236}">
                <a16:creationId xmlns:a16="http://schemas.microsoft.com/office/drawing/2014/main" id="{95E7C582-E055-1E6C-8015-D24D5C524881}"/>
              </a:ext>
            </a:extLst>
          </p:cNvPr>
          <p:cNvPicPr>
            <a:picLocks noChangeAspect="1"/>
          </p:cNvPicPr>
          <p:nvPr/>
        </p:nvPicPr>
        <p:blipFill>
          <a:blip r:embed="rId2"/>
          <a:stretch>
            <a:fillRect/>
          </a:stretch>
        </p:blipFill>
        <p:spPr>
          <a:xfrm>
            <a:off x="129396" y="1682150"/>
            <a:ext cx="7978321" cy="4485736"/>
          </a:xfrm>
          <a:prstGeom prst="rect">
            <a:avLst/>
          </a:prstGeom>
        </p:spPr>
      </p:pic>
    </p:spTree>
    <p:extLst>
      <p:ext uri="{BB962C8B-B14F-4D97-AF65-F5344CB8AC3E}">
        <p14:creationId xmlns:p14="http://schemas.microsoft.com/office/powerpoint/2010/main" val="3040352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67AC-157C-62B9-17DE-2DE3750A5E9C}"/>
              </a:ext>
            </a:extLst>
          </p:cNvPr>
          <p:cNvSpPr>
            <a:spLocks noGrp="1"/>
          </p:cNvSpPr>
          <p:nvPr>
            <p:ph type="title"/>
          </p:nvPr>
        </p:nvSpPr>
        <p:spPr>
          <a:xfrm>
            <a:off x="1798721" y="716672"/>
            <a:ext cx="8594558" cy="2810460"/>
          </a:xfrm>
        </p:spPr>
        <p:txBody>
          <a:bodyPr/>
          <a:lstStyle/>
          <a:p>
            <a:r>
              <a:rPr lang="en-US" b="1" dirty="0"/>
              <a:t>App Demonstration</a:t>
            </a:r>
          </a:p>
        </p:txBody>
      </p:sp>
      <p:sp>
        <p:nvSpPr>
          <p:cNvPr id="8" name="Slide Number Placeholder 7">
            <a:extLst>
              <a:ext uri="{FF2B5EF4-FFF2-40B4-BE49-F238E27FC236}">
                <a16:creationId xmlns:a16="http://schemas.microsoft.com/office/drawing/2014/main" id="{CEBC2B75-4C79-2042-6BE6-4A3C4B513FB2}"/>
              </a:ext>
            </a:extLst>
          </p:cNvPr>
          <p:cNvSpPr>
            <a:spLocks noGrp="1"/>
          </p:cNvSpPr>
          <p:nvPr>
            <p:ph type="sldNum" sz="quarter" idx="12"/>
          </p:nvPr>
        </p:nvSpPr>
        <p:spPr/>
        <p:txBody>
          <a:bodyPr/>
          <a:lstStyle/>
          <a:p>
            <a:fld id="{294A09A9-5501-47C1-A89A-A340965A2BE2}" type="slidenum">
              <a:rPr lang="en-US" smtClean="0"/>
              <a:pPr/>
              <a:t>16</a:t>
            </a:fld>
            <a:endParaRPr lang="en-US" dirty="0"/>
          </a:p>
        </p:txBody>
      </p:sp>
      <p:sp>
        <p:nvSpPr>
          <p:cNvPr id="10" name="TextBox 9">
            <a:extLst>
              <a:ext uri="{FF2B5EF4-FFF2-40B4-BE49-F238E27FC236}">
                <a16:creationId xmlns:a16="http://schemas.microsoft.com/office/drawing/2014/main" id="{363A77DC-1342-3803-36D4-D673CD68B095}"/>
              </a:ext>
            </a:extLst>
          </p:cNvPr>
          <p:cNvSpPr txBox="1"/>
          <p:nvPr/>
        </p:nvSpPr>
        <p:spPr>
          <a:xfrm>
            <a:off x="4138474" y="3302494"/>
            <a:ext cx="3915052" cy="584775"/>
          </a:xfrm>
          <a:prstGeom prst="rect">
            <a:avLst/>
          </a:prstGeom>
          <a:noFill/>
        </p:spPr>
        <p:txBody>
          <a:bodyPr wrap="square" rtlCol="0">
            <a:spAutoFit/>
          </a:bodyPr>
          <a:lstStyle/>
          <a:p>
            <a:r>
              <a:rPr lang="en-US" sz="3200" dirty="0">
                <a:solidFill>
                  <a:schemeClr val="bg1"/>
                </a:solidFill>
                <a:hlinkClick r:id="rId2">
                  <a:extLst>
                    <a:ext uri="{A12FA001-AC4F-418D-AE19-62706E023703}">
                      <ahyp:hlinkClr xmlns:ahyp="http://schemas.microsoft.com/office/drawing/2018/hyperlinkcolor" val="tx"/>
                    </a:ext>
                  </a:extLst>
                </a:hlinkClick>
              </a:rPr>
              <a:t>http://192.241.132.66</a:t>
            </a:r>
            <a:endParaRPr lang="en-US" sz="3200" dirty="0">
              <a:solidFill>
                <a:schemeClr val="bg1"/>
              </a:solidFill>
            </a:endParaRPr>
          </a:p>
        </p:txBody>
      </p:sp>
    </p:spTree>
    <p:extLst>
      <p:ext uri="{BB962C8B-B14F-4D97-AF65-F5344CB8AC3E}">
        <p14:creationId xmlns:p14="http://schemas.microsoft.com/office/powerpoint/2010/main" val="885414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Questions?</a:t>
            </a:r>
          </a:p>
        </p:txBody>
      </p:sp>
    </p:spTree>
    <p:extLst>
      <p:ext uri="{BB962C8B-B14F-4D97-AF65-F5344CB8AC3E}">
        <p14:creationId xmlns:p14="http://schemas.microsoft.com/office/powerpoint/2010/main" val="3305698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Group Members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b="1" dirty="0"/>
              <a:t>Julian Espinoza: </a:t>
            </a:r>
            <a:r>
              <a:rPr lang="en-US" dirty="0"/>
              <a:t>Project Manager</a:t>
            </a:r>
          </a:p>
          <a:p>
            <a:r>
              <a:rPr lang="en-US" b="1" dirty="0"/>
              <a:t>John Pacheco: </a:t>
            </a:r>
            <a:r>
              <a:rPr lang="en-US" dirty="0"/>
              <a:t>Front-End</a:t>
            </a:r>
          </a:p>
          <a:p>
            <a:r>
              <a:rPr lang="en-US" b="1" dirty="0"/>
              <a:t>Orlando Rodriguez: </a:t>
            </a:r>
            <a:r>
              <a:rPr lang="en-US" dirty="0"/>
              <a:t>Front-End</a:t>
            </a:r>
          </a:p>
          <a:p>
            <a:r>
              <a:rPr lang="en-US" b="1" dirty="0"/>
              <a:t>Marcelino Pozo: </a:t>
            </a:r>
            <a:r>
              <a:rPr lang="en-US" dirty="0"/>
              <a:t>Back-End</a:t>
            </a:r>
          </a:p>
          <a:p>
            <a:r>
              <a:rPr lang="en-US" b="1" dirty="0"/>
              <a:t>James Moore: </a:t>
            </a:r>
            <a:r>
              <a:rPr lang="en-US" dirty="0"/>
              <a:t>Back-End</a:t>
            </a:r>
          </a:p>
          <a:p>
            <a:r>
              <a:rPr lang="en-US" b="1" dirty="0"/>
              <a:t>Austin Stafford: </a:t>
            </a:r>
            <a:r>
              <a:rPr lang="en-US" dirty="0"/>
              <a:t>Database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Our Project Idea</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r>
              <a:rPr lang="en-US" dirty="0"/>
              <a:t>Our idea for the Large Project was to make a simple movie review site. At first, users will be able to see the list of movies, basic information on them, and their average rating calculated by the ratings given from other users. To add a review, users would need to signup for an account (or use an existing one). From there, a user can view the list of movies and add reviews for movies. Users can view all of their reviews and from there can edit and delete their reviews.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pic>
        <p:nvPicPr>
          <p:cNvPr id="7" name="Google Shape;60;p13">
            <a:extLst>
              <a:ext uri="{FF2B5EF4-FFF2-40B4-BE49-F238E27FC236}">
                <a16:creationId xmlns:a16="http://schemas.microsoft.com/office/drawing/2014/main" id="{1496D761-A52F-ACD7-C01F-CAEC75F58151}"/>
              </a:ext>
            </a:extLst>
          </p:cNvPr>
          <p:cNvPicPr preferRelativeResize="0"/>
          <p:nvPr/>
        </p:nvPicPr>
        <p:blipFill>
          <a:blip r:embed="rId2">
            <a:alphaModFix/>
          </a:blip>
          <a:stretch>
            <a:fillRect/>
          </a:stretch>
        </p:blipFill>
        <p:spPr>
          <a:xfrm>
            <a:off x="6676983" y="93591"/>
            <a:ext cx="2587788" cy="2034516"/>
          </a:xfrm>
          <a:prstGeom prst="rect">
            <a:avLst/>
          </a:prstGeom>
          <a:noFill/>
          <a:ln>
            <a:noFill/>
          </a:ln>
        </p:spPr>
      </p:pic>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Development</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2625356" y="-52796"/>
            <a:ext cx="9779183" cy="1325563"/>
          </a:xfrm>
        </p:spPr>
        <p:txBody>
          <a:bodyPr/>
          <a:lstStyle/>
          <a:p>
            <a:r>
              <a:rPr lang="en-US" dirty="0"/>
              <a:t>Technologies Used </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1026" name="Picture 2" descr="GitHub - Logos Download">
            <a:extLst>
              <a:ext uri="{FF2B5EF4-FFF2-40B4-BE49-F238E27FC236}">
                <a16:creationId xmlns:a16="http://schemas.microsoft.com/office/drawing/2014/main" id="{C395D34A-950F-2722-C17D-7C764F3C1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818" y="2306553"/>
            <a:ext cx="1180366" cy="11803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scord Logo - PNG and Vector - Logo Download">
            <a:extLst>
              <a:ext uri="{FF2B5EF4-FFF2-40B4-BE49-F238E27FC236}">
                <a16:creationId xmlns:a16="http://schemas.microsoft.com/office/drawing/2014/main" id="{582D22CC-F45C-B2DC-F514-F2F2CD0053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330" y="2434518"/>
            <a:ext cx="1035170" cy="10351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sing VS Code Tasks to Create Template Files">
            <a:extLst>
              <a:ext uri="{FF2B5EF4-FFF2-40B4-BE49-F238E27FC236}">
                <a16:creationId xmlns:a16="http://schemas.microsoft.com/office/drawing/2014/main" id="{262382C7-2B79-600F-EC46-2F7FF4759D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705" y="3635998"/>
            <a:ext cx="942642" cy="93894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ongoDB Logo | significado del logotipo, png, vector">
            <a:extLst>
              <a:ext uri="{FF2B5EF4-FFF2-40B4-BE49-F238E27FC236}">
                <a16:creationId xmlns:a16="http://schemas.microsoft.com/office/drawing/2014/main" id="{50A3B809-2A34-C680-9318-E5BFD69A91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4546" y="3193123"/>
            <a:ext cx="1803030" cy="112689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ONCEPTZI">
            <a:extLst>
              <a:ext uri="{FF2B5EF4-FFF2-40B4-BE49-F238E27FC236}">
                <a16:creationId xmlns:a16="http://schemas.microsoft.com/office/drawing/2014/main" id="{CD8E1C70-9C6D-6129-7857-8C460F5689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2835" y="1845515"/>
            <a:ext cx="1437757" cy="185508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Express.js Blog Engine | ButterCMS">
            <a:extLst>
              <a:ext uri="{FF2B5EF4-FFF2-40B4-BE49-F238E27FC236}">
                <a16:creationId xmlns:a16="http://schemas.microsoft.com/office/drawing/2014/main" id="{EE0B3C0F-0947-6EFB-4876-7BAF3BAE36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9444" y="2112056"/>
            <a:ext cx="1729179" cy="47237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Node (Node.JS) - Logos Download">
            <a:extLst>
              <a:ext uri="{FF2B5EF4-FFF2-40B4-BE49-F238E27FC236}">
                <a16:creationId xmlns:a16="http://schemas.microsoft.com/office/drawing/2014/main" id="{3F98F02D-9468-5C52-F7FC-7323846B7A9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3774" y="2628759"/>
            <a:ext cx="1702284" cy="104206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npm-logo | Andrej Gajdos">
            <a:extLst>
              <a:ext uri="{FF2B5EF4-FFF2-40B4-BE49-F238E27FC236}">
                <a16:creationId xmlns:a16="http://schemas.microsoft.com/office/drawing/2014/main" id="{BAA8F66E-E394-7AD1-FCE4-CC5AF8FD73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8314" y="3791619"/>
            <a:ext cx="1325563" cy="5181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4D0DB1A9-BB20-BF2E-6224-3398D39271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42944" y="1849026"/>
            <a:ext cx="1470803" cy="147080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ostman 2018 State of the API Survey: Containers and Serverless ...">
            <a:extLst>
              <a:ext uri="{FF2B5EF4-FFF2-40B4-BE49-F238E27FC236}">
                <a16:creationId xmlns:a16="http://schemas.microsoft.com/office/drawing/2014/main" id="{47852417-EBA6-A777-8084-C40BBE26E55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200" y="3333759"/>
            <a:ext cx="1313829" cy="118120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40A6062C-3BF0-00E7-68C4-2DBDB82E925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48260" y="5125018"/>
            <a:ext cx="1596457" cy="1596457"/>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MobaXterm: SSH, Graphics (X), VNC, SFTP, local shell - Research-IT">
            <a:extLst>
              <a:ext uri="{FF2B5EF4-FFF2-40B4-BE49-F238E27FC236}">
                <a16:creationId xmlns:a16="http://schemas.microsoft.com/office/drawing/2014/main" id="{132C6D4B-9AD2-FA07-EBEC-03D9CB5B7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10002" y="5567243"/>
            <a:ext cx="200025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GanttPRO Affiliate Program: Everything You Need to Know - Lasso">
            <a:extLst>
              <a:ext uri="{FF2B5EF4-FFF2-40B4-BE49-F238E27FC236}">
                <a16:creationId xmlns:a16="http://schemas.microsoft.com/office/drawing/2014/main" id="{FD6B50E6-515F-B722-720D-B4AA85239DC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801771" y="1787062"/>
            <a:ext cx="1180366" cy="1180366"/>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9E97176D-8D9D-48BA-C67C-BBBA639A2EA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65159" y="3429000"/>
            <a:ext cx="1544843" cy="8102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acking JSON Web Token (JWT). Hey, | by pwnzzzz | 101-writeups | Medium">
            <a:extLst>
              <a:ext uri="{FF2B5EF4-FFF2-40B4-BE49-F238E27FC236}">
                <a16:creationId xmlns:a16="http://schemas.microsoft.com/office/drawing/2014/main" id="{CE2A8E9B-B0FC-A682-1292-FABE5A6AD84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16465" y="5378270"/>
            <a:ext cx="2767920" cy="81140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72B21A85-2780-D791-7EEE-76017B9D66A0}"/>
              </a:ext>
            </a:extLst>
          </p:cNvPr>
          <p:cNvPicPr>
            <a:picLocks noChangeAspect="1"/>
          </p:cNvPicPr>
          <p:nvPr/>
        </p:nvPicPr>
        <p:blipFill>
          <a:blip r:embed="rId17"/>
          <a:stretch>
            <a:fillRect/>
          </a:stretch>
        </p:blipFill>
        <p:spPr>
          <a:xfrm>
            <a:off x="4282534" y="6189678"/>
            <a:ext cx="2359734" cy="518143"/>
          </a:xfrm>
          <a:prstGeom prst="rect">
            <a:avLst/>
          </a:prstGeom>
        </p:spPr>
      </p:pic>
      <p:sp>
        <p:nvSpPr>
          <p:cNvPr id="12" name="Title 1">
            <a:extLst>
              <a:ext uri="{FF2B5EF4-FFF2-40B4-BE49-F238E27FC236}">
                <a16:creationId xmlns:a16="http://schemas.microsoft.com/office/drawing/2014/main" id="{8BB879C2-CC0D-D8E7-471A-93555991B24B}"/>
              </a:ext>
            </a:extLst>
          </p:cNvPr>
          <p:cNvSpPr txBox="1">
            <a:spLocks/>
          </p:cNvSpPr>
          <p:nvPr/>
        </p:nvSpPr>
        <p:spPr>
          <a:xfrm>
            <a:off x="864305" y="1764135"/>
            <a:ext cx="1437757" cy="459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200" dirty="0"/>
              <a:t>Coding</a:t>
            </a:r>
          </a:p>
        </p:txBody>
      </p:sp>
      <p:sp>
        <p:nvSpPr>
          <p:cNvPr id="13" name="Title 1">
            <a:extLst>
              <a:ext uri="{FF2B5EF4-FFF2-40B4-BE49-F238E27FC236}">
                <a16:creationId xmlns:a16="http://schemas.microsoft.com/office/drawing/2014/main" id="{5AD0B26A-9207-E600-D493-2C0E62884B64}"/>
              </a:ext>
            </a:extLst>
          </p:cNvPr>
          <p:cNvSpPr txBox="1">
            <a:spLocks/>
          </p:cNvSpPr>
          <p:nvPr/>
        </p:nvSpPr>
        <p:spPr>
          <a:xfrm>
            <a:off x="4282534" y="1557430"/>
            <a:ext cx="2413820" cy="459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200" dirty="0"/>
              <a:t>Frameworks</a:t>
            </a:r>
          </a:p>
        </p:txBody>
      </p:sp>
      <p:sp>
        <p:nvSpPr>
          <p:cNvPr id="14" name="Title 1">
            <a:extLst>
              <a:ext uri="{FF2B5EF4-FFF2-40B4-BE49-F238E27FC236}">
                <a16:creationId xmlns:a16="http://schemas.microsoft.com/office/drawing/2014/main" id="{9EE47AEB-BC45-595B-D0EB-50D73973FF2B}"/>
              </a:ext>
            </a:extLst>
          </p:cNvPr>
          <p:cNvSpPr txBox="1">
            <a:spLocks/>
          </p:cNvSpPr>
          <p:nvPr/>
        </p:nvSpPr>
        <p:spPr>
          <a:xfrm>
            <a:off x="8506602" y="1278626"/>
            <a:ext cx="2413820" cy="459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2000" dirty="0"/>
              <a:t>Testing/Planning</a:t>
            </a:r>
          </a:p>
        </p:txBody>
      </p:sp>
      <p:sp>
        <p:nvSpPr>
          <p:cNvPr id="15" name="Title 1">
            <a:extLst>
              <a:ext uri="{FF2B5EF4-FFF2-40B4-BE49-F238E27FC236}">
                <a16:creationId xmlns:a16="http://schemas.microsoft.com/office/drawing/2014/main" id="{BE731CB3-D2E7-B3C1-D82F-F6F5EB0FFE4E}"/>
              </a:ext>
            </a:extLst>
          </p:cNvPr>
          <p:cNvSpPr txBox="1">
            <a:spLocks/>
          </p:cNvSpPr>
          <p:nvPr/>
        </p:nvSpPr>
        <p:spPr>
          <a:xfrm>
            <a:off x="3710932" y="4908752"/>
            <a:ext cx="2825775" cy="459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200" dirty="0"/>
              <a:t>Node Modules</a:t>
            </a:r>
          </a:p>
        </p:txBody>
      </p:sp>
      <p:sp>
        <p:nvSpPr>
          <p:cNvPr id="16" name="Title 1">
            <a:extLst>
              <a:ext uri="{FF2B5EF4-FFF2-40B4-BE49-F238E27FC236}">
                <a16:creationId xmlns:a16="http://schemas.microsoft.com/office/drawing/2014/main" id="{97053F06-033D-E17F-F156-92F0ADFC089E}"/>
              </a:ext>
            </a:extLst>
          </p:cNvPr>
          <p:cNvSpPr txBox="1">
            <a:spLocks/>
          </p:cNvSpPr>
          <p:nvPr/>
        </p:nvSpPr>
        <p:spPr>
          <a:xfrm>
            <a:off x="9077275" y="4998369"/>
            <a:ext cx="2413820" cy="459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200" dirty="0"/>
              <a:t>Hosting</a:t>
            </a: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720911" y="439947"/>
            <a:ext cx="3482146" cy="869801"/>
          </a:xfrm>
        </p:spPr>
        <p:txBody>
          <a:bodyPr/>
          <a:lstStyle/>
          <a:p>
            <a:r>
              <a:rPr lang="en-US" dirty="0"/>
              <a:t>Gantt Chart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9" name="Google Shape;115;p22">
            <a:extLst>
              <a:ext uri="{FF2B5EF4-FFF2-40B4-BE49-F238E27FC236}">
                <a16:creationId xmlns:a16="http://schemas.microsoft.com/office/drawing/2014/main" id="{2350D936-6ADB-5E42-4ACA-A4AF54E99B50}"/>
              </a:ext>
            </a:extLst>
          </p:cNvPr>
          <p:cNvPicPr preferRelativeResize="0"/>
          <p:nvPr/>
        </p:nvPicPr>
        <p:blipFill rotWithShape="1">
          <a:blip r:embed="rId2">
            <a:alphaModFix/>
          </a:blip>
          <a:srcRect l="17554" t="7697" r="17858" b="35074"/>
          <a:stretch/>
        </p:blipFill>
        <p:spPr>
          <a:xfrm>
            <a:off x="1811064" y="1609341"/>
            <a:ext cx="8014421" cy="4808712"/>
          </a:xfrm>
          <a:prstGeom prst="rect">
            <a:avLst/>
          </a:prstGeom>
          <a:noFill/>
          <a:ln>
            <a:noFill/>
          </a:ln>
        </p:spPr>
      </p:pic>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2777638" y="199157"/>
            <a:ext cx="4106242" cy="876989"/>
          </a:xfrm>
        </p:spPr>
        <p:txBody>
          <a:bodyPr/>
          <a:lstStyle/>
          <a:p>
            <a:r>
              <a:rPr lang="en-US" dirty="0"/>
              <a:t>UML Diagram</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7</a:t>
            </a:fld>
            <a:endParaRPr lang="en-US" dirty="0"/>
          </a:p>
        </p:txBody>
      </p:sp>
      <p:pic>
        <p:nvPicPr>
          <p:cNvPr id="31" name="Google Shape;127;p24">
            <a:extLst>
              <a:ext uri="{FF2B5EF4-FFF2-40B4-BE49-F238E27FC236}">
                <a16:creationId xmlns:a16="http://schemas.microsoft.com/office/drawing/2014/main" id="{8C772363-A700-3F3E-7A05-E6AEC7272FAB}"/>
              </a:ext>
            </a:extLst>
          </p:cNvPr>
          <p:cNvPicPr preferRelativeResize="0"/>
          <p:nvPr/>
        </p:nvPicPr>
        <p:blipFill rotWithShape="1">
          <a:blip r:embed="rId2">
            <a:alphaModFix/>
          </a:blip>
          <a:srcRect l="9785" t="10651" r="10597" b="10272"/>
          <a:stretch/>
        </p:blipFill>
        <p:spPr>
          <a:xfrm>
            <a:off x="1981545" y="1212851"/>
            <a:ext cx="5698427" cy="5143499"/>
          </a:xfrm>
          <a:prstGeom prst="rect">
            <a:avLst/>
          </a:prstGeom>
          <a:noFill/>
          <a:ln>
            <a:noFill/>
          </a:ln>
        </p:spPr>
      </p:pic>
    </p:spTree>
    <p:extLst>
      <p:ext uri="{BB962C8B-B14F-4D97-AF65-F5344CB8AC3E}">
        <p14:creationId xmlns:p14="http://schemas.microsoft.com/office/powerpoint/2010/main" val="333569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2721849" y="388188"/>
            <a:ext cx="5137108" cy="809417"/>
          </a:xfrm>
        </p:spPr>
        <p:txBody>
          <a:bodyPr/>
          <a:lstStyle/>
          <a:p>
            <a:r>
              <a:rPr lang="en-US" dirty="0"/>
              <a:t>Use Case Diagram</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8</a:t>
            </a:fld>
            <a:endParaRPr lang="en-US" dirty="0"/>
          </a:p>
        </p:txBody>
      </p:sp>
      <p:pic>
        <p:nvPicPr>
          <p:cNvPr id="78" name="Google Shape;121;p23">
            <a:extLst>
              <a:ext uri="{FF2B5EF4-FFF2-40B4-BE49-F238E27FC236}">
                <a16:creationId xmlns:a16="http://schemas.microsoft.com/office/drawing/2014/main" id="{3D90F559-3642-643D-8291-C2048D6008F5}"/>
              </a:ext>
            </a:extLst>
          </p:cNvPr>
          <p:cNvPicPr preferRelativeResize="0"/>
          <p:nvPr/>
        </p:nvPicPr>
        <p:blipFill rotWithShape="1">
          <a:blip r:embed="rId2">
            <a:alphaModFix/>
          </a:blip>
          <a:srcRect l="15038" t="10992" b="36634"/>
          <a:stretch/>
        </p:blipFill>
        <p:spPr>
          <a:xfrm>
            <a:off x="2588432" y="1325682"/>
            <a:ext cx="5403942" cy="5030668"/>
          </a:xfrm>
          <a:prstGeom prst="rect">
            <a:avLst/>
          </a:prstGeom>
          <a:noFill/>
          <a:ln>
            <a:noFill/>
          </a:ln>
        </p:spPr>
      </p:pic>
    </p:spTree>
    <p:extLst>
      <p:ext uri="{BB962C8B-B14F-4D97-AF65-F5344CB8AC3E}">
        <p14:creationId xmlns:p14="http://schemas.microsoft.com/office/powerpoint/2010/main" val="339626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36815" y="405440"/>
            <a:ext cx="8518370" cy="809417"/>
          </a:xfrm>
        </p:spPr>
        <p:txBody>
          <a:bodyPr/>
          <a:lstStyle/>
          <a:p>
            <a:r>
              <a:rPr lang="en-US" dirty="0"/>
              <a:t>Entity Relationship Diagram</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9</a:t>
            </a:fld>
            <a:endParaRPr lang="en-US" dirty="0"/>
          </a:p>
        </p:txBody>
      </p:sp>
      <p:pic>
        <p:nvPicPr>
          <p:cNvPr id="4" name="Picture 3">
            <a:extLst>
              <a:ext uri="{FF2B5EF4-FFF2-40B4-BE49-F238E27FC236}">
                <a16:creationId xmlns:a16="http://schemas.microsoft.com/office/drawing/2014/main" id="{4A47DB2B-37B2-B5E8-6C50-720F7E53DAEC}"/>
              </a:ext>
            </a:extLst>
          </p:cNvPr>
          <p:cNvPicPr>
            <a:picLocks noChangeAspect="1"/>
          </p:cNvPicPr>
          <p:nvPr/>
        </p:nvPicPr>
        <p:blipFill rotWithShape="1">
          <a:blip r:embed="rId2"/>
          <a:srcRect l="24919" t="10614" r="28387" b="30779"/>
          <a:stretch/>
        </p:blipFill>
        <p:spPr>
          <a:xfrm>
            <a:off x="2958860" y="1208857"/>
            <a:ext cx="5313871" cy="5153493"/>
          </a:xfrm>
          <a:prstGeom prst="rect">
            <a:avLst/>
          </a:prstGeom>
        </p:spPr>
      </p:pic>
    </p:spTree>
    <p:extLst>
      <p:ext uri="{BB962C8B-B14F-4D97-AF65-F5344CB8AC3E}">
        <p14:creationId xmlns:p14="http://schemas.microsoft.com/office/powerpoint/2010/main" val="198006763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{3A1DD040-DAE1-4964-9C5A-585D74964784}tf45331398_win32</Template>
  <TotalTime>154</TotalTime>
  <Words>301</Words>
  <Application>Microsoft Office PowerPoint</Application>
  <PresentationFormat>Widescreen</PresentationFormat>
  <Paragraphs>50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Tenorite</vt:lpstr>
      <vt:lpstr>Office Theme</vt:lpstr>
      <vt:lpstr>COP 4331 Group 16 Large Project</vt:lpstr>
      <vt:lpstr>Group Members</vt:lpstr>
      <vt:lpstr>Our Project Idea</vt:lpstr>
      <vt:lpstr>Development</vt:lpstr>
      <vt:lpstr>Technologies Used </vt:lpstr>
      <vt:lpstr>Gantt Chart</vt:lpstr>
      <vt:lpstr>UML Diagram</vt:lpstr>
      <vt:lpstr>Use Case Diagram</vt:lpstr>
      <vt:lpstr>Entity Relationship Diagram</vt:lpstr>
      <vt:lpstr>Early Prototype Design </vt:lpstr>
      <vt:lpstr>Discoveries</vt:lpstr>
      <vt:lpstr>Takeaways</vt:lpstr>
      <vt:lpstr>Login API Example</vt:lpstr>
      <vt:lpstr>JWT Authenticate API Example</vt:lpstr>
      <vt:lpstr>Bad JWT Authenticate API Example</vt:lpstr>
      <vt:lpstr>App Demonstration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 4331 Group 16 Large Project</dc:title>
  <dc:creator>John Pacheco</dc:creator>
  <cp:lastModifiedBy>John Pacheco</cp:lastModifiedBy>
  <cp:revision>4</cp:revision>
  <dcterms:created xsi:type="dcterms:W3CDTF">2023-04-26T13:14:20Z</dcterms:created>
  <dcterms:modified xsi:type="dcterms:W3CDTF">2023-04-26T15:51:30Z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