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bc50049a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bc50049a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9bc50049a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9bc50049a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bc50049a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bc50049a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bc50049a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bc50049a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bc50049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bc50049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methods with O(n</a:t>
            </a:r>
            <a:r>
              <a:rPr baseline="30000" lang="en"/>
              <a:t>2</a:t>
            </a:r>
            <a:r>
              <a:rPr lang="en"/>
              <a:t>), but even then, it is difficult to invert.</a:t>
            </a:r>
            <a:endParaRPr/>
          </a:p>
          <a:p>
            <a:pPr indent="0" lvl="0" marL="0" rtl="0" algn="l">
              <a:spcBef>
                <a:spcPts val="0"/>
              </a:spcBef>
              <a:spcAft>
                <a:spcPts val="0"/>
              </a:spcAft>
              <a:buNone/>
            </a:pPr>
            <a:r>
              <a:rPr lang="en"/>
              <a:t>This is similar to Newton’s method for solving Linear Regression problems, but we prefer iterative methods.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bc50049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bc50049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bc50049a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bc50049a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bc50049a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bc50049a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bc50049a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bc50049a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bc50049a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bc50049a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model-based methods, we know the exact state transition probabilities, which is unrealistic.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03af68f4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03af68f4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have heard of supervised learning methods(eg:Regression, Classification, Naive Bayes, SVMs, Random Forest etc. These methods rely on </a:t>
            </a:r>
            <a:r>
              <a:rPr b="1" lang="en"/>
              <a:t>labelled</a:t>
            </a:r>
            <a:r>
              <a:rPr lang="en"/>
              <a:t> input and output data.</a:t>
            </a:r>
            <a:endParaRPr/>
          </a:p>
          <a:p>
            <a:pPr indent="0" lvl="0" marL="0" rtl="0" algn="l">
              <a:spcBef>
                <a:spcPts val="0"/>
              </a:spcBef>
              <a:spcAft>
                <a:spcPts val="0"/>
              </a:spcAft>
              <a:buNone/>
            </a:pPr>
            <a:r>
              <a:rPr lang="en"/>
              <a:t>You have also probably heard of unsupervised learning methods(eg:k-Nearest Neighbours(k-NN), Principal Component Analysis(PCA), Singular Value Decomposition(SVD), k-Means Clustering etc.). These are used to </a:t>
            </a:r>
            <a:r>
              <a:rPr lang="en"/>
              <a:t>identify </a:t>
            </a:r>
            <a:r>
              <a:rPr lang="en"/>
              <a:t>structure in data.</a:t>
            </a:r>
            <a:endParaRPr/>
          </a:p>
          <a:p>
            <a:pPr indent="0" lvl="0" marL="0" rtl="0" algn="l">
              <a:spcBef>
                <a:spcPts val="0"/>
              </a:spcBef>
              <a:spcAft>
                <a:spcPts val="0"/>
              </a:spcAft>
              <a:buNone/>
            </a:pPr>
            <a:r>
              <a:rPr lang="en"/>
              <a:t>RL is semi-supervised learning, which combines the “best” of both worlds. It mainly removes the labelling of data, as it is time-consuming, and replaces it with a reward. There is no supervisor, only a reward signal.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Reinforcement learning is based on the reward hypothesis. All goals can be described by the maximisation of expected cumulative reward.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bc50049a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bc50049a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bc50049a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bc50049a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TD methods learn directly from episodes of experience </a:t>
            </a:r>
            <a:endParaRPr/>
          </a:p>
          <a:p>
            <a:pPr indent="0" lvl="0" marL="0" rtl="0" algn="l">
              <a:spcBef>
                <a:spcPts val="0"/>
              </a:spcBef>
              <a:spcAft>
                <a:spcPts val="0"/>
              </a:spcAft>
              <a:buNone/>
            </a:pPr>
            <a:r>
              <a:rPr lang="en"/>
              <a:t>TD is model-free: no knowledge of MDP transitions / rewards </a:t>
            </a:r>
            <a:endParaRPr/>
          </a:p>
          <a:p>
            <a:pPr indent="0" lvl="0" marL="0" rtl="0" algn="l">
              <a:spcBef>
                <a:spcPts val="0"/>
              </a:spcBef>
              <a:spcAft>
                <a:spcPts val="0"/>
              </a:spcAft>
              <a:buNone/>
            </a:pPr>
            <a:r>
              <a:rPr lang="en"/>
              <a:t>TD learns from incomplete episodes, by bootstrapping </a:t>
            </a:r>
            <a:endParaRPr/>
          </a:p>
          <a:p>
            <a:pPr indent="0" lvl="0" marL="0" rtl="0" algn="l">
              <a:spcBef>
                <a:spcPts val="0"/>
              </a:spcBef>
              <a:spcAft>
                <a:spcPts val="0"/>
              </a:spcAft>
              <a:buNone/>
            </a:pPr>
            <a:r>
              <a:rPr lang="en"/>
              <a:t>TD updates a guess towards a guess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Advantages of TD over MC</a:t>
            </a:r>
            <a:endParaRPr/>
          </a:p>
          <a:p>
            <a:pPr indent="0" lvl="0" marL="0" rtl="0" algn="l">
              <a:spcBef>
                <a:spcPts val="0"/>
              </a:spcBef>
              <a:spcAft>
                <a:spcPts val="0"/>
              </a:spcAft>
              <a:buNone/>
            </a:pPr>
            <a:r>
              <a:rPr lang="en"/>
              <a:t>TD can learn before knowing the final outcome </a:t>
            </a:r>
            <a:endParaRPr/>
          </a:p>
          <a:p>
            <a:pPr indent="0" lvl="0" marL="0" rtl="0" algn="l">
              <a:spcBef>
                <a:spcPts val="0"/>
              </a:spcBef>
              <a:spcAft>
                <a:spcPts val="0"/>
              </a:spcAft>
              <a:buNone/>
            </a:pPr>
            <a:r>
              <a:rPr lang="en"/>
              <a:t>TD can learn online after every step MC must wait until end of episode before return is known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TD can learn without the final outcome </a:t>
            </a:r>
            <a:endParaRPr/>
          </a:p>
          <a:p>
            <a:pPr indent="0" lvl="0" marL="0" rtl="0" algn="l">
              <a:spcBef>
                <a:spcPts val="0"/>
              </a:spcBef>
              <a:spcAft>
                <a:spcPts val="0"/>
              </a:spcAft>
              <a:buNone/>
            </a:pPr>
            <a:r>
              <a:rPr lang="en"/>
              <a:t>TD can learn from incomplete sequences MC can only learn from complete sequences </a:t>
            </a:r>
            <a:endParaRPr/>
          </a:p>
          <a:p>
            <a:pPr indent="0" lvl="0" marL="0" rtl="0" algn="l">
              <a:spcBef>
                <a:spcPts val="0"/>
              </a:spcBef>
              <a:spcAft>
                <a:spcPts val="0"/>
              </a:spcAft>
              <a:buNone/>
            </a:pPr>
            <a:r>
              <a:rPr lang="en"/>
              <a:t>TD works in continuing (non-terminating) environments </a:t>
            </a:r>
            <a:endParaRPr/>
          </a:p>
          <a:p>
            <a:pPr indent="0" lvl="0" marL="0" rtl="0" algn="l">
              <a:spcBef>
                <a:spcPts val="0"/>
              </a:spcBef>
              <a:spcAft>
                <a:spcPts val="0"/>
              </a:spcAft>
              <a:buNone/>
            </a:pPr>
            <a:r>
              <a:rPr lang="en"/>
              <a:t>MC only works for episodic (terminating) environments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MC has high variance, zero bias(theoretically)</a:t>
            </a:r>
            <a:endParaRPr/>
          </a:p>
          <a:p>
            <a:pPr indent="0" lvl="0" marL="0" rtl="0" algn="l">
              <a:spcBef>
                <a:spcPts val="0"/>
              </a:spcBef>
              <a:spcAft>
                <a:spcPts val="0"/>
              </a:spcAft>
              <a:buNone/>
            </a:pPr>
            <a:r>
              <a:rPr lang="en"/>
              <a:t>TD has low variance, some bias(sensitive to initial values)</a:t>
            </a:r>
            <a:endParaRPr/>
          </a:p>
          <a:p>
            <a:pPr indent="0" lvl="0" marL="0" rtl="0" algn="l">
              <a:spcBef>
                <a:spcPts val="0"/>
              </a:spcBef>
              <a:spcAft>
                <a:spcPts val="0"/>
              </a:spcAft>
              <a:buNone/>
            </a:pPr>
            <a:r>
              <a:rPr lang="en"/>
              <a:t>In practice, TD learns faster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TD exploits Markov Property so useful in Markov envs</a:t>
            </a:r>
            <a:endParaRPr/>
          </a:p>
          <a:p>
            <a:pPr indent="0" lvl="0" marL="0" rtl="0" algn="l">
              <a:spcBef>
                <a:spcPts val="0"/>
              </a:spcBef>
              <a:spcAft>
                <a:spcPts val="0"/>
              </a:spcAft>
              <a:buNone/>
            </a:pPr>
            <a:r>
              <a:rPr lang="en"/>
              <a:t>MC does not, so useful in non-Markov</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bc50049a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bc50049a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on-policy vs off-policy?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On-policy learning</a:t>
            </a:r>
            <a:endParaRPr/>
          </a:p>
          <a:p>
            <a:pPr indent="0" lvl="0" marL="0" rtl="0" algn="l">
              <a:spcBef>
                <a:spcPts val="0"/>
              </a:spcBef>
              <a:spcAft>
                <a:spcPts val="0"/>
              </a:spcAft>
              <a:buClr>
                <a:schemeClr val="dk1"/>
              </a:buClr>
              <a:buSzPts val="1100"/>
              <a:buFont typeface="Arial"/>
              <a:buNone/>
            </a:pPr>
            <a:r>
              <a:rPr lang="en"/>
              <a:t>“Learn on the job”</a:t>
            </a:r>
            <a:endParaRPr/>
          </a:p>
          <a:p>
            <a:pPr indent="0" lvl="0" marL="0" rtl="0" algn="l">
              <a:spcBef>
                <a:spcPts val="0"/>
              </a:spcBef>
              <a:spcAft>
                <a:spcPts val="0"/>
              </a:spcAft>
              <a:buNone/>
            </a:pPr>
            <a:r>
              <a:rPr lang="en"/>
              <a:t>Learn about policy π from experience sampled from π</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Off-policy learning</a:t>
            </a:r>
            <a:endParaRPr/>
          </a:p>
          <a:p>
            <a:pPr indent="0" lvl="0" marL="0" rtl="0" algn="l">
              <a:spcBef>
                <a:spcPts val="0"/>
              </a:spcBef>
              <a:spcAft>
                <a:spcPts val="0"/>
              </a:spcAft>
              <a:buClr>
                <a:schemeClr val="dk1"/>
              </a:buClr>
              <a:buSzPts val="1100"/>
              <a:buFont typeface="Arial"/>
              <a:buNone/>
            </a:pPr>
            <a:r>
              <a:rPr lang="en"/>
              <a:t>“Look over someone’s shoulder”</a:t>
            </a:r>
            <a:endParaRPr/>
          </a:p>
          <a:p>
            <a:pPr indent="0" lvl="0" marL="0" rtl="0" algn="l">
              <a:spcBef>
                <a:spcPts val="0"/>
              </a:spcBef>
              <a:spcAft>
                <a:spcPts val="0"/>
              </a:spcAft>
              <a:buClr>
                <a:schemeClr val="dk1"/>
              </a:buClr>
              <a:buSzPts val="1100"/>
              <a:buFont typeface="Arial"/>
              <a:buNone/>
            </a:pPr>
            <a:r>
              <a:rPr lang="en"/>
              <a:t>Learn about policy π from experience sampled from µ</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bc50049a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bc50049a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bc50049a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9bc50049a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bc50049a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bc50049a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9bc50049a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9bc50049a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to query the value function in the table. Now, as the table grows, we are forced to use Function Approximators.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someone mention a theoretical disadvantage of using the Supervised Learning methods?</a:t>
            </a:r>
            <a:endParaRPr/>
          </a:p>
          <a:p>
            <a:pPr indent="0" lvl="0" marL="0" rtl="0" algn="l">
              <a:spcBef>
                <a:spcPts val="0"/>
              </a:spcBef>
              <a:spcAft>
                <a:spcPts val="0"/>
              </a:spcAft>
              <a:buClr>
                <a:schemeClr val="dk1"/>
              </a:buClr>
              <a:buSzPts val="1100"/>
              <a:buFont typeface="Arial"/>
              <a:buNone/>
            </a:pPr>
            <a:r>
              <a:rPr lang="en">
                <a:solidFill>
                  <a:schemeClr val="dk1"/>
                </a:solidFill>
              </a:rPr>
              <a:t>The inputs are not i.i.d. I.e. Independent and Identically Distributed, which is normally an underlying assumption in supervised.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bc50049a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bc50049a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bc50049a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bc50049a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07a7e90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07a7e90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Classical Diagram of RL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take an action. You get a reward, and the next state(which may or may not be the same as the expected state). You act on the basis of that observation to take the next action.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03af68f4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03af68f4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State </a:t>
            </a:r>
            <a:r>
              <a:rPr lang="en"/>
              <a:t>is the information used to determine what happens next. Formally, state is a function of the history.</a:t>
            </a:r>
            <a:endParaRPr/>
          </a:p>
          <a:p>
            <a:pPr indent="0" lvl="0" marL="0" rtl="0" algn="l">
              <a:spcBef>
                <a:spcPts val="0"/>
              </a:spcBef>
              <a:spcAft>
                <a:spcPts val="0"/>
              </a:spcAft>
              <a:buNone/>
            </a:pPr>
            <a:r>
              <a:rPr b="1" lang="en"/>
              <a:t>Reward </a:t>
            </a:r>
            <a:r>
              <a:rPr lang="en"/>
              <a:t>r(s, a) is defined as the reward collected by taking the action a at state s.</a:t>
            </a:r>
            <a:endParaRPr/>
          </a:p>
          <a:p>
            <a:pPr indent="0" lvl="0" marL="0" rtl="0" algn="l">
              <a:spcBef>
                <a:spcPts val="0"/>
              </a:spcBef>
              <a:spcAft>
                <a:spcPts val="0"/>
              </a:spcAft>
              <a:buNone/>
            </a:pPr>
            <a:r>
              <a:rPr b="1" lang="en"/>
              <a:t>Policy </a:t>
            </a:r>
            <a:r>
              <a:rPr i="1" lang="en" sz="1250">
                <a:solidFill>
                  <a:srgbClr val="202122"/>
                </a:solidFill>
                <a:highlight>
                  <a:srgbClr val="FFFFFF"/>
                </a:highlight>
                <a:latin typeface="Times New Roman"/>
                <a:ea typeface="Times New Roman"/>
                <a:cs typeface="Times New Roman"/>
                <a:sym typeface="Times New Roman"/>
              </a:rPr>
              <a:t>π</a:t>
            </a:r>
            <a:r>
              <a:rPr lang="en">
                <a:solidFill>
                  <a:schemeClr val="dk1"/>
                </a:solidFill>
              </a:rPr>
              <a:t>(s) is defined as a mapping from states to actions i.e. given a state, what is the action that an agent should take. May be deterministic or stochastic. Deterministic policies still may not end up where we want them to due to the inherent stochasticity of the environment.</a:t>
            </a:r>
            <a:endParaRPr>
              <a:solidFill>
                <a:schemeClr val="dk1"/>
              </a:solidFill>
            </a:endParaRPr>
          </a:p>
          <a:p>
            <a:pPr indent="0" lvl="0" marL="0" rtl="0" algn="l">
              <a:spcBef>
                <a:spcPts val="0"/>
              </a:spcBef>
              <a:spcAft>
                <a:spcPts val="0"/>
              </a:spcAft>
              <a:buNone/>
            </a:pPr>
            <a:r>
              <a:rPr b="1" lang="en">
                <a:solidFill>
                  <a:schemeClr val="dk1"/>
                </a:solidFill>
              </a:rPr>
              <a:t>Model</a:t>
            </a:r>
            <a:r>
              <a:rPr lang="en">
                <a:solidFill>
                  <a:schemeClr val="dk1"/>
                </a:solidFill>
              </a:rPr>
              <a:t> defines the dynamic of the environment.</a:t>
            </a:r>
            <a:endParaRPr>
              <a:solidFill>
                <a:schemeClr val="dk1"/>
              </a:solidFill>
            </a:endParaRPr>
          </a:p>
          <a:p>
            <a:pPr indent="0" lvl="0" marL="0" rtl="0" algn="l">
              <a:spcBef>
                <a:spcPts val="0"/>
              </a:spcBef>
              <a:spcAft>
                <a:spcPts val="0"/>
              </a:spcAft>
              <a:buNone/>
            </a:pPr>
            <a:r>
              <a:rPr b="1" lang="en">
                <a:solidFill>
                  <a:schemeClr val="dk1"/>
                </a:solidFill>
              </a:rPr>
              <a:t>Value Function</a:t>
            </a:r>
            <a:r>
              <a:rPr lang="en"/>
              <a:t> is the amount of expected reward following a particular policy.</a:t>
            </a:r>
            <a:endParaRPr/>
          </a:p>
          <a:p>
            <a:pPr indent="0" lvl="0" marL="0" rtl="0" algn="l">
              <a:spcBef>
                <a:spcPts val="0"/>
              </a:spcBef>
              <a:spcAft>
                <a:spcPts val="0"/>
              </a:spcAft>
              <a:buNone/>
            </a:pPr>
            <a:r>
              <a:rPr b="1" lang="en"/>
              <a:t>Action Value Function</a:t>
            </a:r>
            <a:r>
              <a:rPr lang="en"/>
              <a:t> is the amount of expected reward obtained by taking an action from a state s, and then following the policy thereon.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07a7e90d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07a7e90d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Based uses DP, MC methods.</a:t>
            </a:r>
            <a:endParaRPr/>
          </a:p>
          <a:p>
            <a:pPr indent="0" lvl="0" marL="0" rtl="0" algn="l">
              <a:spcBef>
                <a:spcPts val="0"/>
              </a:spcBef>
              <a:spcAft>
                <a:spcPts val="0"/>
              </a:spcAft>
              <a:buNone/>
            </a:pPr>
            <a:r>
              <a:rPr lang="en"/>
              <a:t>Model Free like Q learning, SARSA.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Value based updates the value function. The policy is then updated on the basis of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Policy based directly updates the policy.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Actor Critic combines both.</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07a7e90d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07a7e90d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State is Markov, if “The future is independent of the past given the present”. P [St+1 | St ] = P [St+1 | S1, ..., 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MRP is a Markov Process with Values. P is the state transition probability matrix.</a:t>
            </a:r>
            <a:endParaRPr/>
          </a:p>
          <a:p>
            <a:pPr indent="0" lvl="0" marL="0" rtl="0" algn="l">
              <a:spcBef>
                <a:spcPts val="0"/>
              </a:spcBef>
              <a:spcAft>
                <a:spcPts val="0"/>
              </a:spcAft>
              <a:buNone/>
            </a:pPr>
            <a:r>
              <a:rPr lang="en"/>
              <a:t>Bellman Equation for MRPs give the value function.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bc50049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bc50049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bc50049a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bc50049a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bc50049a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bc50049a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youtu.be/2pWv7GOvuf0?t=385" TargetMode="Externa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74700"/>
            <a:ext cx="5017500" cy="35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Introduction to, and a Brief </a:t>
            </a:r>
            <a:r>
              <a:rPr lang="en"/>
              <a:t>Overview</a:t>
            </a:r>
            <a:r>
              <a:rPr lang="en"/>
              <a:t> of Reinforcement Learning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Vikhyath Venkatraman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2"/>
          <p:cNvPicPr preferRelativeResize="0"/>
          <p:nvPr/>
        </p:nvPicPr>
        <p:blipFill>
          <a:blip r:embed="rId3">
            <a:alphaModFix/>
          </a:blip>
          <a:stretch>
            <a:fillRect/>
          </a:stretch>
        </p:blipFill>
        <p:spPr>
          <a:xfrm>
            <a:off x="1146125" y="152400"/>
            <a:ext cx="6851747"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3"/>
          <p:cNvPicPr preferRelativeResize="0"/>
          <p:nvPr/>
        </p:nvPicPr>
        <p:blipFill>
          <a:blip r:embed="rId3">
            <a:alphaModFix/>
          </a:blip>
          <a:stretch>
            <a:fillRect/>
          </a:stretch>
        </p:blipFill>
        <p:spPr>
          <a:xfrm>
            <a:off x="904875" y="204788"/>
            <a:ext cx="7334250" cy="473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4"/>
          <p:cNvPicPr preferRelativeResize="0"/>
          <p:nvPr/>
        </p:nvPicPr>
        <p:blipFill>
          <a:blip r:embed="rId3">
            <a:alphaModFix/>
          </a:blip>
          <a:stretch>
            <a:fillRect/>
          </a:stretch>
        </p:blipFill>
        <p:spPr>
          <a:xfrm>
            <a:off x="871538" y="161925"/>
            <a:ext cx="7400925" cy="481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Can we solve MDPs directly</a:t>
            </a:r>
            <a:endParaRPr sz="2900"/>
          </a:p>
        </p:txBody>
      </p:sp>
      <p:sp>
        <p:nvSpPr>
          <p:cNvPr id="209" name="Google Shape;209;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Well, it’s possible. The Bellman Optimality equation can be solved directly by,</a:t>
            </a:r>
            <a:endParaRPr sz="2000"/>
          </a:p>
          <a:p>
            <a:pPr indent="0" lvl="0" marL="0" rtl="0" algn="l">
              <a:spcBef>
                <a:spcPts val="1600"/>
              </a:spcBef>
              <a:spcAft>
                <a:spcPts val="1600"/>
              </a:spcAft>
              <a:buNone/>
            </a:pPr>
            <a:r>
              <a:rPr lang="en" sz="2000"/>
              <a:t>However, as we know, Matrix inversion is a costly process, requiring O(n</a:t>
            </a:r>
            <a:r>
              <a:rPr baseline="30000" lang="en" sz="2000"/>
              <a:t>3</a:t>
            </a:r>
            <a:r>
              <a:rPr lang="en" sz="2000"/>
              <a:t>).</a:t>
            </a:r>
            <a:endParaRPr sz="2000"/>
          </a:p>
        </p:txBody>
      </p:sp>
      <p:pic>
        <p:nvPicPr>
          <p:cNvPr id="210" name="Google Shape;210;p26"/>
          <p:cNvPicPr preferRelativeResize="0"/>
          <p:nvPr/>
        </p:nvPicPr>
        <p:blipFill>
          <a:blip r:embed="rId3">
            <a:alphaModFix/>
          </a:blip>
          <a:stretch>
            <a:fillRect/>
          </a:stretch>
        </p:blipFill>
        <p:spPr>
          <a:xfrm>
            <a:off x="3457575" y="2000950"/>
            <a:ext cx="2228850" cy="333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1320900" y="4405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Programming to Solve MDPs</a:t>
            </a:r>
            <a:endParaRPr/>
          </a:p>
        </p:txBody>
      </p:sp>
      <p:sp>
        <p:nvSpPr>
          <p:cNvPr id="216" name="Google Shape;216;p27"/>
          <p:cNvSpPr txBox="1"/>
          <p:nvPr>
            <p:ph idx="1" type="body"/>
          </p:nvPr>
        </p:nvSpPr>
        <p:spPr>
          <a:xfrm>
            <a:off x="1063775" y="1354600"/>
            <a:ext cx="7925700" cy="3097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solidFill>
                  <a:srgbClr val="FFFFFF"/>
                </a:solidFill>
              </a:rPr>
              <a:t>It is a method for solving problems by breaking them down into subproblems, each of which can be solved using caching and reusing.</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Used for Planning in an MDP</a:t>
            </a:r>
            <a:endParaRPr sz="2000">
              <a:solidFill>
                <a:srgbClr val="FFFFFF"/>
              </a:solidFill>
            </a:endParaRPr>
          </a:p>
          <a:p>
            <a:pPr indent="-355600" lvl="0" marL="457200" rtl="0" algn="l">
              <a:spcBef>
                <a:spcPts val="0"/>
              </a:spcBef>
              <a:spcAft>
                <a:spcPts val="0"/>
              </a:spcAft>
              <a:buSzPts val="2000"/>
              <a:buChar char="●"/>
            </a:pPr>
            <a:r>
              <a:rPr lang="en" sz="2000"/>
              <a:t>Assumes Full knowledge of MDPs</a:t>
            </a:r>
            <a:endParaRPr sz="2000"/>
          </a:p>
          <a:p>
            <a:pPr indent="-355600" lvl="0" marL="457200" rtl="0" algn="l">
              <a:spcBef>
                <a:spcPts val="0"/>
              </a:spcBef>
              <a:spcAft>
                <a:spcPts val="0"/>
              </a:spcAft>
              <a:buSzPts val="2000"/>
              <a:buChar char="●"/>
            </a:pPr>
            <a:r>
              <a:rPr lang="en" sz="2000"/>
              <a:t>Two Primary Methods: Policy Iteration and Value Iteration</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type="title"/>
          </p:nvPr>
        </p:nvSpPr>
        <p:spPr>
          <a:xfrm>
            <a:off x="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Policy Iteration</a:t>
            </a:r>
            <a:endParaRPr/>
          </a:p>
        </p:txBody>
      </p:sp>
      <p:pic>
        <p:nvPicPr>
          <p:cNvPr id="222" name="Google Shape;222;p28"/>
          <p:cNvPicPr preferRelativeResize="0"/>
          <p:nvPr/>
        </p:nvPicPr>
        <p:blipFill>
          <a:blip r:embed="rId3">
            <a:alphaModFix/>
          </a:blip>
          <a:stretch>
            <a:fillRect/>
          </a:stretch>
        </p:blipFill>
        <p:spPr>
          <a:xfrm>
            <a:off x="0" y="478300"/>
            <a:ext cx="7896612" cy="4665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9"/>
          <p:cNvPicPr preferRelativeResize="0"/>
          <p:nvPr/>
        </p:nvPicPr>
        <p:blipFill>
          <a:blip r:embed="rId3">
            <a:alphaModFix/>
          </a:blip>
          <a:stretch>
            <a:fillRect/>
          </a:stretch>
        </p:blipFill>
        <p:spPr>
          <a:xfrm>
            <a:off x="517086" y="0"/>
            <a:ext cx="8109827"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0"/>
          <p:cNvPicPr preferRelativeResize="0"/>
          <p:nvPr/>
        </p:nvPicPr>
        <p:blipFill>
          <a:blip r:embed="rId3">
            <a:alphaModFix/>
          </a:blip>
          <a:stretch>
            <a:fillRect/>
          </a:stretch>
        </p:blipFill>
        <p:spPr>
          <a:xfrm>
            <a:off x="152400" y="152400"/>
            <a:ext cx="7813026"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1005250" y="898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Model-Free Methods</a:t>
            </a:r>
            <a:endParaRPr/>
          </a:p>
        </p:txBody>
      </p:sp>
      <p:sp>
        <p:nvSpPr>
          <p:cNvPr id="238" name="Google Shape;238;p31"/>
          <p:cNvSpPr txBox="1"/>
          <p:nvPr>
            <p:ph idx="1" type="body"/>
          </p:nvPr>
        </p:nvSpPr>
        <p:spPr>
          <a:xfrm>
            <a:off x="1052550" y="12753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Till now, we have been studying model based methods</a:t>
            </a:r>
            <a:endParaRPr sz="2000"/>
          </a:p>
          <a:p>
            <a:pPr indent="0" lvl="0" marL="0" rtl="0" algn="l">
              <a:spcBef>
                <a:spcPts val="1600"/>
              </a:spcBef>
              <a:spcAft>
                <a:spcPts val="1600"/>
              </a:spcAft>
              <a:buNone/>
            </a:pPr>
            <a:r>
              <a:rPr lang="en" sz="2000"/>
              <a:t>Now, we will look at Model-Free Methods. Eg: Monte-Carlo(MC) and Temporal Difference(TD)</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033625" y="360950"/>
            <a:ext cx="7302900" cy="19149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RL is a form of Semi-Supervised learning.</a:t>
            </a:r>
            <a:endParaRPr sz="2500"/>
          </a:p>
          <a:p>
            <a:pPr indent="-387350" lvl="0" marL="457200" rtl="0" algn="l">
              <a:spcBef>
                <a:spcPts val="0"/>
              </a:spcBef>
              <a:spcAft>
                <a:spcPts val="0"/>
              </a:spcAft>
              <a:buSzPts val="2500"/>
              <a:buChar char="●"/>
            </a:pPr>
            <a:r>
              <a:rPr lang="en" sz="2500"/>
              <a:t>Uses of RL(</a:t>
            </a:r>
            <a:r>
              <a:rPr lang="en" sz="2500" u="sng">
                <a:solidFill>
                  <a:schemeClr val="hlink"/>
                </a:solidFill>
                <a:hlinkClick r:id="rId3"/>
              </a:rPr>
              <a:t>Explanation</a:t>
            </a:r>
            <a:r>
              <a:rPr lang="en" sz="2500"/>
              <a:t>)</a:t>
            </a:r>
            <a:endParaRPr sz="2500"/>
          </a:p>
          <a:p>
            <a:pPr indent="-387350" lvl="0" marL="457200" rtl="0" algn="l">
              <a:spcBef>
                <a:spcPts val="0"/>
              </a:spcBef>
              <a:spcAft>
                <a:spcPts val="0"/>
              </a:spcAft>
              <a:buSzPts val="2500"/>
              <a:buChar char="●"/>
            </a:pPr>
            <a:r>
              <a:rPr lang="en" sz="2500"/>
              <a:t>Used to beat the champions at games like AlphaGo, Atari games etc.</a:t>
            </a:r>
            <a:endParaRPr sz="2500"/>
          </a:p>
          <a:p>
            <a:pPr indent="0" lvl="0" marL="457200" rtl="0" algn="l">
              <a:spcBef>
                <a:spcPts val="1600"/>
              </a:spcBef>
              <a:spcAft>
                <a:spcPts val="1600"/>
              </a:spcAft>
              <a:buNone/>
            </a:pPr>
            <a:r>
              <a:t/>
            </a:r>
            <a:endParaRPr sz="2500"/>
          </a:p>
        </p:txBody>
      </p:sp>
      <p:pic>
        <p:nvPicPr>
          <p:cNvPr id="141" name="Google Shape;141;p14"/>
          <p:cNvPicPr preferRelativeResize="0"/>
          <p:nvPr/>
        </p:nvPicPr>
        <p:blipFill>
          <a:blip r:embed="rId4">
            <a:alphaModFix/>
          </a:blip>
          <a:stretch>
            <a:fillRect/>
          </a:stretch>
        </p:blipFill>
        <p:spPr>
          <a:xfrm>
            <a:off x="5178900" y="1758425"/>
            <a:ext cx="3965100" cy="3385076"/>
          </a:xfrm>
          <a:prstGeom prst="rect">
            <a:avLst/>
          </a:prstGeom>
          <a:noFill/>
          <a:ln>
            <a:noFill/>
          </a:ln>
        </p:spPr>
      </p:pic>
      <p:cxnSp>
        <p:nvCxnSpPr>
          <p:cNvPr id="142" name="Google Shape;142;p14"/>
          <p:cNvCxnSpPr/>
          <p:nvPr/>
        </p:nvCxnSpPr>
        <p:spPr>
          <a:xfrm>
            <a:off x="5086600" y="1115175"/>
            <a:ext cx="3436500" cy="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14"/>
          <p:cNvCxnSpPr/>
          <p:nvPr/>
        </p:nvCxnSpPr>
        <p:spPr>
          <a:xfrm>
            <a:off x="8534575" y="1103800"/>
            <a:ext cx="14100" cy="6489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14"/>
          <p:cNvSpPr txBox="1"/>
          <p:nvPr/>
        </p:nvSpPr>
        <p:spPr>
          <a:xfrm>
            <a:off x="0" y="2410938"/>
            <a:ext cx="5178900" cy="26625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FFFFFF"/>
              </a:buClr>
              <a:buSzPts val="2500"/>
              <a:buFont typeface="Lato"/>
              <a:buChar char="●"/>
            </a:pPr>
            <a:r>
              <a:rPr lang="en" sz="2500">
                <a:solidFill>
                  <a:srgbClr val="FFFFFF"/>
                </a:solidFill>
                <a:latin typeface="Lato"/>
                <a:ea typeface="Lato"/>
                <a:cs typeface="Lato"/>
                <a:sym typeface="Lato"/>
              </a:rPr>
              <a:t>Main use case is when rewards are delayed(eg: robot cleaning a room)</a:t>
            </a:r>
            <a:endParaRPr sz="2500">
              <a:solidFill>
                <a:srgbClr val="FFFFFF"/>
              </a:solidFill>
              <a:latin typeface="Lato"/>
              <a:ea typeface="Lato"/>
              <a:cs typeface="Lato"/>
              <a:sym typeface="Lato"/>
            </a:endParaRPr>
          </a:p>
          <a:p>
            <a:pPr indent="-387350" lvl="0" marL="457200" rtl="0" algn="l">
              <a:spcBef>
                <a:spcPts val="0"/>
              </a:spcBef>
              <a:spcAft>
                <a:spcPts val="0"/>
              </a:spcAft>
              <a:buClr>
                <a:srgbClr val="FFFFFF"/>
              </a:buClr>
              <a:buSzPts val="2500"/>
              <a:buFont typeface="Lato"/>
              <a:buChar char="●"/>
            </a:pPr>
            <a:r>
              <a:rPr lang="en" sz="2500">
                <a:solidFill>
                  <a:srgbClr val="FFFFFF"/>
                </a:solidFill>
                <a:latin typeface="Lato"/>
                <a:ea typeface="Lato"/>
                <a:cs typeface="Lato"/>
                <a:sym typeface="Lato"/>
              </a:rPr>
              <a:t>It may be better to sacrifice immediate reward to gain more long-term reward.</a:t>
            </a:r>
            <a:endParaRPr sz="2500">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32"/>
          <p:cNvPicPr preferRelativeResize="0"/>
          <p:nvPr/>
        </p:nvPicPr>
        <p:blipFill>
          <a:blip r:embed="rId3">
            <a:alphaModFix/>
          </a:blip>
          <a:stretch>
            <a:fillRect/>
          </a:stretch>
        </p:blipFill>
        <p:spPr>
          <a:xfrm>
            <a:off x="339000" y="440850"/>
            <a:ext cx="8465999" cy="4261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3"/>
          <p:cNvPicPr preferRelativeResize="0"/>
          <p:nvPr/>
        </p:nvPicPr>
        <p:blipFill>
          <a:blip r:embed="rId3">
            <a:alphaModFix/>
          </a:blip>
          <a:stretch>
            <a:fillRect/>
          </a:stretch>
        </p:blipFill>
        <p:spPr>
          <a:xfrm>
            <a:off x="645852" y="532325"/>
            <a:ext cx="7852299" cy="3400850"/>
          </a:xfrm>
          <a:prstGeom prst="rect">
            <a:avLst/>
          </a:prstGeom>
          <a:noFill/>
          <a:ln>
            <a:noFill/>
          </a:ln>
        </p:spPr>
      </p:pic>
      <p:sp>
        <p:nvSpPr>
          <p:cNvPr id="249" name="Google Shape;249;p33"/>
          <p:cNvSpPr txBox="1"/>
          <p:nvPr/>
        </p:nvSpPr>
        <p:spPr>
          <a:xfrm>
            <a:off x="1040400" y="4149875"/>
            <a:ext cx="67683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n-Step TD is basically the update equation modified over n steps.</a:t>
            </a:r>
            <a:endParaRPr>
              <a:solidFill>
                <a:srgbClr val="FFFF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4"/>
          <p:cNvPicPr preferRelativeResize="0"/>
          <p:nvPr/>
        </p:nvPicPr>
        <p:blipFill>
          <a:blip r:embed="rId3">
            <a:alphaModFix/>
          </a:blip>
          <a:stretch>
            <a:fillRect/>
          </a:stretch>
        </p:blipFill>
        <p:spPr>
          <a:xfrm>
            <a:off x="752738" y="122963"/>
            <a:ext cx="7638525" cy="4897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5"/>
          <p:cNvPicPr preferRelativeResize="0"/>
          <p:nvPr/>
        </p:nvPicPr>
        <p:blipFill>
          <a:blip r:embed="rId3">
            <a:alphaModFix/>
          </a:blip>
          <a:stretch>
            <a:fillRect/>
          </a:stretch>
        </p:blipFill>
        <p:spPr>
          <a:xfrm>
            <a:off x="311563" y="713288"/>
            <a:ext cx="8520875" cy="3716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6"/>
          <p:cNvPicPr preferRelativeResize="0"/>
          <p:nvPr/>
        </p:nvPicPr>
        <p:blipFill>
          <a:blip r:embed="rId3">
            <a:alphaModFix/>
          </a:blip>
          <a:stretch>
            <a:fillRect/>
          </a:stretch>
        </p:blipFill>
        <p:spPr>
          <a:xfrm>
            <a:off x="456800" y="868513"/>
            <a:ext cx="8230399" cy="3406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Expected SARSA</a:t>
            </a:r>
            <a:endParaRPr sz="3000"/>
          </a:p>
        </p:txBody>
      </p:sp>
      <p:sp>
        <p:nvSpPr>
          <p:cNvPr id="270" name="Google Shape;270;p37"/>
          <p:cNvSpPr txBox="1"/>
          <p:nvPr>
            <p:ph idx="1" type="body"/>
          </p:nvPr>
        </p:nvSpPr>
        <p:spPr>
          <a:xfrm>
            <a:off x="1297500" y="1567550"/>
            <a:ext cx="7038900" cy="67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Basically Q-Learning, but with one change</a:t>
            </a:r>
            <a:endParaRPr sz="2000"/>
          </a:p>
        </p:txBody>
      </p:sp>
      <p:pic>
        <p:nvPicPr>
          <p:cNvPr id="271" name="Google Shape;271;p37"/>
          <p:cNvPicPr preferRelativeResize="0"/>
          <p:nvPr/>
        </p:nvPicPr>
        <p:blipFill>
          <a:blip r:embed="rId3">
            <a:alphaModFix/>
          </a:blip>
          <a:stretch>
            <a:fillRect/>
          </a:stretch>
        </p:blipFill>
        <p:spPr>
          <a:xfrm>
            <a:off x="609063" y="2238400"/>
            <a:ext cx="8415775" cy="1151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Approximation</a:t>
            </a:r>
            <a:endParaRPr/>
          </a:p>
        </p:txBody>
      </p:sp>
      <p:sp>
        <p:nvSpPr>
          <p:cNvPr id="277" name="Google Shape;277;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Same methods, but we cannot fill a table as we have been doing so far, as we have to fill a table of size SxA, which blows up quickly.</a:t>
            </a:r>
            <a:endParaRPr sz="2000"/>
          </a:p>
          <a:p>
            <a:pPr indent="0" lvl="0" marL="0" rtl="0" algn="l">
              <a:spcBef>
                <a:spcPts val="1600"/>
              </a:spcBef>
              <a:spcAft>
                <a:spcPts val="0"/>
              </a:spcAft>
              <a:buNone/>
            </a:pPr>
            <a:r>
              <a:rPr lang="en" sz="2000"/>
              <a:t>Therefore we approximate all the terms defined above.</a:t>
            </a:r>
            <a:endParaRPr sz="2000"/>
          </a:p>
          <a:p>
            <a:pPr indent="0" lvl="0" marL="0" rtl="0" algn="l">
              <a:spcBef>
                <a:spcPts val="1600"/>
              </a:spcBef>
              <a:spcAft>
                <a:spcPts val="1600"/>
              </a:spcAft>
              <a:buNone/>
            </a:pPr>
            <a:r>
              <a:rPr lang="en" sz="2000"/>
              <a:t>The states have to be broken down into features, like coordinates, to then be fed into a function approximator like most of our traditional Supervised learning methods.</a:t>
            </a: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nvSpPr>
        <p:spPr>
          <a:xfrm>
            <a:off x="1563900" y="266450"/>
            <a:ext cx="6325200" cy="9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Lato"/>
                <a:ea typeface="Lato"/>
                <a:cs typeface="Lato"/>
                <a:sym typeface="Lato"/>
              </a:rPr>
              <a:t>Policy Gradient Methods</a:t>
            </a:r>
            <a:endParaRPr sz="3000">
              <a:solidFill>
                <a:srgbClr val="FFFFFF"/>
              </a:solidFill>
              <a:latin typeface="Lato"/>
              <a:ea typeface="Lato"/>
              <a:cs typeface="Lato"/>
              <a:sym typeface="Lato"/>
            </a:endParaRPr>
          </a:p>
        </p:txBody>
      </p:sp>
      <p:sp>
        <p:nvSpPr>
          <p:cNvPr id="283" name="Google Shape;283;p39"/>
          <p:cNvSpPr txBox="1"/>
          <p:nvPr/>
        </p:nvSpPr>
        <p:spPr>
          <a:xfrm>
            <a:off x="1494400" y="1158450"/>
            <a:ext cx="7240200" cy="3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Lato"/>
                <a:ea typeface="Lato"/>
                <a:cs typeface="Lato"/>
                <a:sym typeface="Lato"/>
              </a:rPr>
              <a:t>Will not be covered due to paucity of time</a:t>
            </a:r>
            <a:endParaRPr sz="2200">
              <a:solidFill>
                <a:srgbClr val="FFFFFF"/>
              </a:solidFill>
              <a:latin typeface="Lato"/>
              <a:ea typeface="Lato"/>
              <a:cs typeface="Lato"/>
              <a:sym typeface="Lato"/>
            </a:endParaRPr>
          </a:p>
          <a:p>
            <a:pPr indent="0" lvl="0" marL="0" rtl="0" algn="l">
              <a:spcBef>
                <a:spcPts val="0"/>
              </a:spcBef>
              <a:spcAft>
                <a:spcPts val="0"/>
              </a:spcAft>
              <a:buNone/>
            </a:pPr>
            <a:r>
              <a:rPr lang="en" sz="2200">
                <a:solidFill>
                  <a:srgbClr val="FFFFFF"/>
                </a:solidFill>
                <a:latin typeface="Lato"/>
                <a:ea typeface="Lato"/>
                <a:cs typeface="Lato"/>
                <a:sym typeface="Lato"/>
              </a:rPr>
              <a:t>In brief, the policy is updated directly</a:t>
            </a:r>
            <a:endParaRPr sz="2200">
              <a:solidFill>
                <a:srgbClr val="FFFFFF"/>
              </a:solidFill>
              <a:latin typeface="Lato"/>
              <a:ea typeface="Lato"/>
              <a:cs typeface="Lato"/>
              <a:sym typeface="Lato"/>
            </a:endParaRPr>
          </a:p>
          <a:p>
            <a:pPr indent="0" lvl="0" marL="0" rtl="0" algn="l">
              <a:spcBef>
                <a:spcPts val="0"/>
              </a:spcBef>
              <a:spcAft>
                <a:spcPts val="0"/>
              </a:spcAft>
              <a:buNone/>
            </a:pPr>
            <a:r>
              <a:t/>
            </a:r>
            <a:endParaRPr sz="2200">
              <a:solidFill>
                <a:srgbClr val="FFFFFF"/>
              </a:solidFill>
              <a:latin typeface="Lato"/>
              <a:ea typeface="Lato"/>
              <a:cs typeface="Lato"/>
              <a:sym typeface="Lato"/>
            </a:endParaRPr>
          </a:p>
          <a:p>
            <a:pPr indent="0" lvl="0" marL="0" rtl="0" algn="l">
              <a:spcBef>
                <a:spcPts val="0"/>
              </a:spcBef>
              <a:spcAft>
                <a:spcPts val="0"/>
              </a:spcAft>
              <a:buNone/>
            </a:pPr>
            <a:r>
              <a:rPr lang="en" sz="2200">
                <a:solidFill>
                  <a:srgbClr val="FFFFFF"/>
                </a:solidFill>
                <a:latin typeface="Lato"/>
                <a:ea typeface="Lato"/>
                <a:cs typeface="Lato"/>
                <a:sym typeface="Lato"/>
              </a:rPr>
              <a:t>Actor Critic uses both of the previous methods</a:t>
            </a:r>
            <a:endParaRPr sz="2200">
              <a:solidFill>
                <a:srgbClr val="FFFF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Thank You</a:t>
            </a:r>
            <a:endParaRPr sz="3600"/>
          </a:p>
        </p:txBody>
      </p:sp>
      <p:sp>
        <p:nvSpPr>
          <p:cNvPr id="289" name="Google Shape;289;p40"/>
          <p:cNvSpPr txBox="1"/>
          <p:nvPr/>
        </p:nvSpPr>
        <p:spPr>
          <a:xfrm>
            <a:off x="4412725" y="3583575"/>
            <a:ext cx="4468800" cy="10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Lato"/>
                <a:ea typeface="Lato"/>
                <a:cs typeface="Lato"/>
                <a:sym typeface="Lato"/>
              </a:rPr>
              <a:t>Special thanks to Somnath, Yash and Tharun for helping out with the ppt and prequels.</a:t>
            </a:r>
            <a:endParaRPr sz="1700">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5"/>
          <p:cNvPicPr preferRelativeResize="0"/>
          <p:nvPr/>
        </p:nvPicPr>
        <p:blipFill>
          <a:blip r:embed="rId3">
            <a:alphaModFix/>
          </a:blip>
          <a:stretch>
            <a:fillRect/>
          </a:stretch>
        </p:blipFill>
        <p:spPr>
          <a:xfrm>
            <a:off x="2004685" y="485563"/>
            <a:ext cx="5134625" cy="4172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925575" y="53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RL Terms</a:t>
            </a:r>
            <a:endParaRPr/>
          </a:p>
        </p:txBody>
      </p:sp>
      <p:sp>
        <p:nvSpPr>
          <p:cNvPr id="155" name="Google Shape;155;p16"/>
          <p:cNvSpPr txBox="1"/>
          <p:nvPr>
            <p:ph idx="1" type="body"/>
          </p:nvPr>
        </p:nvSpPr>
        <p:spPr>
          <a:xfrm>
            <a:off x="925575" y="967800"/>
            <a:ext cx="7980000" cy="39738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Char char="●"/>
            </a:pPr>
            <a:r>
              <a:rPr lang="en" sz="2600"/>
              <a:t>State</a:t>
            </a:r>
            <a:endParaRPr sz="2600"/>
          </a:p>
          <a:p>
            <a:pPr indent="-393700" lvl="0" marL="457200" rtl="0" algn="l">
              <a:spcBef>
                <a:spcPts val="0"/>
              </a:spcBef>
              <a:spcAft>
                <a:spcPts val="0"/>
              </a:spcAft>
              <a:buSzPts val="2600"/>
              <a:buChar char="●"/>
            </a:pPr>
            <a:r>
              <a:rPr lang="en" sz="2600"/>
              <a:t>Reward</a:t>
            </a:r>
            <a:endParaRPr sz="2600"/>
          </a:p>
          <a:p>
            <a:pPr indent="-393700" lvl="0" marL="457200" rtl="0" algn="l">
              <a:spcBef>
                <a:spcPts val="0"/>
              </a:spcBef>
              <a:spcAft>
                <a:spcPts val="0"/>
              </a:spcAft>
              <a:buSzPts val="2600"/>
              <a:buChar char="●"/>
            </a:pPr>
            <a:r>
              <a:rPr lang="en" sz="2600"/>
              <a:t>Policy</a:t>
            </a:r>
            <a:endParaRPr sz="2600"/>
          </a:p>
          <a:p>
            <a:pPr indent="-393700" lvl="0" marL="457200" rtl="0" algn="l">
              <a:spcBef>
                <a:spcPts val="0"/>
              </a:spcBef>
              <a:spcAft>
                <a:spcPts val="0"/>
              </a:spcAft>
              <a:buSzPts val="2600"/>
              <a:buChar char="●"/>
            </a:pPr>
            <a:r>
              <a:rPr lang="en" sz="2600"/>
              <a:t>Model [p(s’ | a, s)]</a:t>
            </a:r>
            <a:endParaRPr sz="2600"/>
          </a:p>
          <a:p>
            <a:pPr indent="-393700" lvl="0" marL="457200" rtl="0" algn="l">
              <a:spcBef>
                <a:spcPts val="0"/>
              </a:spcBef>
              <a:spcAft>
                <a:spcPts val="0"/>
              </a:spcAft>
              <a:buSzPts val="2600"/>
              <a:buChar char="●"/>
            </a:pPr>
            <a:r>
              <a:rPr lang="en" sz="2600"/>
              <a:t>State Value Function a.k.a Value Function</a:t>
            </a:r>
            <a:endParaRPr sz="2600"/>
          </a:p>
          <a:p>
            <a:pPr indent="-393700" lvl="0" marL="457200" rtl="0" algn="l">
              <a:spcBef>
                <a:spcPts val="0"/>
              </a:spcBef>
              <a:spcAft>
                <a:spcPts val="0"/>
              </a:spcAft>
              <a:buSzPts val="2600"/>
              <a:buChar char="●"/>
            </a:pPr>
            <a:r>
              <a:rPr lang="en" sz="2600"/>
              <a:t>Action Value Function</a:t>
            </a:r>
            <a:endParaRPr sz="2600"/>
          </a:p>
          <a:p>
            <a:pPr indent="-393700" lvl="0" marL="457200" rtl="0" algn="l">
              <a:spcBef>
                <a:spcPts val="0"/>
              </a:spcBef>
              <a:spcAft>
                <a:spcPts val="0"/>
              </a:spcAft>
              <a:buSzPts val="2600"/>
              <a:buChar char="●"/>
            </a:pPr>
            <a:r>
              <a:rPr lang="en" sz="2600"/>
              <a:t>Discount Factor(γ)</a:t>
            </a:r>
            <a:endParaRPr sz="2600"/>
          </a:p>
          <a:p>
            <a:pPr indent="0" lvl="0" marL="0" rtl="0" algn="l">
              <a:spcBef>
                <a:spcPts val="1600"/>
              </a:spcBef>
              <a:spcAft>
                <a:spcPts val="1600"/>
              </a:spcAft>
              <a:buNone/>
            </a:pPr>
            <a: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RL Terms	</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Model Based RL vs Model Free RL</a:t>
            </a:r>
            <a:endParaRPr sz="2200"/>
          </a:p>
          <a:p>
            <a:pPr indent="-368300" lvl="0" marL="457200" rtl="0" algn="l">
              <a:spcBef>
                <a:spcPts val="0"/>
              </a:spcBef>
              <a:spcAft>
                <a:spcPts val="0"/>
              </a:spcAft>
              <a:buSzPts val="2200"/>
              <a:buChar char="●"/>
            </a:pPr>
            <a:r>
              <a:rPr lang="en" sz="2200"/>
              <a:t>Value Based</a:t>
            </a:r>
            <a:endParaRPr sz="2200"/>
          </a:p>
          <a:p>
            <a:pPr indent="-368300" lvl="0" marL="457200" rtl="0" algn="l">
              <a:spcBef>
                <a:spcPts val="0"/>
              </a:spcBef>
              <a:spcAft>
                <a:spcPts val="0"/>
              </a:spcAft>
              <a:buSzPts val="2200"/>
              <a:buChar char="●"/>
            </a:pPr>
            <a:r>
              <a:rPr lang="en" sz="2200"/>
              <a:t>Policy Based</a:t>
            </a:r>
            <a:endParaRPr sz="2200"/>
          </a:p>
          <a:p>
            <a:pPr indent="-368300" lvl="0" marL="457200" rtl="0" algn="l">
              <a:spcBef>
                <a:spcPts val="0"/>
              </a:spcBef>
              <a:spcAft>
                <a:spcPts val="0"/>
              </a:spcAft>
              <a:buSzPts val="2200"/>
              <a:buChar char="●"/>
            </a:pPr>
            <a:r>
              <a:rPr lang="en" sz="2200"/>
              <a:t>Actor Critic</a:t>
            </a:r>
            <a:endParaRPr sz="2200"/>
          </a:p>
          <a:p>
            <a:pPr indent="0" lvl="0" marL="0" rtl="0" algn="l">
              <a:spcBef>
                <a:spcPts val="1600"/>
              </a:spcBef>
              <a:spcAft>
                <a:spcPts val="160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01100" y="1015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Markov Processes</a:t>
            </a:r>
            <a:endParaRPr/>
          </a:p>
        </p:txBody>
      </p:sp>
      <p:sp>
        <p:nvSpPr>
          <p:cNvPr id="167" name="Google Shape;167;p18"/>
          <p:cNvSpPr txBox="1"/>
          <p:nvPr>
            <p:ph idx="1" type="body"/>
          </p:nvPr>
        </p:nvSpPr>
        <p:spPr>
          <a:xfrm>
            <a:off x="101100" y="901250"/>
            <a:ext cx="8941800" cy="418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Markov Process</a:t>
            </a:r>
            <a:endParaRPr sz="2200"/>
          </a:p>
          <a:p>
            <a:pPr indent="-368300" lvl="0" marL="457200" rtl="0" algn="l">
              <a:spcBef>
                <a:spcPts val="0"/>
              </a:spcBef>
              <a:spcAft>
                <a:spcPts val="0"/>
              </a:spcAft>
              <a:buSzPts val="2200"/>
              <a:buChar char="●"/>
            </a:pPr>
            <a:r>
              <a:rPr lang="en" sz="2200"/>
              <a:t>Markov Reward Process&lt;S,P, R, γ&gt;, Bellman Equation for MRP</a:t>
            </a:r>
            <a:endParaRPr sz="2200"/>
          </a:p>
          <a:p>
            <a:pPr indent="0" lvl="0" marL="0" rtl="0" algn="l">
              <a:spcBef>
                <a:spcPts val="1600"/>
              </a:spcBef>
              <a:spcAft>
                <a:spcPts val="0"/>
              </a:spcAft>
              <a:buNone/>
            </a:pPr>
            <a:r>
              <a:t/>
            </a:r>
            <a:endParaRPr sz="2200"/>
          </a:p>
          <a:p>
            <a:pPr indent="0" lvl="0" marL="0" rtl="0" algn="l">
              <a:spcBef>
                <a:spcPts val="1600"/>
              </a:spcBef>
              <a:spcAft>
                <a:spcPts val="0"/>
              </a:spcAft>
              <a:buNone/>
            </a:pPr>
            <a:r>
              <a:t/>
            </a:r>
            <a:endParaRPr sz="2200"/>
          </a:p>
          <a:p>
            <a:pPr indent="0" lvl="0" marL="0" rtl="0" algn="l">
              <a:spcBef>
                <a:spcPts val="1600"/>
              </a:spcBef>
              <a:spcAft>
                <a:spcPts val="0"/>
              </a:spcAft>
              <a:buNone/>
            </a:pPr>
            <a:r>
              <a:t/>
            </a:r>
            <a:endParaRPr sz="2200"/>
          </a:p>
          <a:p>
            <a:pPr indent="-368300" lvl="0" marL="457200" rtl="0" algn="l">
              <a:spcBef>
                <a:spcPts val="1600"/>
              </a:spcBef>
              <a:spcAft>
                <a:spcPts val="0"/>
              </a:spcAft>
              <a:buSzPts val="2200"/>
              <a:buChar char="●"/>
            </a:pPr>
            <a:r>
              <a:rPr lang="en" sz="2200"/>
              <a:t>Markov Decision Process&lt;</a:t>
            </a:r>
            <a:r>
              <a:rPr lang="en" sz="2200"/>
              <a:t>S, A,P, R, γ&gt;,</a:t>
            </a:r>
            <a:endParaRPr sz="2200"/>
          </a:p>
          <a:p>
            <a:pPr indent="0" lvl="0" marL="0" rtl="0" algn="l">
              <a:spcBef>
                <a:spcPts val="1600"/>
              </a:spcBef>
              <a:spcAft>
                <a:spcPts val="0"/>
              </a:spcAft>
              <a:buNone/>
            </a:pPr>
            <a:r>
              <a:t/>
            </a:r>
            <a:endParaRPr sz="2200"/>
          </a:p>
          <a:p>
            <a:pPr indent="0" lvl="0" marL="0" rtl="0" algn="l">
              <a:spcBef>
                <a:spcPts val="1600"/>
              </a:spcBef>
              <a:spcAft>
                <a:spcPts val="0"/>
              </a:spcAft>
              <a:buNone/>
            </a:pPr>
            <a:r>
              <a:t/>
            </a:r>
            <a:endParaRPr sz="2200"/>
          </a:p>
          <a:p>
            <a:pPr indent="0" lvl="0" marL="0" rtl="0" algn="l">
              <a:spcBef>
                <a:spcPts val="1600"/>
              </a:spcBef>
              <a:spcAft>
                <a:spcPts val="1600"/>
              </a:spcAft>
              <a:buNone/>
            </a:pPr>
            <a:r>
              <a:t/>
            </a:r>
            <a:endParaRPr sz="2200"/>
          </a:p>
        </p:txBody>
      </p:sp>
      <p:pic>
        <p:nvPicPr>
          <p:cNvPr id="168" name="Google Shape;168;p18"/>
          <p:cNvPicPr preferRelativeResize="0"/>
          <p:nvPr/>
        </p:nvPicPr>
        <p:blipFill>
          <a:blip r:embed="rId3">
            <a:alphaModFix/>
          </a:blip>
          <a:stretch>
            <a:fillRect/>
          </a:stretch>
        </p:blipFill>
        <p:spPr>
          <a:xfrm>
            <a:off x="3822138" y="1780750"/>
            <a:ext cx="5076825" cy="1885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9"/>
          <p:cNvPicPr preferRelativeResize="0"/>
          <p:nvPr/>
        </p:nvPicPr>
        <p:blipFill>
          <a:blip r:embed="rId3">
            <a:alphaModFix/>
          </a:blip>
          <a:stretch>
            <a:fillRect/>
          </a:stretch>
        </p:blipFill>
        <p:spPr>
          <a:xfrm>
            <a:off x="152400" y="152400"/>
            <a:ext cx="8642846" cy="499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0"/>
          <p:cNvPicPr preferRelativeResize="0"/>
          <p:nvPr/>
        </p:nvPicPr>
        <p:blipFill>
          <a:blip r:embed="rId3">
            <a:alphaModFix/>
          </a:blip>
          <a:stretch>
            <a:fillRect/>
          </a:stretch>
        </p:blipFill>
        <p:spPr>
          <a:xfrm>
            <a:off x="900113" y="166688"/>
            <a:ext cx="7343775" cy="481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1"/>
          <p:cNvPicPr preferRelativeResize="0"/>
          <p:nvPr/>
        </p:nvPicPr>
        <p:blipFill>
          <a:blip r:embed="rId3">
            <a:alphaModFix/>
          </a:blip>
          <a:stretch>
            <a:fillRect/>
          </a:stretch>
        </p:blipFill>
        <p:spPr>
          <a:xfrm>
            <a:off x="871538" y="223838"/>
            <a:ext cx="7400925" cy="4695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