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Mukta Light"/>
      <p:regular r:id="rId13"/>
    </p:embeddedFont>
    <p:embeddedFont>
      <p:font typeface="Prompt Medium" panose="00000600000000000000" pitchFamily="2" charset="-34"/>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94" autoAdjust="0"/>
    <p:restoredTop sz="94610"/>
  </p:normalViewPr>
  <p:slideViewPr>
    <p:cSldViewPr snapToGrid="0" snapToObjects="1">
      <p:cViewPr varScale="1">
        <p:scale>
          <a:sx n="69" d="100"/>
          <a:sy n="69" d="100"/>
        </p:scale>
        <p:origin x="60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harth bhatia" userId="a7d6716b8b440a2a" providerId="LiveId" clId="{18BE2738-F64E-4DBD-91EA-AB4F6371E1CE}"/>
    <pc:docChg chg="undo custSel modSld">
      <pc:chgData name="yasharth bhatia" userId="a7d6716b8b440a2a" providerId="LiveId" clId="{18BE2738-F64E-4DBD-91EA-AB4F6371E1CE}" dt="2024-11-19T10:55:14.233" v="119" actId="20577"/>
      <pc:docMkLst>
        <pc:docMk/>
      </pc:docMkLst>
      <pc:sldChg chg="addSp delSp modSp mod">
        <pc:chgData name="yasharth bhatia" userId="a7d6716b8b440a2a" providerId="LiveId" clId="{18BE2738-F64E-4DBD-91EA-AB4F6371E1CE}" dt="2024-11-19T10:53:41.447" v="63" actId="20577"/>
        <pc:sldMkLst>
          <pc:docMk/>
          <pc:sldMk cId="0" sldId="256"/>
        </pc:sldMkLst>
        <pc:spChg chg="add del">
          <ac:chgData name="yasharth bhatia" userId="a7d6716b8b440a2a" providerId="LiveId" clId="{18BE2738-F64E-4DBD-91EA-AB4F6371E1CE}" dt="2024-11-19T10:53:21.987" v="54" actId="478"/>
          <ac:spMkLst>
            <pc:docMk/>
            <pc:sldMk cId="0" sldId="256"/>
            <ac:spMk id="6" creationId="{1A9A4FDE-AB97-A269-ABF4-61869D618E75}"/>
          </ac:spMkLst>
        </pc:spChg>
        <pc:spChg chg="add del mod">
          <ac:chgData name="yasharth bhatia" userId="a7d6716b8b440a2a" providerId="LiveId" clId="{18BE2738-F64E-4DBD-91EA-AB4F6371E1CE}" dt="2024-11-19T10:53:41.447" v="63" actId="20577"/>
          <ac:spMkLst>
            <pc:docMk/>
            <pc:sldMk cId="0" sldId="256"/>
            <ac:spMk id="8" creationId="{892B4303-63C5-E85D-22C0-4D11F175C56F}"/>
          </ac:spMkLst>
        </pc:spChg>
        <pc:spChg chg="mod">
          <ac:chgData name="yasharth bhatia" userId="a7d6716b8b440a2a" providerId="LiveId" clId="{18BE2738-F64E-4DBD-91EA-AB4F6371E1CE}" dt="2024-11-19T10:52:56.990" v="39" actId="20577"/>
          <ac:spMkLst>
            <pc:docMk/>
            <pc:sldMk cId="0" sldId="256"/>
            <ac:spMk id="9" creationId="{00B7631F-51A5-7F83-9E9D-4A30140609F0}"/>
          </ac:spMkLst>
        </pc:spChg>
      </pc:sldChg>
      <pc:sldChg chg="modSp mod">
        <pc:chgData name="yasharth bhatia" userId="a7d6716b8b440a2a" providerId="LiveId" clId="{18BE2738-F64E-4DBD-91EA-AB4F6371E1CE}" dt="2024-11-19T10:53:51.364" v="69" actId="20577"/>
        <pc:sldMkLst>
          <pc:docMk/>
          <pc:sldMk cId="0" sldId="257"/>
        </pc:sldMkLst>
        <pc:spChg chg="mod">
          <ac:chgData name="yasharth bhatia" userId="a7d6716b8b440a2a" providerId="LiveId" clId="{18BE2738-F64E-4DBD-91EA-AB4F6371E1CE}" dt="2024-11-19T10:53:51.364" v="69" actId="20577"/>
          <ac:spMkLst>
            <pc:docMk/>
            <pc:sldMk cId="0" sldId="257"/>
            <ac:spMk id="18" creationId="{D6ECEB6F-9DC5-E311-416E-AADAF699E322}"/>
          </ac:spMkLst>
        </pc:spChg>
      </pc:sldChg>
      <pc:sldChg chg="modSp mod">
        <pc:chgData name="yasharth bhatia" userId="a7d6716b8b440a2a" providerId="LiveId" clId="{18BE2738-F64E-4DBD-91EA-AB4F6371E1CE}" dt="2024-11-19T10:54:01.658" v="75" actId="20577"/>
        <pc:sldMkLst>
          <pc:docMk/>
          <pc:sldMk cId="0" sldId="258"/>
        </pc:sldMkLst>
        <pc:spChg chg="mod">
          <ac:chgData name="yasharth bhatia" userId="a7d6716b8b440a2a" providerId="LiveId" clId="{18BE2738-F64E-4DBD-91EA-AB4F6371E1CE}" dt="2024-11-19T10:54:01.658" v="75" actId="20577"/>
          <ac:spMkLst>
            <pc:docMk/>
            <pc:sldMk cId="0" sldId="258"/>
            <ac:spMk id="14" creationId="{05BDA9CB-7D3A-1412-B6EF-19BF58B5AC52}"/>
          </ac:spMkLst>
        </pc:spChg>
      </pc:sldChg>
      <pc:sldChg chg="modSp mod">
        <pc:chgData name="yasharth bhatia" userId="a7d6716b8b440a2a" providerId="LiveId" clId="{18BE2738-F64E-4DBD-91EA-AB4F6371E1CE}" dt="2024-11-19T10:54:17.427" v="81" actId="20577"/>
        <pc:sldMkLst>
          <pc:docMk/>
          <pc:sldMk cId="0" sldId="259"/>
        </pc:sldMkLst>
        <pc:spChg chg="mod">
          <ac:chgData name="yasharth bhatia" userId="a7d6716b8b440a2a" providerId="LiveId" clId="{18BE2738-F64E-4DBD-91EA-AB4F6371E1CE}" dt="2024-11-19T10:54:17.427" v="81" actId="20577"/>
          <ac:spMkLst>
            <pc:docMk/>
            <pc:sldMk cId="0" sldId="259"/>
            <ac:spMk id="11" creationId="{294517F6-DD6E-B743-CFB4-45A705A5AA9F}"/>
          </ac:spMkLst>
        </pc:spChg>
      </pc:sldChg>
      <pc:sldChg chg="modSp mod">
        <pc:chgData name="yasharth bhatia" userId="a7d6716b8b440a2a" providerId="LiveId" clId="{18BE2738-F64E-4DBD-91EA-AB4F6371E1CE}" dt="2024-11-19T10:54:27.555" v="87" actId="20577"/>
        <pc:sldMkLst>
          <pc:docMk/>
          <pc:sldMk cId="0" sldId="260"/>
        </pc:sldMkLst>
        <pc:spChg chg="mod">
          <ac:chgData name="yasharth bhatia" userId="a7d6716b8b440a2a" providerId="LiveId" clId="{18BE2738-F64E-4DBD-91EA-AB4F6371E1CE}" dt="2024-11-19T10:54:27.555" v="87" actId="20577"/>
          <ac:spMkLst>
            <pc:docMk/>
            <pc:sldMk cId="0" sldId="260"/>
            <ac:spMk id="15" creationId="{4302C1DE-BAA2-D351-A3F2-C999D6B3EA21}"/>
          </ac:spMkLst>
        </pc:spChg>
      </pc:sldChg>
      <pc:sldChg chg="modSp mod">
        <pc:chgData name="yasharth bhatia" userId="a7d6716b8b440a2a" providerId="LiveId" clId="{18BE2738-F64E-4DBD-91EA-AB4F6371E1CE}" dt="2024-11-19T10:54:37.430" v="93" actId="20577"/>
        <pc:sldMkLst>
          <pc:docMk/>
          <pc:sldMk cId="0" sldId="261"/>
        </pc:sldMkLst>
        <pc:spChg chg="mod">
          <ac:chgData name="yasharth bhatia" userId="a7d6716b8b440a2a" providerId="LiveId" clId="{18BE2738-F64E-4DBD-91EA-AB4F6371E1CE}" dt="2024-11-19T10:54:37.430" v="93" actId="20577"/>
          <ac:spMkLst>
            <pc:docMk/>
            <pc:sldMk cId="0" sldId="261"/>
            <ac:spMk id="15" creationId="{4E539F2D-A5CB-13BA-46DE-DD139EB0A89E}"/>
          </ac:spMkLst>
        </pc:spChg>
      </pc:sldChg>
      <pc:sldChg chg="modSp mod">
        <pc:chgData name="yasharth bhatia" userId="a7d6716b8b440a2a" providerId="LiveId" clId="{18BE2738-F64E-4DBD-91EA-AB4F6371E1CE}" dt="2024-11-19T10:54:44.846" v="101" actId="20577"/>
        <pc:sldMkLst>
          <pc:docMk/>
          <pc:sldMk cId="0" sldId="262"/>
        </pc:sldMkLst>
        <pc:spChg chg="mod">
          <ac:chgData name="yasharth bhatia" userId="a7d6716b8b440a2a" providerId="LiveId" clId="{18BE2738-F64E-4DBD-91EA-AB4F6371E1CE}" dt="2024-11-19T10:54:44.846" v="101" actId="20577"/>
          <ac:spMkLst>
            <pc:docMk/>
            <pc:sldMk cId="0" sldId="262"/>
            <ac:spMk id="21" creationId="{35349898-8049-AFFB-74A5-5A8BC5456B50}"/>
          </ac:spMkLst>
        </pc:spChg>
      </pc:sldChg>
      <pc:sldChg chg="modSp mod">
        <pc:chgData name="yasharth bhatia" userId="a7d6716b8b440a2a" providerId="LiveId" clId="{18BE2738-F64E-4DBD-91EA-AB4F6371E1CE}" dt="2024-11-19T10:54:52.492" v="107" actId="20577"/>
        <pc:sldMkLst>
          <pc:docMk/>
          <pc:sldMk cId="0" sldId="263"/>
        </pc:sldMkLst>
        <pc:spChg chg="mod">
          <ac:chgData name="yasharth bhatia" userId="a7d6716b8b440a2a" providerId="LiveId" clId="{18BE2738-F64E-4DBD-91EA-AB4F6371E1CE}" dt="2024-11-19T10:54:52.492" v="107" actId="20577"/>
          <ac:spMkLst>
            <pc:docMk/>
            <pc:sldMk cId="0" sldId="263"/>
            <ac:spMk id="14" creationId="{34C8E214-B8BE-E0D8-231B-2F22DFF892CC}"/>
          </ac:spMkLst>
        </pc:spChg>
      </pc:sldChg>
      <pc:sldChg chg="modSp mod">
        <pc:chgData name="yasharth bhatia" userId="a7d6716b8b440a2a" providerId="LiveId" clId="{18BE2738-F64E-4DBD-91EA-AB4F6371E1CE}" dt="2024-11-19T10:55:05.232" v="113" actId="20577"/>
        <pc:sldMkLst>
          <pc:docMk/>
          <pc:sldMk cId="0" sldId="264"/>
        </pc:sldMkLst>
        <pc:spChg chg="mod">
          <ac:chgData name="yasharth bhatia" userId="a7d6716b8b440a2a" providerId="LiveId" clId="{18BE2738-F64E-4DBD-91EA-AB4F6371E1CE}" dt="2024-11-19T10:55:05.232" v="113" actId="20577"/>
          <ac:spMkLst>
            <pc:docMk/>
            <pc:sldMk cId="0" sldId="264"/>
            <ac:spMk id="17" creationId="{9BE7FD88-E722-A45E-62F0-C3E9C1EE943C}"/>
          </ac:spMkLst>
        </pc:spChg>
      </pc:sldChg>
      <pc:sldChg chg="modSp mod">
        <pc:chgData name="yasharth bhatia" userId="a7d6716b8b440a2a" providerId="LiveId" clId="{18BE2738-F64E-4DBD-91EA-AB4F6371E1CE}" dt="2024-11-19T10:55:14.233" v="119" actId="20577"/>
        <pc:sldMkLst>
          <pc:docMk/>
          <pc:sldMk cId="0" sldId="265"/>
        </pc:sldMkLst>
        <pc:spChg chg="mod">
          <ac:chgData name="yasharth bhatia" userId="a7d6716b8b440a2a" providerId="LiveId" clId="{18BE2738-F64E-4DBD-91EA-AB4F6371E1CE}" dt="2024-11-19T10:55:14.233" v="119" actId="20577"/>
          <ac:spMkLst>
            <pc:docMk/>
            <pc:sldMk cId="0" sldId="265"/>
            <ac:spMk id="6" creationId="{F481BFE2-13D4-514E-5F34-28541415D3A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7478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864037" y="892135"/>
            <a:ext cx="7415927" cy="3785235"/>
          </a:xfrm>
          <a:prstGeom prst="rect">
            <a:avLst/>
          </a:prstGeom>
          <a:noFill/>
          <a:ln/>
        </p:spPr>
        <p:txBody>
          <a:bodyPr wrap="square" lIns="0" tIns="0" rIns="0" bIns="0" rtlCol="0" anchor="t"/>
          <a:lstStyle/>
          <a:p>
            <a:pPr marL="0" indent="0">
              <a:lnSpc>
                <a:spcPts val="7450"/>
              </a:lnSpc>
              <a:buNone/>
            </a:pPr>
            <a:r>
              <a:rPr lang="en-US" sz="5950" dirty="0">
                <a:solidFill>
                  <a:srgbClr val="C6BFEE"/>
                </a:solidFill>
                <a:latin typeface="Prompt Medium" pitchFamily="34" charset="0"/>
                <a:ea typeface="Prompt Medium" pitchFamily="34" charset="-122"/>
                <a:cs typeface="Prompt Medium" pitchFamily="34" charset="-120"/>
              </a:rPr>
              <a:t>Detecting Deepfakes: A Machine Learning Approach</a:t>
            </a:r>
            <a:endParaRPr lang="en-US" sz="5950" dirty="0"/>
          </a:p>
        </p:txBody>
      </p:sp>
      <p:sp>
        <p:nvSpPr>
          <p:cNvPr id="4" name="Text 1"/>
          <p:cNvSpPr/>
          <p:nvPr/>
        </p:nvSpPr>
        <p:spPr>
          <a:xfrm>
            <a:off x="864037" y="5047655"/>
            <a:ext cx="7415927" cy="1580198"/>
          </a:xfrm>
          <a:prstGeom prst="rect">
            <a:avLst/>
          </a:prstGeom>
          <a:noFill/>
          <a:ln/>
        </p:spPr>
        <p:txBody>
          <a:bodyPr wrap="square" lIns="0" tIns="0" rIns="0" bIns="0" rtlCol="0" anchor="t"/>
          <a:lstStyle/>
          <a:p>
            <a:pPr marL="0" indent="0">
              <a:lnSpc>
                <a:spcPts val="3100"/>
              </a:lnSpc>
              <a:buNone/>
            </a:pPr>
            <a:r>
              <a:rPr lang="en-US" sz="1900" dirty="0">
                <a:solidFill>
                  <a:srgbClr val="DAD8E9"/>
                </a:solidFill>
                <a:latin typeface="Mukta Light" pitchFamily="34" charset="0"/>
                <a:ea typeface="Mukta Light" pitchFamily="34" charset="-122"/>
                <a:cs typeface="Mukta Light" pitchFamily="34" charset="-120"/>
              </a:rPr>
              <a:t>Deepfakes are a rapidly evolving technology that poses a significant threat to authenticity and trust. This presentation outlines a machine learning approach to detecting deepfake images, aiming to contribute to the development of reliable solutions.</a:t>
            </a:r>
            <a:endParaRPr lang="en-US" sz="1900" dirty="0"/>
          </a:p>
        </p:txBody>
      </p:sp>
      <p:sp>
        <p:nvSpPr>
          <p:cNvPr id="7" name="Text 3"/>
          <p:cNvSpPr/>
          <p:nvPr/>
        </p:nvSpPr>
        <p:spPr>
          <a:xfrm>
            <a:off x="1382316" y="6905506"/>
            <a:ext cx="1575792" cy="431959"/>
          </a:xfrm>
          <a:prstGeom prst="rect">
            <a:avLst/>
          </a:prstGeom>
          <a:noFill/>
          <a:ln/>
        </p:spPr>
        <p:txBody>
          <a:bodyPr wrap="none" lIns="0" tIns="0" rIns="0" bIns="0" rtlCol="0" anchor="t"/>
          <a:lstStyle/>
          <a:p>
            <a:pPr marL="0" indent="0" algn="l">
              <a:lnSpc>
                <a:spcPts val="3400"/>
              </a:lnSpc>
              <a:buNone/>
            </a:pPr>
            <a:endParaRPr lang="en-US" sz="2400" dirty="0"/>
          </a:p>
        </p:txBody>
      </p:sp>
      <p:sp>
        <p:nvSpPr>
          <p:cNvPr id="6" name="Rectangle 5">
            <a:extLst>
              <a:ext uri="{FF2B5EF4-FFF2-40B4-BE49-F238E27FC236}">
                <a16:creationId xmlns:a16="http://schemas.microsoft.com/office/drawing/2014/main" id="{1A9A4FDE-AB97-A269-ABF4-61869D618E75}"/>
              </a:ext>
            </a:extLst>
          </p:cNvPr>
          <p:cNvSpPr/>
          <p:nvPr/>
        </p:nvSpPr>
        <p:spPr>
          <a:xfrm>
            <a:off x="12673250" y="7828478"/>
            <a:ext cx="1828800" cy="2007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accent4">
                  <a:lumMod val="50000"/>
                </a:schemeClr>
              </a:solidFill>
            </a:endParaRPr>
          </a:p>
        </p:txBody>
      </p:sp>
      <p:sp>
        <p:nvSpPr>
          <p:cNvPr id="8" name="TextBox 7">
            <a:extLst>
              <a:ext uri="{FF2B5EF4-FFF2-40B4-BE49-F238E27FC236}">
                <a16:creationId xmlns:a16="http://schemas.microsoft.com/office/drawing/2014/main" id="{892B4303-63C5-E85D-22C0-4D11F175C56F}"/>
              </a:ext>
            </a:extLst>
          </p:cNvPr>
          <p:cNvSpPr txBox="1"/>
          <p:nvPr/>
        </p:nvSpPr>
        <p:spPr>
          <a:xfrm>
            <a:off x="12801600" y="7744173"/>
            <a:ext cx="1828800" cy="369332"/>
          </a:xfrm>
          <a:prstGeom prst="rect">
            <a:avLst/>
          </a:prstGeom>
          <a:noFill/>
        </p:spPr>
        <p:txBody>
          <a:bodyPr wrap="square" rtlCol="0">
            <a:spAutoFit/>
          </a:bodyPr>
          <a:lstStyle/>
          <a:p>
            <a:r>
              <a:rPr lang="en-IN" dirty="0">
                <a:solidFill>
                  <a:schemeClr val="bg1"/>
                </a:solidFill>
              </a:rPr>
              <a:t>E23CSEU0573</a:t>
            </a:r>
          </a:p>
        </p:txBody>
      </p:sp>
      <p:sp>
        <p:nvSpPr>
          <p:cNvPr id="9" name="TextBox 8">
            <a:extLst>
              <a:ext uri="{FF2B5EF4-FFF2-40B4-BE49-F238E27FC236}">
                <a16:creationId xmlns:a16="http://schemas.microsoft.com/office/drawing/2014/main" id="{00B7631F-51A5-7F83-9E9D-4A30140609F0}"/>
              </a:ext>
            </a:extLst>
          </p:cNvPr>
          <p:cNvSpPr txBox="1"/>
          <p:nvPr/>
        </p:nvSpPr>
        <p:spPr>
          <a:xfrm>
            <a:off x="10303726" y="5539484"/>
            <a:ext cx="3189249" cy="1077218"/>
          </a:xfrm>
          <a:prstGeom prst="rect">
            <a:avLst/>
          </a:prstGeom>
          <a:noFill/>
        </p:spPr>
        <p:txBody>
          <a:bodyPr wrap="square" rtlCol="0">
            <a:spAutoFit/>
          </a:bodyPr>
          <a:lstStyle/>
          <a:p>
            <a:r>
              <a:rPr lang="en-IN" sz="3200" dirty="0">
                <a:solidFill>
                  <a:schemeClr val="bg1"/>
                </a:solidFill>
                <a:latin typeface="Mukta Light" pitchFamily="34" charset="0"/>
                <a:ea typeface="Mukta Light" pitchFamily="34" charset="-122"/>
                <a:cs typeface="Mukta Light" pitchFamily="34" charset="-120"/>
              </a:rPr>
              <a:t>Yasharth bhatia </a:t>
            </a:r>
          </a:p>
          <a:p>
            <a:r>
              <a:rPr lang="en-IN" sz="3200" dirty="0">
                <a:solidFill>
                  <a:schemeClr val="bg1"/>
                </a:solidFill>
                <a:latin typeface="Mukta Light" pitchFamily="34" charset="0"/>
                <a:ea typeface="Mukta Light" pitchFamily="34" charset="-122"/>
                <a:cs typeface="Mukta Light" pitchFamily="34" charset="-120"/>
              </a:rPr>
              <a:t>E23CSEU0573</a:t>
            </a:r>
            <a:endParaRPr lang="en-IN" sz="32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3" name="Text 0"/>
          <p:cNvSpPr/>
          <p:nvPr/>
        </p:nvSpPr>
        <p:spPr>
          <a:xfrm>
            <a:off x="2667838" y="624959"/>
            <a:ext cx="9294724" cy="1371600"/>
          </a:xfrm>
          <a:prstGeom prst="rect">
            <a:avLst/>
          </a:prstGeom>
          <a:noFill/>
          <a:ln/>
        </p:spPr>
        <p:txBody>
          <a:bodyPr wrap="square" lIns="0" tIns="0" rIns="0" bIns="0" rtlCol="0" anchor="t"/>
          <a:lstStyle/>
          <a:p>
            <a:pPr marL="0" indent="0">
              <a:lnSpc>
                <a:spcPts val="5400"/>
              </a:lnSpc>
              <a:buNone/>
            </a:pPr>
            <a:r>
              <a:rPr lang="en-US" sz="4300" dirty="0">
                <a:solidFill>
                  <a:srgbClr val="C6BFEE"/>
                </a:solidFill>
                <a:latin typeface="Prompt Medium" pitchFamily="34" charset="0"/>
                <a:ea typeface="Prompt Medium" pitchFamily="34" charset="-122"/>
                <a:cs typeface="Prompt Medium" pitchFamily="34" charset="-120"/>
              </a:rPr>
              <a:t>Conclusion and Future Directions</a:t>
            </a:r>
            <a:endParaRPr lang="en-US" sz="4300" dirty="0"/>
          </a:p>
        </p:txBody>
      </p:sp>
      <p:sp>
        <p:nvSpPr>
          <p:cNvPr id="4" name="Text 1"/>
          <p:cNvSpPr/>
          <p:nvPr/>
        </p:nvSpPr>
        <p:spPr>
          <a:xfrm>
            <a:off x="3952924" y="1552804"/>
            <a:ext cx="7415927" cy="1580198"/>
          </a:xfrm>
          <a:prstGeom prst="rect">
            <a:avLst/>
          </a:prstGeom>
          <a:noFill/>
          <a:ln/>
        </p:spPr>
        <p:txBody>
          <a:bodyPr wrap="square" lIns="0" tIns="0" rIns="0" bIns="0" rtlCol="0" anchor="t"/>
          <a:lstStyle/>
          <a:p>
            <a:pPr marL="0" indent="0">
              <a:lnSpc>
                <a:spcPts val="3100"/>
              </a:lnSpc>
              <a:buNone/>
            </a:pPr>
            <a:r>
              <a:rPr lang="en-US" sz="1900" dirty="0">
                <a:solidFill>
                  <a:srgbClr val="DAD8E9"/>
                </a:solidFill>
                <a:latin typeface="Mukta Light" pitchFamily="34" charset="0"/>
                <a:ea typeface="Mukta Light" pitchFamily="34" charset="-122"/>
                <a:cs typeface="Mukta Light" pitchFamily="34" charset="-120"/>
              </a:rPr>
              <a:t>This project has demonstrated the potential of machine learning for detecting deepfakes. Future research will explore advancements in model architecture, data augmentation techniques, and robust evaluation methods to address the challenges posed by deepfake technology.</a:t>
            </a:r>
            <a:endParaRPr lang="en-US" sz="1900" dirty="0"/>
          </a:p>
        </p:txBody>
      </p:sp>
      <p:sp>
        <p:nvSpPr>
          <p:cNvPr id="5" name="Rectangle 4">
            <a:extLst>
              <a:ext uri="{FF2B5EF4-FFF2-40B4-BE49-F238E27FC236}">
                <a16:creationId xmlns:a16="http://schemas.microsoft.com/office/drawing/2014/main" id="{4B752DA1-6477-8859-2B10-FDDFE43A8FA5}"/>
              </a:ext>
            </a:extLst>
          </p:cNvPr>
          <p:cNvSpPr/>
          <p:nvPr/>
        </p:nvSpPr>
        <p:spPr>
          <a:xfrm>
            <a:off x="12673250" y="7828478"/>
            <a:ext cx="1828800" cy="2007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accent4">
                  <a:lumMod val="50000"/>
                </a:schemeClr>
              </a:solidFill>
            </a:endParaRPr>
          </a:p>
        </p:txBody>
      </p:sp>
      <p:sp>
        <p:nvSpPr>
          <p:cNvPr id="6" name="TextBox 5">
            <a:extLst>
              <a:ext uri="{FF2B5EF4-FFF2-40B4-BE49-F238E27FC236}">
                <a16:creationId xmlns:a16="http://schemas.microsoft.com/office/drawing/2014/main" id="{F481BFE2-13D4-514E-5F34-28541415D3A8}"/>
              </a:ext>
            </a:extLst>
          </p:cNvPr>
          <p:cNvSpPr txBox="1"/>
          <p:nvPr/>
        </p:nvSpPr>
        <p:spPr>
          <a:xfrm>
            <a:off x="12801600" y="7744173"/>
            <a:ext cx="1828800" cy="369332"/>
          </a:xfrm>
          <a:prstGeom prst="rect">
            <a:avLst/>
          </a:prstGeom>
          <a:noFill/>
        </p:spPr>
        <p:txBody>
          <a:bodyPr wrap="square" rtlCol="0">
            <a:spAutoFit/>
          </a:bodyPr>
          <a:lstStyle/>
          <a:p>
            <a:r>
              <a:rPr lang="en-IN" dirty="0">
                <a:solidFill>
                  <a:schemeClr val="bg1"/>
                </a:solidFill>
              </a:rPr>
              <a:t>E23CSEU0573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00338" y="811411"/>
            <a:ext cx="6534507" cy="635198"/>
          </a:xfrm>
          <a:prstGeom prst="rect">
            <a:avLst/>
          </a:prstGeom>
          <a:noFill/>
          <a:ln/>
        </p:spPr>
        <p:txBody>
          <a:bodyPr wrap="none" lIns="0" tIns="0" rIns="0" bIns="0" rtlCol="0" anchor="t"/>
          <a:lstStyle/>
          <a:p>
            <a:pPr marL="0" indent="0">
              <a:lnSpc>
                <a:spcPts val="5000"/>
              </a:lnSpc>
              <a:buNone/>
            </a:pPr>
            <a:r>
              <a:rPr lang="en-US" sz="4000" dirty="0">
                <a:solidFill>
                  <a:srgbClr val="C6BFEE"/>
                </a:solidFill>
                <a:latin typeface="Prompt Medium" pitchFamily="34" charset="0"/>
                <a:ea typeface="Prompt Medium" pitchFamily="34" charset="-122"/>
                <a:cs typeface="Prompt Medium" pitchFamily="34" charset="-120"/>
              </a:rPr>
              <a:t>Introduction to Deepfakes</a:t>
            </a:r>
            <a:endParaRPr lang="en-US" sz="4000" dirty="0"/>
          </a:p>
        </p:txBody>
      </p:sp>
      <p:sp>
        <p:nvSpPr>
          <p:cNvPr id="4" name="Shape 1"/>
          <p:cNvSpPr/>
          <p:nvPr/>
        </p:nvSpPr>
        <p:spPr>
          <a:xfrm>
            <a:off x="800338" y="2046684"/>
            <a:ext cx="514469" cy="514469"/>
          </a:xfrm>
          <a:prstGeom prst="roundRect">
            <a:avLst>
              <a:gd name="adj" fmla="val 18669"/>
            </a:avLst>
          </a:prstGeom>
          <a:solidFill>
            <a:srgbClr val="542C49"/>
          </a:solidFill>
          <a:ln w="7620">
            <a:solidFill>
              <a:srgbClr val="6D4562"/>
            </a:solidFill>
            <a:prstDash val="solid"/>
          </a:ln>
        </p:spPr>
        <p:txBody>
          <a:bodyPr/>
          <a:lstStyle/>
          <a:p>
            <a:endParaRPr lang="en-IN"/>
          </a:p>
        </p:txBody>
      </p:sp>
      <p:sp>
        <p:nvSpPr>
          <p:cNvPr id="5" name="Text 2"/>
          <p:cNvSpPr/>
          <p:nvPr/>
        </p:nvSpPr>
        <p:spPr>
          <a:xfrm>
            <a:off x="1000482" y="2151459"/>
            <a:ext cx="114062" cy="304919"/>
          </a:xfrm>
          <a:prstGeom prst="rect">
            <a:avLst/>
          </a:prstGeom>
          <a:noFill/>
          <a:ln/>
        </p:spPr>
        <p:txBody>
          <a:bodyPr wrap="none" lIns="0" tIns="0" rIns="0" bIns="0" rtlCol="0" anchor="t"/>
          <a:lstStyle/>
          <a:p>
            <a:pPr marL="0" indent="0" algn="ctr">
              <a:lnSpc>
                <a:spcPts val="2400"/>
              </a:lnSpc>
              <a:buNone/>
            </a:pPr>
            <a:r>
              <a:rPr lang="en-US" sz="2400" dirty="0">
                <a:solidFill>
                  <a:srgbClr val="DAD8E9"/>
                </a:solidFill>
                <a:latin typeface="Prompt Medium" pitchFamily="34" charset="0"/>
                <a:ea typeface="Prompt Medium" pitchFamily="34" charset="-122"/>
                <a:cs typeface="Prompt Medium" pitchFamily="34" charset="-120"/>
              </a:rPr>
              <a:t>1</a:t>
            </a:r>
            <a:endParaRPr lang="en-US" sz="2400" dirty="0"/>
          </a:p>
        </p:txBody>
      </p:sp>
      <p:sp>
        <p:nvSpPr>
          <p:cNvPr id="6" name="Text 3"/>
          <p:cNvSpPr/>
          <p:nvPr/>
        </p:nvSpPr>
        <p:spPr>
          <a:xfrm>
            <a:off x="1543407" y="2046684"/>
            <a:ext cx="2540794" cy="317540"/>
          </a:xfrm>
          <a:prstGeom prst="rect">
            <a:avLst/>
          </a:prstGeom>
          <a:noFill/>
          <a:ln/>
        </p:spPr>
        <p:txBody>
          <a:bodyPr wrap="none" lIns="0" tIns="0" rIns="0" bIns="0" rtlCol="0" anchor="t"/>
          <a:lstStyle/>
          <a:p>
            <a:pPr marL="0" indent="0">
              <a:lnSpc>
                <a:spcPts val="2500"/>
              </a:lnSpc>
              <a:buNone/>
            </a:pPr>
            <a:r>
              <a:rPr lang="en-US" sz="2000" dirty="0">
                <a:solidFill>
                  <a:srgbClr val="DAD8E9"/>
                </a:solidFill>
                <a:latin typeface="Prompt Medium" pitchFamily="34" charset="0"/>
                <a:ea typeface="Prompt Medium" pitchFamily="34" charset="-122"/>
                <a:cs typeface="Prompt Medium" pitchFamily="34" charset="-120"/>
              </a:rPr>
              <a:t>Synthetic Media</a:t>
            </a:r>
            <a:endParaRPr lang="en-US" sz="2000" dirty="0"/>
          </a:p>
        </p:txBody>
      </p:sp>
      <p:sp>
        <p:nvSpPr>
          <p:cNvPr id="7" name="Text 4"/>
          <p:cNvSpPr/>
          <p:nvPr/>
        </p:nvSpPr>
        <p:spPr>
          <a:xfrm>
            <a:off x="1543407" y="2501384"/>
            <a:ext cx="2914293" cy="1829395"/>
          </a:xfrm>
          <a:prstGeom prst="rect">
            <a:avLst/>
          </a:prstGeom>
          <a:noFill/>
          <a:ln/>
        </p:spPr>
        <p:txBody>
          <a:bodyPr wrap="square" lIns="0" tIns="0" rIns="0" bIns="0" rtlCol="0" anchor="t"/>
          <a:lstStyle/>
          <a:p>
            <a:pPr marL="0" indent="0">
              <a:lnSpc>
                <a:spcPts val="2850"/>
              </a:lnSpc>
              <a:buNone/>
            </a:pPr>
            <a:r>
              <a:rPr lang="en-US" sz="1800" dirty="0">
                <a:solidFill>
                  <a:srgbClr val="DAD8E9"/>
                </a:solidFill>
                <a:latin typeface="Mukta Light" pitchFamily="34" charset="0"/>
                <a:ea typeface="Mukta Light" pitchFamily="34" charset="-122"/>
                <a:cs typeface="Mukta Light" pitchFamily="34" charset="-120"/>
              </a:rPr>
              <a:t>Deepfakes are synthetic media generated using artificial intelligence (AI) to create highly realistic, fabricated content.</a:t>
            </a:r>
            <a:endParaRPr lang="en-US" sz="1800" dirty="0"/>
          </a:p>
        </p:txBody>
      </p:sp>
      <p:sp>
        <p:nvSpPr>
          <p:cNvPr id="8" name="Shape 5"/>
          <p:cNvSpPr/>
          <p:nvPr/>
        </p:nvSpPr>
        <p:spPr>
          <a:xfrm>
            <a:off x="4686300" y="2046684"/>
            <a:ext cx="514469" cy="514469"/>
          </a:xfrm>
          <a:prstGeom prst="roundRect">
            <a:avLst>
              <a:gd name="adj" fmla="val 18669"/>
            </a:avLst>
          </a:prstGeom>
          <a:solidFill>
            <a:srgbClr val="542C49"/>
          </a:solidFill>
          <a:ln w="7620">
            <a:solidFill>
              <a:srgbClr val="6D4562"/>
            </a:solidFill>
            <a:prstDash val="solid"/>
          </a:ln>
        </p:spPr>
        <p:txBody>
          <a:bodyPr/>
          <a:lstStyle/>
          <a:p>
            <a:endParaRPr lang="en-IN"/>
          </a:p>
        </p:txBody>
      </p:sp>
      <p:sp>
        <p:nvSpPr>
          <p:cNvPr id="9" name="Text 6"/>
          <p:cNvSpPr/>
          <p:nvPr/>
        </p:nvSpPr>
        <p:spPr>
          <a:xfrm>
            <a:off x="4854297" y="2151459"/>
            <a:ext cx="178356" cy="304919"/>
          </a:xfrm>
          <a:prstGeom prst="rect">
            <a:avLst/>
          </a:prstGeom>
          <a:noFill/>
          <a:ln/>
        </p:spPr>
        <p:txBody>
          <a:bodyPr wrap="none" lIns="0" tIns="0" rIns="0" bIns="0" rtlCol="0" anchor="t"/>
          <a:lstStyle/>
          <a:p>
            <a:pPr marL="0" indent="0" algn="ctr">
              <a:lnSpc>
                <a:spcPts val="2400"/>
              </a:lnSpc>
              <a:buNone/>
            </a:pPr>
            <a:r>
              <a:rPr lang="en-US" sz="2400" dirty="0">
                <a:solidFill>
                  <a:srgbClr val="DAD8E9"/>
                </a:solidFill>
                <a:latin typeface="Prompt Medium" pitchFamily="34" charset="0"/>
                <a:ea typeface="Prompt Medium" pitchFamily="34" charset="-122"/>
                <a:cs typeface="Prompt Medium" pitchFamily="34" charset="-120"/>
              </a:rPr>
              <a:t>2</a:t>
            </a:r>
            <a:endParaRPr lang="en-US" sz="2400" dirty="0"/>
          </a:p>
        </p:txBody>
      </p:sp>
      <p:sp>
        <p:nvSpPr>
          <p:cNvPr id="10" name="Text 7"/>
          <p:cNvSpPr/>
          <p:nvPr/>
        </p:nvSpPr>
        <p:spPr>
          <a:xfrm>
            <a:off x="5429369" y="2046684"/>
            <a:ext cx="2914293" cy="635079"/>
          </a:xfrm>
          <a:prstGeom prst="rect">
            <a:avLst/>
          </a:prstGeom>
          <a:noFill/>
          <a:ln/>
        </p:spPr>
        <p:txBody>
          <a:bodyPr wrap="square" lIns="0" tIns="0" rIns="0" bIns="0" rtlCol="0" anchor="t"/>
          <a:lstStyle/>
          <a:p>
            <a:pPr marL="0" indent="0">
              <a:lnSpc>
                <a:spcPts val="2500"/>
              </a:lnSpc>
              <a:buNone/>
            </a:pPr>
            <a:r>
              <a:rPr lang="en-US" sz="2000" dirty="0">
                <a:solidFill>
                  <a:srgbClr val="DAD8E9"/>
                </a:solidFill>
                <a:latin typeface="Prompt Medium" pitchFamily="34" charset="0"/>
                <a:ea typeface="Prompt Medium" pitchFamily="34" charset="-122"/>
                <a:cs typeface="Prompt Medium" pitchFamily="34" charset="-120"/>
              </a:rPr>
              <a:t>AI-Powered Manipulation</a:t>
            </a:r>
            <a:endParaRPr lang="en-US" sz="2000" dirty="0"/>
          </a:p>
        </p:txBody>
      </p:sp>
      <p:sp>
        <p:nvSpPr>
          <p:cNvPr id="11" name="Text 8"/>
          <p:cNvSpPr/>
          <p:nvPr/>
        </p:nvSpPr>
        <p:spPr>
          <a:xfrm>
            <a:off x="5429369" y="2818924"/>
            <a:ext cx="2914293" cy="2561153"/>
          </a:xfrm>
          <a:prstGeom prst="rect">
            <a:avLst/>
          </a:prstGeom>
          <a:noFill/>
          <a:ln/>
        </p:spPr>
        <p:txBody>
          <a:bodyPr wrap="square" lIns="0" tIns="0" rIns="0" bIns="0" rtlCol="0" anchor="t"/>
          <a:lstStyle/>
          <a:p>
            <a:pPr marL="0" indent="0">
              <a:lnSpc>
                <a:spcPts val="2850"/>
              </a:lnSpc>
              <a:buNone/>
            </a:pPr>
            <a:r>
              <a:rPr lang="en-US" sz="1800" dirty="0">
                <a:solidFill>
                  <a:srgbClr val="DAD8E9"/>
                </a:solidFill>
                <a:latin typeface="Mukta Light" pitchFamily="34" charset="0"/>
                <a:ea typeface="Mukta Light" pitchFamily="34" charset="-122"/>
                <a:cs typeface="Mukta Light" pitchFamily="34" charset="-120"/>
              </a:rPr>
              <a:t>Deepfakes leverage advanced machine learning algorithms to manipulate and synthesize existing media, often using facial recognition and generative adversarial networks (GANs).</a:t>
            </a:r>
            <a:endParaRPr lang="en-US" sz="1800" dirty="0"/>
          </a:p>
        </p:txBody>
      </p:sp>
      <p:sp>
        <p:nvSpPr>
          <p:cNvPr id="12" name="Shape 9"/>
          <p:cNvSpPr/>
          <p:nvPr/>
        </p:nvSpPr>
        <p:spPr>
          <a:xfrm>
            <a:off x="800338" y="5865852"/>
            <a:ext cx="514469" cy="514469"/>
          </a:xfrm>
          <a:prstGeom prst="roundRect">
            <a:avLst>
              <a:gd name="adj" fmla="val 18669"/>
            </a:avLst>
          </a:prstGeom>
          <a:solidFill>
            <a:srgbClr val="542C49"/>
          </a:solidFill>
          <a:ln w="7620">
            <a:solidFill>
              <a:srgbClr val="6D4562"/>
            </a:solidFill>
            <a:prstDash val="solid"/>
          </a:ln>
        </p:spPr>
        <p:txBody>
          <a:bodyPr/>
          <a:lstStyle/>
          <a:p>
            <a:endParaRPr lang="en-IN"/>
          </a:p>
        </p:txBody>
      </p:sp>
      <p:sp>
        <p:nvSpPr>
          <p:cNvPr id="13" name="Text 10"/>
          <p:cNvSpPr/>
          <p:nvPr/>
        </p:nvSpPr>
        <p:spPr>
          <a:xfrm>
            <a:off x="969169" y="5970627"/>
            <a:ext cx="176808" cy="304919"/>
          </a:xfrm>
          <a:prstGeom prst="rect">
            <a:avLst/>
          </a:prstGeom>
          <a:noFill/>
          <a:ln/>
        </p:spPr>
        <p:txBody>
          <a:bodyPr wrap="none" lIns="0" tIns="0" rIns="0" bIns="0" rtlCol="0" anchor="t"/>
          <a:lstStyle/>
          <a:p>
            <a:pPr marL="0" indent="0" algn="ctr">
              <a:lnSpc>
                <a:spcPts val="2400"/>
              </a:lnSpc>
              <a:buNone/>
            </a:pPr>
            <a:r>
              <a:rPr lang="en-US" sz="2400" dirty="0">
                <a:solidFill>
                  <a:srgbClr val="DAD8E9"/>
                </a:solidFill>
                <a:latin typeface="Prompt Medium" pitchFamily="34" charset="0"/>
                <a:ea typeface="Prompt Medium" pitchFamily="34" charset="-122"/>
                <a:cs typeface="Prompt Medium" pitchFamily="34" charset="-120"/>
              </a:rPr>
              <a:t>3</a:t>
            </a:r>
            <a:endParaRPr lang="en-US" sz="2400" dirty="0"/>
          </a:p>
        </p:txBody>
      </p:sp>
      <p:sp>
        <p:nvSpPr>
          <p:cNvPr id="14" name="Text 11"/>
          <p:cNvSpPr/>
          <p:nvPr/>
        </p:nvSpPr>
        <p:spPr>
          <a:xfrm>
            <a:off x="1543407" y="5865852"/>
            <a:ext cx="2540794" cy="317540"/>
          </a:xfrm>
          <a:prstGeom prst="rect">
            <a:avLst/>
          </a:prstGeom>
          <a:noFill/>
          <a:ln/>
        </p:spPr>
        <p:txBody>
          <a:bodyPr wrap="none" lIns="0" tIns="0" rIns="0" bIns="0" rtlCol="0" anchor="t"/>
          <a:lstStyle/>
          <a:p>
            <a:pPr marL="0" indent="0">
              <a:lnSpc>
                <a:spcPts val="2500"/>
              </a:lnSpc>
              <a:buNone/>
            </a:pPr>
            <a:r>
              <a:rPr lang="en-US" sz="2000" dirty="0">
                <a:solidFill>
                  <a:srgbClr val="DAD8E9"/>
                </a:solidFill>
                <a:latin typeface="Prompt Medium" pitchFamily="34" charset="0"/>
                <a:ea typeface="Prompt Medium" pitchFamily="34" charset="-122"/>
                <a:cs typeface="Prompt Medium" pitchFamily="34" charset="-120"/>
              </a:rPr>
              <a:t>Ethical Concerns</a:t>
            </a:r>
            <a:endParaRPr lang="en-US" sz="2000" dirty="0"/>
          </a:p>
        </p:txBody>
      </p:sp>
      <p:sp>
        <p:nvSpPr>
          <p:cNvPr id="15" name="Text 12"/>
          <p:cNvSpPr/>
          <p:nvPr/>
        </p:nvSpPr>
        <p:spPr>
          <a:xfrm>
            <a:off x="1543407" y="6320552"/>
            <a:ext cx="6800255" cy="1097637"/>
          </a:xfrm>
          <a:prstGeom prst="rect">
            <a:avLst/>
          </a:prstGeom>
          <a:noFill/>
          <a:ln/>
        </p:spPr>
        <p:txBody>
          <a:bodyPr wrap="square" lIns="0" tIns="0" rIns="0" bIns="0" rtlCol="0" anchor="t"/>
          <a:lstStyle/>
          <a:p>
            <a:pPr marL="0" indent="0">
              <a:lnSpc>
                <a:spcPts val="2850"/>
              </a:lnSpc>
              <a:buNone/>
            </a:pPr>
            <a:r>
              <a:rPr lang="en-US" sz="1800" dirty="0">
                <a:solidFill>
                  <a:srgbClr val="DAD8E9"/>
                </a:solidFill>
                <a:latin typeface="Mukta Light" pitchFamily="34" charset="0"/>
                <a:ea typeface="Mukta Light" pitchFamily="34" charset="-122"/>
                <a:cs typeface="Mukta Light" pitchFamily="34" charset="-120"/>
              </a:rPr>
              <a:t>Deepfakes have raised ethical concerns due to their potential for misuse, including spreading misinformation, undermining trust, and damaging reputations.</a:t>
            </a:r>
            <a:endParaRPr lang="en-US" sz="1800" dirty="0"/>
          </a:p>
        </p:txBody>
      </p:sp>
      <p:sp>
        <p:nvSpPr>
          <p:cNvPr id="16" name="Rectangle 15">
            <a:extLst>
              <a:ext uri="{FF2B5EF4-FFF2-40B4-BE49-F238E27FC236}">
                <a16:creationId xmlns:a16="http://schemas.microsoft.com/office/drawing/2014/main" id="{34836870-1CCF-9F4B-F50B-F8C5E79EB64E}"/>
              </a:ext>
            </a:extLst>
          </p:cNvPr>
          <p:cNvSpPr/>
          <p:nvPr/>
        </p:nvSpPr>
        <p:spPr>
          <a:xfrm>
            <a:off x="12673250" y="7828478"/>
            <a:ext cx="1828800" cy="2007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accent4">
                  <a:lumMod val="50000"/>
                </a:schemeClr>
              </a:solidFill>
            </a:endParaRPr>
          </a:p>
        </p:txBody>
      </p:sp>
      <p:sp>
        <p:nvSpPr>
          <p:cNvPr id="18" name="TextBox 17">
            <a:extLst>
              <a:ext uri="{FF2B5EF4-FFF2-40B4-BE49-F238E27FC236}">
                <a16:creationId xmlns:a16="http://schemas.microsoft.com/office/drawing/2014/main" id="{D6ECEB6F-9DC5-E311-416E-AADAF699E322}"/>
              </a:ext>
            </a:extLst>
          </p:cNvPr>
          <p:cNvSpPr txBox="1"/>
          <p:nvPr/>
        </p:nvSpPr>
        <p:spPr>
          <a:xfrm>
            <a:off x="12801600" y="7744173"/>
            <a:ext cx="1828800" cy="369332"/>
          </a:xfrm>
          <a:prstGeom prst="rect">
            <a:avLst/>
          </a:prstGeom>
          <a:noFill/>
        </p:spPr>
        <p:txBody>
          <a:bodyPr wrap="square" rtlCol="0">
            <a:spAutoFit/>
          </a:bodyPr>
          <a:lstStyle/>
          <a:p>
            <a:r>
              <a:rPr lang="en-IN" dirty="0">
                <a:solidFill>
                  <a:schemeClr val="bg1"/>
                </a:solidFill>
              </a:rPr>
              <a:t>E23CSEU0573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3592592" y="924937"/>
            <a:ext cx="7445216" cy="639008"/>
          </a:xfrm>
          <a:prstGeom prst="rect">
            <a:avLst/>
          </a:prstGeom>
          <a:noFill/>
          <a:ln/>
        </p:spPr>
        <p:txBody>
          <a:bodyPr wrap="none" lIns="0" tIns="0" rIns="0" bIns="0" rtlCol="0" anchor="t"/>
          <a:lstStyle/>
          <a:p>
            <a:pPr marL="0" indent="0">
              <a:lnSpc>
                <a:spcPts val="5000"/>
              </a:lnSpc>
              <a:buNone/>
            </a:pPr>
            <a:r>
              <a:rPr lang="en-US" sz="4000" dirty="0">
                <a:solidFill>
                  <a:srgbClr val="C6BFEE"/>
                </a:solidFill>
                <a:latin typeface="Prompt Medium" pitchFamily="34" charset="0"/>
                <a:ea typeface="Prompt Medium" pitchFamily="34" charset="-122"/>
                <a:cs typeface="Prompt Medium" pitchFamily="34" charset="-120"/>
              </a:rPr>
              <a:t>Project Objectives and Scope</a:t>
            </a:r>
            <a:endParaRPr lang="en-US" sz="4000" dirty="0"/>
          </a:p>
        </p:txBody>
      </p:sp>
      <p:sp>
        <p:nvSpPr>
          <p:cNvPr id="4" name="Shape 1"/>
          <p:cNvSpPr/>
          <p:nvPr/>
        </p:nvSpPr>
        <p:spPr>
          <a:xfrm>
            <a:off x="567451" y="2653367"/>
            <a:ext cx="4186714" cy="3092291"/>
          </a:xfrm>
          <a:prstGeom prst="roundRect">
            <a:avLst>
              <a:gd name="adj" fmla="val 3125"/>
            </a:avLst>
          </a:prstGeom>
          <a:solidFill>
            <a:srgbClr val="542C49"/>
          </a:solidFill>
          <a:ln w="7620">
            <a:solidFill>
              <a:srgbClr val="6D4562"/>
            </a:solidFill>
            <a:prstDash val="solid"/>
          </a:ln>
        </p:spPr>
        <p:txBody>
          <a:bodyPr/>
          <a:lstStyle/>
          <a:p>
            <a:endParaRPr lang="en-IN"/>
          </a:p>
        </p:txBody>
      </p:sp>
      <p:sp>
        <p:nvSpPr>
          <p:cNvPr id="5" name="Text 2"/>
          <p:cNvSpPr/>
          <p:nvPr/>
        </p:nvSpPr>
        <p:spPr>
          <a:xfrm>
            <a:off x="805100" y="2753321"/>
            <a:ext cx="3711416" cy="638889"/>
          </a:xfrm>
          <a:prstGeom prst="rect">
            <a:avLst/>
          </a:prstGeom>
          <a:noFill/>
          <a:ln/>
        </p:spPr>
        <p:txBody>
          <a:bodyPr wrap="square" lIns="0" tIns="0" rIns="0" bIns="0" rtlCol="0" anchor="t"/>
          <a:lstStyle/>
          <a:p>
            <a:pPr marL="0" indent="0">
              <a:lnSpc>
                <a:spcPts val="2500"/>
              </a:lnSpc>
              <a:buNone/>
            </a:pPr>
            <a:r>
              <a:rPr lang="en-US" sz="2000" dirty="0">
                <a:solidFill>
                  <a:srgbClr val="DAD8E9"/>
                </a:solidFill>
                <a:latin typeface="Prompt Medium" pitchFamily="34" charset="0"/>
                <a:ea typeface="Prompt Medium" pitchFamily="34" charset="-122"/>
                <a:cs typeface="Prompt Medium" pitchFamily="34" charset="-120"/>
              </a:rPr>
              <a:t>Develop a Deepfake Detection Model</a:t>
            </a:r>
            <a:endParaRPr lang="en-US" sz="2000" dirty="0"/>
          </a:p>
        </p:txBody>
      </p:sp>
      <p:sp>
        <p:nvSpPr>
          <p:cNvPr id="6" name="Text 3"/>
          <p:cNvSpPr/>
          <p:nvPr/>
        </p:nvSpPr>
        <p:spPr>
          <a:xfrm>
            <a:off x="805100" y="3583543"/>
            <a:ext cx="3711416" cy="1472089"/>
          </a:xfrm>
          <a:prstGeom prst="rect">
            <a:avLst/>
          </a:prstGeom>
          <a:noFill/>
          <a:ln/>
        </p:spPr>
        <p:txBody>
          <a:bodyPr wrap="square" lIns="0" tIns="0" rIns="0" bIns="0" rtlCol="0" anchor="t"/>
          <a:lstStyle/>
          <a:p>
            <a:pPr marL="0" indent="0">
              <a:lnSpc>
                <a:spcPts val="2850"/>
              </a:lnSpc>
              <a:buNone/>
            </a:pPr>
            <a:r>
              <a:rPr lang="en-US" sz="1800" dirty="0">
                <a:solidFill>
                  <a:srgbClr val="DAD8E9"/>
                </a:solidFill>
                <a:latin typeface="Mukta Light" pitchFamily="34" charset="0"/>
                <a:ea typeface="Mukta Light" pitchFamily="34" charset="-122"/>
                <a:cs typeface="Mukta Light" pitchFamily="34" charset="-120"/>
              </a:rPr>
              <a:t>Create a machine learning model capable of distinguishing between real and deepfake images with high accuracy.</a:t>
            </a:r>
            <a:endParaRPr lang="en-US" sz="1800" dirty="0"/>
          </a:p>
        </p:txBody>
      </p:sp>
      <p:sp>
        <p:nvSpPr>
          <p:cNvPr id="7" name="Shape 4"/>
          <p:cNvSpPr/>
          <p:nvPr/>
        </p:nvSpPr>
        <p:spPr>
          <a:xfrm>
            <a:off x="5229463" y="2669115"/>
            <a:ext cx="4186714" cy="3092291"/>
          </a:xfrm>
          <a:prstGeom prst="roundRect">
            <a:avLst>
              <a:gd name="adj" fmla="val 3125"/>
            </a:avLst>
          </a:prstGeom>
          <a:solidFill>
            <a:srgbClr val="542C49"/>
          </a:solidFill>
          <a:ln w="7620">
            <a:solidFill>
              <a:srgbClr val="6D4562"/>
            </a:solidFill>
            <a:prstDash val="solid"/>
          </a:ln>
        </p:spPr>
        <p:txBody>
          <a:bodyPr/>
          <a:lstStyle/>
          <a:p>
            <a:endParaRPr lang="en-IN"/>
          </a:p>
        </p:txBody>
      </p:sp>
      <p:sp>
        <p:nvSpPr>
          <p:cNvPr id="8" name="Text 5"/>
          <p:cNvSpPr/>
          <p:nvPr/>
        </p:nvSpPr>
        <p:spPr>
          <a:xfrm>
            <a:off x="5503760" y="2753321"/>
            <a:ext cx="3711416" cy="638889"/>
          </a:xfrm>
          <a:prstGeom prst="rect">
            <a:avLst/>
          </a:prstGeom>
          <a:noFill/>
          <a:ln/>
        </p:spPr>
        <p:txBody>
          <a:bodyPr wrap="square" lIns="0" tIns="0" rIns="0" bIns="0" rtlCol="0" anchor="t"/>
          <a:lstStyle/>
          <a:p>
            <a:pPr marL="0" indent="0">
              <a:lnSpc>
                <a:spcPts val="2500"/>
              </a:lnSpc>
              <a:buNone/>
            </a:pPr>
            <a:r>
              <a:rPr lang="en-US" sz="2000" dirty="0">
                <a:solidFill>
                  <a:srgbClr val="DAD8E9"/>
                </a:solidFill>
                <a:latin typeface="Prompt Medium" pitchFamily="34" charset="0"/>
                <a:ea typeface="Prompt Medium" pitchFamily="34" charset="-122"/>
                <a:cs typeface="Prompt Medium" pitchFamily="34" charset="-120"/>
              </a:rPr>
              <a:t>Leverage Machine Learning Techniques</a:t>
            </a:r>
            <a:endParaRPr lang="en-US" sz="2000" dirty="0"/>
          </a:p>
        </p:txBody>
      </p:sp>
      <p:sp>
        <p:nvSpPr>
          <p:cNvPr id="9" name="Text 6"/>
          <p:cNvSpPr/>
          <p:nvPr/>
        </p:nvSpPr>
        <p:spPr>
          <a:xfrm>
            <a:off x="5459492" y="3577324"/>
            <a:ext cx="3711416" cy="1840111"/>
          </a:xfrm>
          <a:prstGeom prst="rect">
            <a:avLst/>
          </a:prstGeom>
          <a:noFill/>
          <a:ln/>
        </p:spPr>
        <p:txBody>
          <a:bodyPr wrap="square" lIns="0" tIns="0" rIns="0" bIns="0" rtlCol="0" anchor="t"/>
          <a:lstStyle/>
          <a:p>
            <a:pPr marL="0" indent="0">
              <a:lnSpc>
                <a:spcPts val="2850"/>
              </a:lnSpc>
              <a:buNone/>
            </a:pPr>
            <a:r>
              <a:rPr lang="en-US" sz="1800" dirty="0">
                <a:solidFill>
                  <a:srgbClr val="DAD8E9"/>
                </a:solidFill>
                <a:latin typeface="Mukta Light" pitchFamily="34" charset="0"/>
                <a:ea typeface="Mukta Light" pitchFamily="34" charset="-122"/>
                <a:cs typeface="Mukta Light" pitchFamily="34" charset="-120"/>
              </a:rPr>
              <a:t>Employ advanced machine learning techniques, such as convolutional neural networks (CNNs), to extract features from images and train a classifier.</a:t>
            </a:r>
            <a:endParaRPr lang="en-US" sz="1800" dirty="0"/>
          </a:p>
        </p:txBody>
      </p:sp>
      <p:sp>
        <p:nvSpPr>
          <p:cNvPr id="10" name="Shape 7"/>
          <p:cNvSpPr/>
          <p:nvPr/>
        </p:nvSpPr>
        <p:spPr>
          <a:xfrm>
            <a:off x="9876234" y="2669115"/>
            <a:ext cx="4186714" cy="3092291"/>
          </a:xfrm>
          <a:prstGeom prst="roundRect">
            <a:avLst>
              <a:gd name="adj" fmla="val 3125"/>
            </a:avLst>
          </a:prstGeom>
          <a:solidFill>
            <a:srgbClr val="542C49"/>
          </a:solidFill>
          <a:ln w="7620">
            <a:solidFill>
              <a:srgbClr val="6D4562"/>
            </a:solidFill>
            <a:prstDash val="solid"/>
          </a:ln>
        </p:spPr>
        <p:txBody>
          <a:bodyPr/>
          <a:lstStyle/>
          <a:p>
            <a:endParaRPr lang="en-IN"/>
          </a:p>
        </p:txBody>
      </p:sp>
      <p:sp>
        <p:nvSpPr>
          <p:cNvPr id="11" name="Text 8"/>
          <p:cNvSpPr/>
          <p:nvPr/>
        </p:nvSpPr>
        <p:spPr>
          <a:xfrm>
            <a:off x="9960470" y="2848164"/>
            <a:ext cx="3542943" cy="319445"/>
          </a:xfrm>
          <a:prstGeom prst="rect">
            <a:avLst/>
          </a:prstGeom>
          <a:noFill/>
          <a:ln/>
        </p:spPr>
        <p:txBody>
          <a:bodyPr wrap="none" lIns="0" tIns="0" rIns="0" bIns="0" rtlCol="0" anchor="t"/>
          <a:lstStyle/>
          <a:p>
            <a:pPr marL="0" indent="0">
              <a:lnSpc>
                <a:spcPts val="2500"/>
              </a:lnSpc>
              <a:buNone/>
            </a:pPr>
            <a:r>
              <a:rPr lang="en-US" sz="2000" dirty="0">
                <a:solidFill>
                  <a:srgbClr val="DAD8E9"/>
                </a:solidFill>
                <a:latin typeface="Prompt Medium" pitchFamily="34" charset="0"/>
                <a:ea typeface="Prompt Medium" pitchFamily="34" charset="-122"/>
                <a:cs typeface="Prompt Medium" pitchFamily="34" charset="-120"/>
              </a:rPr>
              <a:t>Evaluate Model Performance</a:t>
            </a:r>
            <a:endParaRPr lang="en-US" sz="2000" dirty="0"/>
          </a:p>
        </p:txBody>
      </p:sp>
      <p:sp>
        <p:nvSpPr>
          <p:cNvPr id="12" name="Text 9"/>
          <p:cNvSpPr/>
          <p:nvPr/>
        </p:nvSpPr>
        <p:spPr>
          <a:xfrm>
            <a:off x="10113883" y="3545923"/>
            <a:ext cx="3711416" cy="1104067"/>
          </a:xfrm>
          <a:prstGeom prst="rect">
            <a:avLst/>
          </a:prstGeom>
          <a:noFill/>
          <a:ln/>
        </p:spPr>
        <p:txBody>
          <a:bodyPr wrap="square" lIns="0" tIns="0" rIns="0" bIns="0" rtlCol="0" anchor="t"/>
          <a:lstStyle/>
          <a:p>
            <a:pPr marL="0" indent="0">
              <a:lnSpc>
                <a:spcPts val="2850"/>
              </a:lnSpc>
              <a:buNone/>
            </a:pPr>
            <a:r>
              <a:rPr lang="en-US" sz="1800" dirty="0">
                <a:solidFill>
                  <a:srgbClr val="DAD8E9"/>
                </a:solidFill>
                <a:latin typeface="Mukta Light" pitchFamily="34" charset="0"/>
                <a:ea typeface="Mukta Light" pitchFamily="34" charset="-122"/>
                <a:cs typeface="Mukta Light" pitchFamily="34" charset="-120"/>
              </a:rPr>
              <a:t>Assess the model's ability to detect deepfakes using appropriate metrics, such as accuracy, precision, and recall.</a:t>
            </a:r>
            <a:endParaRPr lang="en-US" sz="1800" dirty="0"/>
          </a:p>
        </p:txBody>
      </p:sp>
      <p:sp>
        <p:nvSpPr>
          <p:cNvPr id="13" name="Rectangle 12">
            <a:extLst>
              <a:ext uri="{FF2B5EF4-FFF2-40B4-BE49-F238E27FC236}">
                <a16:creationId xmlns:a16="http://schemas.microsoft.com/office/drawing/2014/main" id="{ED4675AD-2BF9-9908-C212-73A2BE04E0AE}"/>
              </a:ext>
            </a:extLst>
          </p:cNvPr>
          <p:cNvSpPr/>
          <p:nvPr/>
        </p:nvSpPr>
        <p:spPr>
          <a:xfrm>
            <a:off x="12673250" y="7828478"/>
            <a:ext cx="1828800" cy="2007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accent4">
                  <a:lumMod val="50000"/>
                </a:schemeClr>
              </a:solidFill>
            </a:endParaRPr>
          </a:p>
        </p:txBody>
      </p:sp>
      <p:sp>
        <p:nvSpPr>
          <p:cNvPr id="14" name="TextBox 13">
            <a:extLst>
              <a:ext uri="{FF2B5EF4-FFF2-40B4-BE49-F238E27FC236}">
                <a16:creationId xmlns:a16="http://schemas.microsoft.com/office/drawing/2014/main" id="{05BDA9CB-7D3A-1412-B6EF-19BF58B5AC52}"/>
              </a:ext>
            </a:extLst>
          </p:cNvPr>
          <p:cNvSpPr txBox="1"/>
          <p:nvPr/>
        </p:nvSpPr>
        <p:spPr>
          <a:xfrm>
            <a:off x="12673250" y="7750098"/>
            <a:ext cx="1828800" cy="369332"/>
          </a:xfrm>
          <a:prstGeom prst="rect">
            <a:avLst/>
          </a:prstGeom>
          <a:noFill/>
        </p:spPr>
        <p:txBody>
          <a:bodyPr wrap="square" rtlCol="0">
            <a:spAutoFit/>
          </a:bodyPr>
          <a:lstStyle/>
          <a:p>
            <a:r>
              <a:rPr lang="en-IN" dirty="0">
                <a:solidFill>
                  <a:schemeClr val="bg1"/>
                </a:solidFill>
              </a:rPr>
              <a:t>   E23CSEU0573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64037" y="2267307"/>
            <a:ext cx="10468689" cy="685800"/>
          </a:xfrm>
          <a:prstGeom prst="rect">
            <a:avLst/>
          </a:prstGeom>
          <a:noFill/>
          <a:ln/>
        </p:spPr>
        <p:txBody>
          <a:bodyPr wrap="none" lIns="0" tIns="0" rIns="0" bIns="0" rtlCol="0" anchor="t"/>
          <a:lstStyle/>
          <a:p>
            <a:pPr marL="0" indent="0">
              <a:lnSpc>
                <a:spcPts val="5400"/>
              </a:lnSpc>
              <a:buNone/>
            </a:pPr>
            <a:r>
              <a:rPr lang="en-US" sz="4300" dirty="0">
                <a:solidFill>
                  <a:srgbClr val="C6BFEE"/>
                </a:solidFill>
                <a:latin typeface="Prompt Medium" pitchFamily="34" charset="0"/>
                <a:ea typeface="Prompt Medium" pitchFamily="34" charset="-122"/>
                <a:cs typeface="Prompt Medium" pitchFamily="34" charset="-120"/>
              </a:rPr>
              <a:t>Dataset Exploration and Preprocessing</a:t>
            </a:r>
            <a:endParaRPr lang="en-US" sz="4300" dirty="0"/>
          </a:p>
        </p:txBody>
      </p:sp>
      <p:sp>
        <p:nvSpPr>
          <p:cNvPr id="3" name="Text 1"/>
          <p:cNvSpPr/>
          <p:nvPr/>
        </p:nvSpPr>
        <p:spPr>
          <a:xfrm>
            <a:off x="864037" y="3570208"/>
            <a:ext cx="2743200" cy="342900"/>
          </a:xfrm>
          <a:prstGeom prst="rect">
            <a:avLst/>
          </a:prstGeom>
          <a:noFill/>
          <a:ln/>
        </p:spPr>
        <p:txBody>
          <a:bodyPr wrap="none" lIns="0" tIns="0" rIns="0" bIns="0" rtlCol="0" anchor="t"/>
          <a:lstStyle/>
          <a:p>
            <a:pPr marL="0" indent="0">
              <a:lnSpc>
                <a:spcPts val="2700"/>
              </a:lnSpc>
              <a:buNone/>
            </a:pPr>
            <a:r>
              <a:rPr lang="en-US" sz="2150" dirty="0">
                <a:solidFill>
                  <a:srgbClr val="C6BFEE"/>
                </a:solidFill>
                <a:latin typeface="Prompt Medium" pitchFamily="34" charset="0"/>
                <a:ea typeface="Prompt Medium" pitchFamily="34" charset="-122"/>
                <a:cs typeface="Prompt Medium" pitchFamily="34" charset="-120"/>
              </a:rPr>
              <a:t>Kaggle Dataset</a:t>
            </a:r>
            <a:endParaRPr lang="en-US" sz="2150" dirty="0"/>
          </a:p>
        </p:txBody>
      </p:sp>
      <p:sp>
        <p:nvSpPr>
          <p:cNvPr id="4" name="Text 2"/>
          <p:cNvSpPr/>
          <p:nvPr/>
        </p:nvSpPr>
        <p:spPr>
          <a:xfrm>
            <a:off x="864037" y="4159925"/>
            <a:ext cx="3898821" cy="1580198"/>
          </a:xfrm>
          <a:prstGeom prst="rect">
            <a:avLst/>
          </a:prstGeom>
          <a:noFill/>
          <a:ln/>
        </p:spPr>
        <p:txBody>
          <a:bodyPr wrap="square" lIns="0" tIns="0" rIns="0" bIns="0" rtlCol="0" anchor="t"/>
          <a:lstStyle/>
          <a:p>
            <a:pPr marL="0" indent="0">
              <a:lnSpc>
                <a:spcPts val="3100"/>
              </a:lnSpc>
              <a:buNone/>
            </a:pPr>
            <a:r>
              <a:rPr lang="en-US" sz="1900" dirty="0">
                <a:solidFill>
                  <a:srgbClr val="DAD8E9"/>
                </a:solidFill>
                <a:latin typeface="Mukta Light" pitchFamily="34" charset="0"/>
                <a:ea typeface="Mukta Light" pitchFamily="34" charset="-122"/>
                <a:cs typeface="Mukta Light" pitchFamily="34" charset="-120"/>
              </a:rPr>
              <a:t>A publicly available Kaggle dataset containing over 190,000 facial images, divided into real and deepfake categories.</a:t>
            </a:r>
            <a:endParaRPr lang="en-US" sz="1900" dirty="0"/>
          </a:p>
        </p:txBody>
      </p:sp>
      <p:sp>
        <p:nvSpPr>
          <p:cNvPr id="5" name="Text 3"/>
          <p:cNvSpPr/>
          <p:nvPr/>
        </p:nvSpPr>
        <p:spPr>
          <a:xfrm>
            <a:off x="5372695" y="3570208"/>
            <a:ext cx="2743200" cy="342900"/>
          </a:xfrm>
          <a:prstGeom prst="rect">
            <a:avLst/>
          </a:prstGeom>
          <a:noFill/>
          <a:ln/>
        </p:spPr>
        <p:txBody>
          <a:bodyPr wrap="none" lIns="0" tIns="0" rIns="0" bIns="0" rtlCol="0" anchor="t"/>
          <a:lstStyle/>
          <a:p>
            <a:pPr marL="0" indent="0">
              <a:lnSpc>
                <a:spcPts val="2700"/>
              </a:lnSpc>
              <a:buNone/>
            </a:pPr>
            <a:r>
              <a:rPr lang="en-US" sz="2150" dirty="0">
                <a:solidFill>
                  <a:srgbClr val="C6BFEE"/>
                </a:solidFill>
                <a:latin typeface="Prompt Medium" pitchFamily="34" charset="0"/>
                <a:ea typeface="Prompt Medium" pitchFamily="34" charset="-122"/>
                <a:cs typeface="Prompt Medium" pitchFamily="34" charset="-120"/>
              </a:rPr>
              <a:t>Data Exploration</a:t>
            </a:r>
            <a:endParaRPr lang="en-US" sz="2150" dirty="0"/>
          </a:p>
        </p:txBody>
      </p:sp>
      <p:sp>
        <p:nvSpPr>
          <p:cNvPr id="6" name="Text 4"/>
          <p:cNvSpPr/>
          <p:nvPr/>
        </p:nvSpPr>
        <p:spPr>
          <a:xfrm>
            <a:off x="5372695" y="4159925"/>
            <a:ext cx="3898821" cy="1580198"/>
          </a:xfrm>
          <a:prstGeom prst="rect">
            <a:avLst/>
          </a:prstGeom>
          <a:noFill/>
          <a:ln/>
        </p:spPr>
        <p:txBody>
          <a:bodyPr wrap="square" lIns="0" tIns="0" rIns="0" bIns="0" rtlCol="0" anchor="t"/>
          <a:lstStyle/>
          <a:p>
            <a:pPr marL="0" indent="0">
              <a:lnSpc>
                <a:spcPts val="3100"/>
              </a:lnSpc>
              <a:buNone/>
            </a:pPr>
            <a:r>
              <a:rPr lang="en-US" sz="1900" dirty="0">
                <a:solidFill>
                  <a:srgbClr val="DAD8E9"/>
                </a:solidFill>
                <a:latin typeface="Mukta Light" pitchFamily="34" charset="0"/>
                <a:ea typeface="Mukta Light" pitchFamily="34" charset="-122"/>
                <a:cs typeface="Mukta Light" pitchFamily="34" charset="-120"/>
              </a:rPr>
              <a:t>Visualize the dataset using Matplotlib to analyze distribution, identify potential biases, and understand the characteristics of deepfakes.</a:t>
            </a:r>
            <a:endParaRPr lang="en-US" sz="1900" dirty="0"/>
          </a:p>
        </p:txBody>
      </p:sp>
      <p:sp>
        <p:nvSpPr>
          <p:cNvPr id="7" name="Text 5"/>
          <p:cNvSpPr/>
          <p:nvPr/>
        </p:nvSpPr>
        <p:spPr>
          <a:xfrm>
            <a:off x="9881354" y="3570208"/>
            <a:ext cx="3513772" cy="342900"/>
          </a:xfrm>
          <a:prstGeom prst="rect">
            <a:avLst/>
          </a:prstGeom>
          <a:noFill/>
          <a:ln/>
        </p:spPr>
        <p:txBody>
          <a:bodyPr wrap="none" lIns="0" tIns="0" rIns="0" bIns="0" rtlCol="0" anchor="t"/>
          <a:lstStyle/>
          <a:p>
            <a:pPr marL="0" indent="0">
              <a:lnSpc>
                <a:spcPts val="2700"/>
              </a:lnSpc>
              <a:buNone/>
            </a:pPr>
            <a:r>
              <a:rPr lang="en-US" sz="2150" dirty="0">
                <a:solidFill>
                  <a:srgbClr val="C6BFEE"/>
                </a:solidFill>
                <a:latin typeface="Prompt Medium" pitchFamily="34" charset="0"/>
                <a:ea typeface="Prompt Medium" pitchFamily="34" charset="-122"/>
                <a:cs typeface="Prompt Medium" pitchFamily="34" charset="-120"/>
              </a:rPr>
              <a:t>Preprocessing Techniques</a:t>
            </a:r>
            <a:endParaRPr lang="en-US" sz="2150" dirty="0"/>
          </a:p>
        </p:txBody>
      </p:sp>
      <p:sp>
        <p:nvSpPr>
          <p:cNvPr id="8" name="Text 6"/>
          <p:cNvSpPr/>
          <p:nvPr/>
        </p:nvSpPr>
        <p:spPr>
          <a:xfrm>
            <a:off x="9881354" y="4159925"/>
            <a:ext cx="3898821" cy="1580198"/>
          </a:xfrm>
          <a:prstGeom prst="rect">
            <a:avLst/>
          </a:prstGeom>
          <a:noFill/>
          <a:ln/>
        </p:spPr>
        <p:txBody>
          <a:bodyPr wrap="square" lIns="0" tIns="0" rIns="0" bIns="0" rtlCol="0" anchor="t"/>
          <a:lstStyle/>
          <a:p>
            <a:pPr marL="0" indent="0">
              <a:lnSpc>
                <a:spcPts val="3100"/>
              </a:lnSpc>
              <a:buNone/>
            </a:pPr>
            <a:r>
              <a:rPr lang="en-US" sz="1900" dirty="0">
                <a:solidFill>
                  <a:srgbClr val="DAD8E9"/>
                </a:solidFill>
                <a:latin typeface="Mukta Light" pitchFamily="34" charset="0"/>
                <a:ea typeface="Mukta Light" pitchFamily="34" charset="-122"/>
                <a:cs typeface="Mukta Light" pitchFamily="34" charset="-120"/>
              </a:rPr>
              <a:t>Apply standard image preprocessing steps, such as resizing, normalization, and augmentation, to enhance the dataset for model training.</a:t>
            </a:r>
            <a:endParaRPr lang="en-US" sz="1900" dirty="0"/>
          </a:p>
        </p:txBody>
      </p:sp>
      <p:sp>
        <p:nvSpPr>
          <p:cNvPr id="9" name="Rectangle 8">
            <a:extLst>
              <a:ext uri="{FF2B5EF4-FFF2-40B4-BE49-F238E27FC236}">
                <a16:creationId xmlns:a16="http://schemas.microsoft.com/office/drawing/2014/main" id="{37052672-D553-027B-21A9-632A17FDA454}"/>
              </a:ext>
            </a:extLst>
          </p:cNvPr>
          <p:cNvSpPr/>
          <p:nvPr/>
        </p:nvSpPr>
        <p:spPr>
          <a:xfrm>
            <a:off x="12673250" y="7828478"/>
            <a:ext cx="1828800" cy="2007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accent4">
                  <a:lumMod val="50000"/>
                </a:schemeClr>
              </a:solidFill>
            </a:endParaRPr>
          </a:p>
        </p:txBody>
      </p:sp>
      <p:sp>
        <p:nvSpPr>
          <p:cNvPr id="11" name="TextBox 10">
            <a:extLst>
              <a:ext uri="{FF2B5EF4-FFF2-40B4-BE49-F238E27FC236}">
                <a16:creationId xmlns:a16="http://schemas.microsoft.com/office/drawing/2014/main" id="{294517F6-DD6E-B743-CFB4-45A705A5AA9F}"/>
              </a:ext>
            </a:extLst>
          </p:cNvPr>
          <p:cNvSpPr txBox="1"/>
          <p:nvPr/>
        </p:nvSpPr>
        <p:spPr>
          <a:xfrm>
            <a:off x="12801600" y="7733022"/>
            <a:ext cx="1828800" cy="369332"/>
          </a:xfrm>
          <a:prstGeom prst="rect">
            <a:avLst/>
          </a:prstGeom>
          <a:noFill/>
        </p:spPr>
        <p:txBody>
          <a:bodyPr wrap="square" rtlCol="0">
            <a:spAutoFit/>
          </a:bodyPr>
          <a:lstStyle/>
          <a:p>
            <a:r>
              <a:rPr lang="en-IN" dirty="0">
                <a:solidFill>
                  <a:schemeClr val="bg1"/>
                </a:solidFill>
              </a:rPr>
              <a:t>E23CSEU0573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3" name="Text 0"/>
          <p:cNvSpPr/>
          <p:nvPr/>
        </p:nvSpPr>
        <p:spPr>
          <a:xfrm>
            <a:off x="1463483" y="392191"/>
            <a:ext cx="11338117" cy="1241346"/>
          </a:xfrm>
          <a:prstGeom prst="rect">
            <a:avLst/>
          </a:prstGeom>
          <a:noFill/>
          <a:ln/>
        </p:spPr>
        <p:txBody>
          <a:bodyPr wrap="square" lIns="0" tIns="0" rIns="0" bIns="0" rtlCol="0" anchor="t"/>
          <a:lstStyle/>
          <a:p>
            <a:pPr marL="0" indent="0">
              <a:lnSpc>
                <a:spcPts val="4850"/>
              </a:lnSpc>
              <a:buNone/>
            </a:pPr>
            <a:r>
              <a:rPr lang="en-US" sz="3900" dirty="0">
                <a:solidFill>
                  <a:srgbClr val="C6BFEE"/>
                </a:solidFill>
                <a:latin typeface="Prompt Medium" pitchFamily="34" charset="0"/>
                <a:ea typeface="Prompt Medium" pitchFamily="34" charset="-122"/>
                <a:cs typeface="Prompt Medium" pitchFamily="34" charset="-120"/>
              </a:rPr>
              <a:t>Feature engineering with Numpy and Pandas</a:t>
            </a:r>
            <a:endParaRPr lang="en-US" sz="3900" dirty="0"/>
          </a:p>
        </p:txBody>
      </p:sp>
      <p:sp>
        <p:nvSpPr>
          <p:cNvPr id="4" name="Shape 1"/>
          <p:cNvSpPr/>
          <p:nvPr/>
        </p:nvSpPr>
        <p:spPr>
          <a:xfrm>
            <a:off x="3183165" y="1715681"/>
            <a:ext cx="7579757" cy="5499158"/>
          </a:xfrm>
          <a:prstGeom prst="roundRect">
            <a:avLst>
              <a:gd name="adj" fmla="val 1821"/>
            </a:avLst>
          </a:prstGeom>
          <a:noFill/>
          <a:ln w="7620">
            <a:solidFill>
              <a:srgbClr val="FFFFFF">
                <a:alpha val="24000"/>
              </a:srgbClr>
            </a:solidFill>
            <a:prstDash val="solid"/>
          </a:ln>
        </p:spPr>
        <p:txBody>
          <a:bodyPr/>
          <a:lstStyle/>
          <a:p>
            <a:endParaRPr lang="en-IN"/>
          </a:p>
        </p:txBody>
      </p:sp>
      <p:sp>
        <p:nvSpPr>
          <p:cNvPr id="5" name="Shape 2"/>
          <p:cNvSpPr/>
          <p:nvPr/>
        </p:nvSpPr>
        <p:spPr>
          <a:xfrm>
            <a:off x="3198405" y="1796354"/>
            <a:ext cx="7564517" cy="1356003"/>
          </a:xfrm>
          <a:prstGeom prst="rect">
            <a:avLst/>
          </a:prstGeom>
          <a:solidFill>
            <a:srgbClr val="FFFFFF">
              <a:alpha val="4000"/>
            </a:srgbClr>
          </a:solidFill>
          <a:ln/>
        </p:spPr>
        <p:txBody>
          <a:bodyPr/>
          <a:lstStyle/>
          <a:p>
            <a:endParaRPr lang="en-IN"/>
          </a:p>
        </p:txBody>
      </p:sp>
      <p:sp>
        <p:nvSpPr>
          <p:cNvPr id="6" name="Text 3"/>
          <p:cNvSpPr/>
          <p:nvPr/>
        </p:nvSpPr>
        <p:spPr>
          <a:xfrm>
            <a:off x="3410734" y="1967506"/>
            <a:ext cx="3331488" cy="357545"/>
          </a:xfrm>
          <a:prstGeom prst="rect">
            <a:avLst/>
          </a:prstGeom>
          <a:noFill/>
          <a:ln/>
        </p:spPr>
        <p:txBody>
          <a:bodyPr wrap="none" lIns="0" tIns="0" rIns="0" bIns="0" rtlCol="0" anchor="t"/>
          <a:lstStyle/>
          <a:p>
            <a:pPr marL="0" indent="0">
              <a:lnSpc>
                <a:spcPts val="2800"/>
              </a:lnSpc>
              <a:buNone/>
            </a:pPr>
            <a:r>
              <a:rPr lang="en-US" sz="1750" dirty="0">
                <a:solidFill>
                  <a:srgbClr val="DAD8E9"/>
                </a:solidFill>
                <a:latin typeface="Mukta Light" pitchFamily="34" charset="0"/>
                <a:ea typeface="Mukta Light" pitchFamily="34" charset="-122"/>
                <a:cs typeface="Mukta Light" pitchFamily="34" charset="-120"/>
              </a:rPr>
              <a:t>Numpy</a:t>
            </a:r>
            <a:endParaRPr lang="en-US" sz="1750" dirty="0"/>
          </a:p>
        </p:txBody>
      </p:sp>
      <p:sp>
        <p:nvSpPr>
          <p:cNvPr id="7" name="Text 4"/>
          <p:cNvSpPr/>
          <p:nvPr/>
        </p:nvSpPr>
        <p:spPr>
          <a:xfrm>
            <a:off x="6742222" y="1923312"/>
            <a:ext cx="3331488" cy="1072634"/>
          </a:xfrm>
          <a:prstGeom prst="rect">
            <a:avLst/>
          </a:prstGeom>
          <a:noFill/>
          <a:ln/>
        </p:spPr>
        <p:txBody>
          <a:bodyPr wrap="square" lIns="0" tIns="0" rIns="0" bIns="0" rtlCol="0" anchor="t"/>
          <a:lstStyle/>
          <a:p>
            <a:pPr marL="0" indent="0">
              <a:lnSpc>
                <a:spcPts val="2800"/>
              </a:lnSpc>
              <a:buNone/>
            </a:pPr>
            <a:r>
              <a:rPr lang="en-US" sz="1750" dirty="0">
                <a:solidFill>
                  <a:srgbClr val="DAD8E9"/>
                </a:solidFill>
                <a:latin typeface="Mukta Light" pitchFamily="34" charset="0"/>
                <a:ea typeface="Mukta Light" pitchFamily="34" charset="-122"/>
                <a:cs typeface="Mukta Light" pitchFamily="34" charset="-120"/>
              </a:rPr>
              <a:t>NumPy is used for efficient array operations and mathematical computations on the image data.</a:t>
            </a:r>
            <a:endParaRPr lang="en-US" sz="1750" dirty="0"/>
          </a:p>
        </p:txBody>
      </p:sp>
      <p:sp>
        <p:nvSpPr>
          <p:cNvPr id="8" name="Shape 5"/>
          <p:cNvSpPr/>
          <p:nvPr/>
        </p:nvSpPr>
        <p:spPr>
          <a:xfrm>
            <a:off x="3183165" y="3175425"/>
            <a:ext cx="7564517" cy="1713548"/>
          </a:xfrm>
          <a:prstGeom prst="rect">
            <a:avLst/>
          </a:prstGeom>
          <a:solidFill>
            <a:srgbClr val="000000">
              <a:alpha val="4000"/>
            </a:srgbClr>
          </a:solidFill>
          <a:ln/>
        </p:spPr>
        <p:txBody>
          <a:bodyPr/>
          <a:lstStyle/>
          <a:p>
            <a:endParaRPr lang="en-IN"/>
          </a:p>
        </p:txBody>
      </p:sp>
      <p:sp>
        <p:nvSpPr>
          <p:cNvPr id="9" name="Text 6"/>
          <p:cNvSpPr/>
          <p:nvPr/>
        </p:nvSpPr>
        <p:spPr>
          <a:xfrm>
            <a:off x="3410734" y="3674654"/>
            <a:ext cx="3331488" cy="357545"/>
          </a:xfrm>
          <a:prstGeom prst="rect">
            <a:avLst/>
          </a:prstGeom>
          <a:noFill/>
          <a:ln/>
        </p:spPr>
        <p:txBody>
          <a:bodyPr wrap="none" lIns="0" tIns="0" rIns="0" bIns="0" rtlCol="0" anchor="t"/>
          <a:lstStyle/>
          <a:p>
            <a:pPr marL="0" indent="0">
              <a:lnSpc>
                <a:spcPts val="2800"/>
              </a:lnSpc>
              <a:buNone/>
            </a:pPr>
            <a:r>
              <a:rPr lang="en-US" sz="1750" dirty="0">
                <a:solidFill>
                  <a:srgbClr val="DAD8E9"/>
                </a:solidFill>
                <a:latin typeface="Mukta Light" pitchFamily="34" charset="0"/>
                <a:ea typeface="Mukta Light" pitchFamily="34" charset="-122"/>
                <a:cs typeface="Mukta Light" pitchFamily="34" charset="-120"/>
              </a:rPr>
              <a:t>Pandas</a:t>
            </a:r>
            <a:endParaRPr lang="en-US" sz="1750" dirty="0"/>
          </a:p>
        </p:txBody>
      </p:sp>
      <p:sp>
        <p:nvSpPr>
          <p:cNvPr id="10" name="Text 7"/>
          <p:cNvSpPr/>
          <p:nvPr/>
        </p:nvSpPr>
        <p:spPr>
          <a:xfrm>
            <a:off x="6766449" y="3399710"/>
            <a:ext cx="3331488" cy="1430179"/>
          </a:xfrm>
          <a:prstGeom prst="rect">
            <a:avLst/>
          </a:prstGeom>
          <a:noFill/>
          <a:ln/>
        </p:spPr>
        <p:txBody>
          <a:bodyPr wrap="square" lIns="0" tIns="0" rIns="0" bIns="0" rtlCol="0" anchor="t"/>
          <a:lstStyle/>
          <a:p>
            <a:pPr marL="0" indent="0">
              <a:lnSpc>
                <a:spcPts val="2800"/>
              </a:lnSpc>
              <a:buNone/>
            </a:pPr>
            <a:r>
              <a:rPr lang="en-US" sz="1750" dirty="0">
                <a:solidFill>
                  <a:srgbClr val="DAD8E9"/>
                </a:solidFill>
                <a:latin typeface="Mukta Light" pitchFamily="34" charset="0"/>
                <a:ea typeface="Mukta Light" pitchFamily="34" charset="-122"/>
                <a:cs typeface="Mukta Light" pitchFamily="34" charset="-120"/>
              </a:rPr>
              <a:t>Pandas is used for data manipulation, cleaning, and transformation to prepare the dataset for training.</a:t>
            </a:r>
            <a:endParaRPr lang="en-US" sz="1750" dirty="0"/>
          </a:p>
        </p:txBody>
      </p:sp>
      <p:sp>
        <p:nvSpPr>
          <p:cNvPr id="11" name="Shape 8"/>
          <p:cNvSpPr/>
          <p:nvPr/>
        </p:nvSpPr>
        <p:spPr>
          <a:xfrm>
            <a:off x="3198405" y="4912041"/>
            <a:ext cx="7579757" cy="2346991"/>
          </a:xfrm>
          <a:prstGeom prst="rect">
            <a:avLst/>
          </a:prstGeom>
          <a:solidFill>
            <a:srgbClr val="FFFFFF">
              <a:alpha val="4000"/>
            </a:srgbClr>
          </a:solidFill>
          <a:ln/>
        </p:spPr>
        <p:txBody>
          <a:bodyPr/>
          <a:lstStyle/>
          <a:p>
            <a:endParaRPr lang="en-IN" dirty="0"/>
          </a:p>
        </p:txBody>
      </p:sp>
      <p:sp>
        <p:nvSpPr>
          <p:cNvPr id="12" name="Text 9"/>
          <p:cNvSpPr/>
          <p:nvPr/>
        </p:nvSpPr>
        <p:spPr>
          <a:xfrm>
            <a:off x="3410560" y="5469544"/>
            <a:ext cx="3331488" cy="357545"/>
          </a:xfrm>
          <a:prstGeom prst="rect">
            <a:avLst/>
          </a:prstGeom>
          <a:noFill/>
          <a:ln/>
        </p:spPr>
        <p:txBody>
          <a:bodyPr wrap="none" lIns="0" tIns="0" rIns="0" bIns="0" rtlCol="0" anchor="t"/>
          <a:lstStyle/>
          <a:p>
            <a:pPr marL="0" indent="0">
              <a:lnSpc>
                <a:spcPts val="2800"/>
              </a:lnSpc>
              <a:buNone/>
            </a:pPr>
            <a:r>
              <a:rPr lang="en-US" sz="1750" dirty="0">
                <a:solidFill>
                  <a:srgbClr val="DAD8E9"/>
                </a:solidFill>
                <a:latin typeface="Mukta Light" pitchFamily="34" charset="0"/>
                <a:ea typeface="Mukta Light" pitchFamily="34" charset="-122"/>
                <a:cs typeface="Mukta Light" pitchFamily="34" charset="-120"/>
              </a:rPr>
              <a:t>Feature Extraction</a:t>
            </a:r>
            <a:endParaRPr lang="en-US" sz="1750" dirty="0"/>
          </a:p>
        </p:txBody>
      </p:sp>
      <p:sp>
        <p:nvSpPr>
          <p:cNvPr id="13" name="Text 10"/>
          <p:cNvSpPr/>
          <p:nvPr/>
        </p:nvSpPr>
        <p:spPr>
          <a:xfrm>
            <a:off x="6757288" y="5216480"/>
            <a:ext cx="3331488" cy="1787723"/>
          </a:xfrm>
          <a:prstGeom prst="rect">
            <a:avLst/>
          </a:prstGeom>
          <a:noFill/>
          <a:ln/>
        </p:spPr>
        <p:txBody>
          <a:bodyPr wrap="square" lIns="0" tIns="0" rIns="0" bIns="0" rtlCol="0" anchor="t"/>
          <a:lstStyle/>
          <a:p>
            <a:pPr marL="0" indent="0">
              <a:lnSpc>
                <a:spcPts val="2800"/>
              </a:lnSpc>
              <a:buNone/>
            </a:pPr>
            <a:r>
              <a:rPr lang="en-US" sz="1750" dirty="0">
                <a:solidFill>
                  <a:srgbClr val="DAD8E9"/>
                </a:solidFill>
                <a:latin typeface="Mukta Light" pitchFamily="34" charset="0"/>
                <a:ea typeface="Mukta Light" pitchFamily="34" charset="-122"/>
                <a:cs typeface="Mukta Light" pitchFamily="34" charset="-120"/>
              </a:rPr>
              <a:t>Extract relevant features from images, such as color histograms, edge detection, and texture analysis, using Numpy and image processing libraries.</a:t>
            </a:r>
            <a:endParaRPr lang="en-US" sz="1750" dirty="0"/>
          </a:p>
        </p:txBody>
      </p:sp>
      <p:sp>
        <p:nvSpPr>
          <p:cNvPr id="14" name="Rectangle 13">
            <a:extLst>
              <a:ext uri="{FF2B5EF4-FFF2-40B4-BE49-F238E27FC236}">
                <a16:creationId xmlns:a16="http://schemas.microsoft.com/office/drawing/2014/main" id="{9AF84CF4-BFD7-CEDD-3C99-C0BEEBC62A38}"/>
              </a:ext>
            </a:extLst>
          </p:cNvPr>
          <p:cNvSpPr/>
          <p:nvPr/>
        </p:nvSpPr>
        <p:spPr>
          <a:xfrm>
            <a:off x="12673250" y="7828478"/>
            <a:ext cx="1828800" cy="2007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accent4">
                  <a:lumMod val="50000"/>
                </a:schemeClr>
              </a:solidFill>
            </a:endParaRPr>
          </a:p>
        </p:txBody>
      </p:sp>
      <p:sp>
        <p:nvSpPr>
          <p:cNvPr id="15" name="TextBox 14">
            <a:extLst>
              <a:ext uri="{FF2B5EF4-FFF2-40B4-BE49-F238E27FC236}">
                <a16:creationId xmlns:a16="http://schemas.microsoft.com/office/drawing/2014/main" id="{4302C1DE-BAA2-D351-A3F2-C999D6B3EA21}"/>
              </a:ext>
            </a:extLst>
          </p:cNvPr>
          <p:cNvSpPr txBox="1"/>
          <p:nvPr/>
        </p:nvSpPr>
        <p:spPr>
          <a:xfrm>
            <a:off x="12801600" y="7744173"/>
            <a:ext cx="1828800" cy="369332"/>
          </a:xfrm>
          <a:prstGeom prst="rect">
            <a:avLst/>
          </a:prstGeom>
          <a:noFill/>
        </p:spPr>
        <p:txBody>
          <a:bodyPr wrap="square" rtlCol="0">
            <a:spAutoFit/>
          </a:bodyPr>
          <a:lstStyle/>
          <a:p>
            <a:r>
              <a:rPr lang="en-IN" dirty="0">
                <a:solidFill>
                  <a:schemeClr val="bg1"/>
                </a:solidFill>
              </a:rPr>
              <a:t>E23CSEU0573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57449" y="607100"/>
            <a:ext cx="7601902" cy="1223963"/>
          </a:xfrm>
          <a:prstGeom prst="rect">
            <a:avLst/>
          </a:prstGeom>
          <a:noFill/>
          <a:ln/>
        </p:spPr>
        <p:txBody>
          <a:bodyPr wrap="square" lIns="0" tIns="0" rIns="0" bIns="0" rtlCol="0" anchor="t"/>
          <a:lstStyle/>
          <a:p>
            <a:pPr marL="0" indent="0">
              <a:lnSpc>
                <a:spcPts val="4800"/>
              </a:lnSpc>
              <a:buNone/>
            </a:pPr>
            <a:r>
              <a:rPr lang="en-US" sz="3850" dirty="0">
                <a:solidFill>
                  <a:srgbClr val="C6BFEE"/>
                </a:solidFill>
                <a:latin typeface="Prompt Medium" pitchFamily="34" charset="0"/>
                <a:ea typeface="Prompt Medium" pitchFamily="34" charset="-122"/>
                <a:cs typeface="Prompt Medium" pitchFamily="34" charset="-120"/>
              </a:rPr>
              <a:t>Model Architecture with TensorFlow and Keras</a:t>
            </a:r>
            <a:endParaRPr lang="en-US" sz="3850" dirty="0"/>
          </a:p>
        </p:txBody>
      </p:sp>
      <p:pic>
        <p:nvPicPr>
          <p:cNvPr id="4" name="Image 1" descr="preencoded.png"/>
          <p:cNvPicPr>
            <a:picLocks noChangeAspect="1"/>
          </p:cNvPicPr>
          <p:nvPr/>
        </p:nvPicPr>
        <p:blipFill>
          <a:blip r:embed="rId4"/>
          <a:stretch>
            <a:fillRect/>
          </a:stretch>
        </p:blipFill>
        <p:spPr>
          <a:xfrm>
            <a:off x="6257449" y="2161461"/>
            <a:ext cx="1101566" cy="1762482"/>
          </a:xfrm>
          <a:prstGeom prst="rect">
            <a:avLst/>
          </a:prstGeom>
        </p:spPr>
      </p:pic>
      <p:sp>
        <p:nvSpPr>
          <p:cNvPr id="5" name="Text 1"/>
          <p:cNvSpPr/>
          <p:nvPr/>
        </p:nvSpPr>
        <p:spPr>
          <a:xfrm>
            <a:off x="7689413" y="2381726"/>
            <a:ext cx="4316849" cy="305991"/>
          </a:xfrm>
          <a:prstGeom prst="rect">
            <a:avLst/>
          </a:prstGeom>
          <a:noFill/>
          <a:ln/>
        </p:spPr>
        <p:txBody>
          <a:bodyPr wrap="none" lIns="0" tIns="0" rIns="0" bIns="0" rtlCol="0" anchor="t"/>
          <a:lstStyle/>
          <a:p>
            <a:pPr marL="0" indent="0" algn="l">
              <a:lnSpc>
                <a:spcPts val="2400"/>
              </a:lnSpc>
              <a:buNone/>
            </a:pPr>
            <a:r>
              <a:rPr lang="en-US" sz="1900" dirty="0">
                <a:solidFill>
                  <a:srgbClr val="DAD8E9"/>
                </a:solidFill>
                <a:latin typeface="Prompt Medium" pitchFamily="34" charset="0"/>
                <a:ea typeface="Prompt Medium" pitchFamily="34" charset="-122"/>
                <a:cs typeface="Prompt Medium" pitchFamily="34" charset="-120"/>
              </a:rPr>
              <a:t>Convolutional Neural Network (CNN)</a:t>
            </a:r>
            <a:endParaRPr lang="en-US" sz="1900" dirty="0"/>
          </a:p>
        </p:txBody>
      </p:sp>
      <p:sp>
        <p:nvSpPr>
          <p:cNvPr id="6" name="Text 2"/>
          <p:cNvSpPr/>
          <p:nvPr/>
        </p:nvSpPr>
        <p:spPr>
          <a:xfrm>
            <a:off x="7689413" y="2819876"/>
            <a:ext cx="6169938" cy="704850"/>
          </a:xfrm>
          <a:prstGeom prst="rect">
            <a:avLst/>
          </a:prstGeom>
          <a:noFill/>
          <a:ln/>
        </p:spPr>
        <p:txBody>
          <a:bodyPr wrap="square" lIns="0" tIns="0" rIns="0" bIns="0" rtlCol="0" anchor="t"/>
          <a:lstStyle/>
          <a:p>
            <a:pPr marL="0" indent="0" algn="l">
              <a:lnSpc>
                <a:spcPts val="2750"/>
              </a:lnSpc>
              <a:buNone/>
            </a:pPr>
            <a:r>
              <a:rPr lang="en-US" sz="1700" dirty="0">
                <a:solidFill>
                  <a:srgbClr val="DAD8E9"/>
                </a:solidFill>
                <a:latin typeface="Mukta Light" pitchFamily="34" charset="0"/>
                <a:ea typeface="Mukta Light" pitchFamily="34" charset="-122"/>
                <a:cs typeface="Mukta Light" pitchFamily="34" charset="-120"/>
              </a:rPr>
              <a:t>Utilize a CNN as the core model architecture, leveraging its ability to extract spatial features from images.</a:t>
            </a:r>
            <a:endParaRPr lang="en-US" sz="1700" dirty="0"/>
          </a:p>
        </p:txBody>
      </p:sp>
      <p:pic>
        <p:nvPicPr>
          <p:cNvPr id="7" name="Image 2" descr="preencoded.png"/>
          <p:cNvPicPr>
            <a:picLocks noChangeAspect="1"/>
          </p:cNvPicPr>
          <p:nvPr/>
        </p:nvPicPr>
        <p:blipFill>
          <a:blip r:embed="rId5"/>
          <a:stretch>
            <a:fillRect/>
          </a:stretch>
        </p:blipFill>
        <p:spPr>
          <a:xfrm>
            <a:off x="6257449" y="3923943"/>
            <a:ext cx="1101566" cy="1762482"/>
          </a:xfrm>
          <a:prstGeom prst="rect">
            <a:avLst/>
          </a:prstGeom>
        </p:spPr>
      </p:pic>
      <p:sp>
        <p:nvSpPr>
          <p:cNvPr id="8" name="Text 3"/>
          <p:cNvSpPr/>
          <p:nvPr/>
        </p:nvSpPr>
        <p:spPr>
          <a:xfrm>
            <a:off x="7689413" y="4144208"/>
            <a:ext cx="2614851" cy="305991"/>
          </a:xfrm>
          <a:prstGeom prst="rect">
            <a:avLst/>
          </a:prstGeom>
          <a:noFill/>
          <a:ln/>
        </p:spPr>
        <p:txBody>
          <a:bodyPr wrap="none" lIns="0" tIns="0" rIns="0" bIns="0" rtlCol="0" anchor="t"/>
          <a:lstStyle/>
          <a:p>
            <a:pPr marL="0" indent="0" algn="l">
              <a:lnSpc>
                <a:spcPts val="2400"/>
              </a:lnSpc>
              <a:buNone/>
            </a:pPr>
            <a:r>
              <a:rPr lang="en-US" sz="1900" dirty="0">
                <a:solidFill>
                  <a:srgbClr val="DAD8E9"/>
                </a:solidFill>
                <a:latin typeface="Prompt Medium" pitchFamily="34" charset="0"/>
                <a:ea typeface="Prompt Medium" pitchFamily="34" charset="-122"/>
                <a:cs typeface="Prompt Medium" pitchFamily="34" charset="-120"/>
              </a:rPr>
              <a:t>TensorFlow and Keras</a:t>
            </a:r>
            <a:endParaRPr lang="en-US" sz="1900" dirty="0"/>
          </a:p>
        </p:txBody>
      </p:sp>
      <p:sp>
        <p:nvSpPr>
          <p:cNvPr id="9" name="Text 4"/>
          <p:cNvSpPr/>
          <p:nvPr/>
        </p:nvSpPr>
        <p:spPr>
          <a:xfrm>
            <a:off x="7689413" y="4582358"/>
            <a:ext cx="6169938" cy="704850"/>
          </a:xfrm>
          <a:prstGeom prst="rect">
            <a:avLst/>
          </a:prstGeom>
          <a:noFill/>
          <a:ln/>
        </p:spPr>
        <p:txBody>
          <a:bodyPr wrap="square" lIns="0" tIns="0" rIns="0" bIns="0" rtlCol="0" anchor="t"/>
          <a:lstStyle/>
          <a:p>
            <a:pPr marL="0" indent="0" algn="l">
              <a:lnSpc>
                <a:spcPts val="2750"/>
              </a:lnSpc>
              <a:buNone/>
            </a:pPr>
            <a:r>
              <a:rPr lang="en-US" sz="1700" dirty="0">
                <a:solidFill>
                  <a:srgbClr val="DAD8E9"/>
                </a:solidFill>
                <a:latin typeface="Mukta Light" pitchFamily="34" charset="0"/>
                <a:ea typeface="Mukta Light" pitchFamily="34" charset="-122"/>
                <a:cs typeface="Mukta Light" pitchFamily="34" charset="-120"/>
              </a:rPr>
              <a:t>Implement the CNN using TensorFlow and Keras, powerful deep learning frameworks that provide flexibility and efficiency.</a:t>
            </a:r>
            <a:endParaRPr lang="en-US" sz="1700" dirty="0"/>
          </a:p>
        </p:txBody>
      </p:sp>
      <p:pic>
        <p:nvPicPr>
          <p:cNvPr id="10" name="Image 3" descr="preencoded.png"/>
          <p:cNvPicPr>
            <a:picLocks noChangeAspect="1"/>
          </p:cNvPicPr>
          <p:nvPr/>
        </p:nvPicPr>
        <p:blipFill>
          <a:blip r:embed="rId6"/>
          <a:stretch>
            <a:fillRect/>
          </a:stretch>
        </p:blipFill>
        <p:spPr>
          <a:xfrm>
            <a:off x="6257449" y="5686425"/>
            <a:ext cx="1101566" cy="1935956"/>
          </a:xfrm>
          <a:prstGeom prst="rect">
            <a:avLst/>
          </a:prstGeom>
        </p:spPr>
      </p:pic>
      <p:sp>
        <p:nvSpPr>
          <p:cNvPr id="11" name="Text 5"/>
          <p:cNvSpPr/>
          <p:nvPr/>
        </p:nvSpPr>
        <p:spPr>
          <a:xfrm>
            <a:off x="7689413" y="5906691"/>
            <a:ext cx="2723436" cy="305991"/>
          </a:xfrm>
          <a:prstGeom prst="rect">
            <a:avLst/>
          </a:prstGeom>
          <a:noFill/>
          <a:ln/>
        </p:spPr>
        <p:txBody>
          <a:bodyPr wrap="none" lIns="0" tIns="0" rIns="0" bIns="0" rtlCol="0" anchor="t"/>
          <a:lstStyle/>
          <a:p>
            <a:pPr marL="0" indent="0" algn="l">
              <a:lnSpc>
                <a:spcPts val="2400"/>
              </a:lnSpc>
              <a:buNone/>
            </a:pPr>
            <a:r>
              <a:rPr lang="en-US" sz="1900" dirty="0">
                <a:solidFill>
                  <a:srgbClr val="DAD8E9"/>
                </a:solidFill>
                <a:latin typeface="Prompt Medium" pitchFamily="34" charset="0"/>
                <a:ea typeface="Prompt Medium" pitchFamily="34" charset="-122"/>
                <a:cs typeface="Prompt Medium" pitchFamily="34" charset="-120"/>
              </a:rPr>
              <a:t>Layers and Activations</a:t>
            </a:r>
            <a:endParaRPr lang="en-US" sz="1900" dirty="0"/>
          </a:p>
        </p:txBody>
      </p:sp>
      <p:sp>
        <p:nvSpPr>
          <p:cNvPr id="12" name="Text 6"/>
          <p:cNvSpPr/>
          <p:nvPr/>
        </p:nvSpPr>
        <p:spPr>
          <a:xfrm>
            <a:off x="7689413" y="6344841"/>
            <a:ext cx="6169938" cy="1057275"/>
          </a:xfrm>
          <a:prstGeom prst="rect">
            <a:avLst/>
          </a:prstGeom>
          <a:noFill/>
          <a:ln/>
        </p:spPr>
        <p:txBody>
          <a:bodyPr wrap="square" lIns="0" tIns="0" rIns="0" bIns="0" rtlCol="0" anchor="t"/>
          <a:lstStyle/>
          <a:p>
            <a:pPr marL="0" indent="0" algn="l">
              <a:lnSpc>
                <a:spcPts val="2750"/>
              </a:lnSpc>
              <a:buNone/>
            </a:pPr>
            <a:r>
              <a:rPr lang="en-US" sz="1700" dirty="0">
                <a:solidFill>
                  <a:srgbClr val="DAD8E9"/>
                </a:solidFill>
                <a:latin typeface="Mukta Light" pitchFamily="34" charset="0"/>
                <a:ea typeface="Mukta Light" pitchFamily="34" charset="-122"/>
                <a:cs typeface="Mukta Light" pitchFamily="34" charset="-120"/>
              </a:rPr>
              <a:t>Design the CNN with appropriate layers, such as convolutional layers, pooling layers, and fully connected layers, with suitable activation functions.</a:t>
            </a:r>
            <a:endParaRPr lang="en-US" sz="1700" dirty="0"/>
          </a:p>
        </p:txBody>
      </p:sp>
      <p:sp>
        <p:nvSpPr>
          <p:cNvPr id="14" name="Rectangle 13">
            <a:extLst>
              <a:ext uri="{FF2B5EF4-FFF2-40B4-BE49-F238E27FC236}">
                <a16:creationId xmlns:a16="http://schemas.microsoft.com/office/drawing/2014/main" id="{C5C9CEDF-0C49-00AC-ACEF-7BCE33675143}"/>
              </a:ext>
            </a:extLst>
          </p:cNvPr>
          <p:cNvSpPr/>
          <p:nvPr/>
        </p:nvSpPr>
        <p:spPr>
          <a:xfrm>
            <a:off x="12673250" y="7828478"/>
            <a:ext cx="1828800" cy="2007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accent4">
                  <a:lumMod val="50000"/>
                </a:schemeClr>
              </a:solidFill>
            </a:endParaRPr>
          </a:p>
        </p:txBody>
      </p:sp>
      <p:sp>
        <p:nvSpPr>
          <p:cNvPr id="15" name="TextBox 14">
            <a:extLst>
              <a:ext uri="{FF2B5EF4-FFF2-40B4-BE49-F238E27FC236}">
                <a16:creationId xmlns:a16="http://schemas.microsoft.com/office/drawing/2014/main" id="{4E539F2D-A5CB-13BA-46DE-DD139EB0A89E}"/>
              </a:ext>
            </a:extLst>
          </p:cNvPr>
          <p:cNvSpPr txBox="1"/>
          <p:nvPr/>
        </p:nvSpPr>
        <p:spPr>
          <a:xfrm>
            <a:off x="12801600" y="7744173"/>
            <a:ext cx="1828800" cy="369332"/>
          </a:xfrm>
          <a:prstGeom prst="rect">
            <a:avLst/>
          </a:prstGeom>
          <a:noFill/>
        </p:spPr>
        <p:txBody>
          <a:bodyPr wrap="square" rtlCol="0">
            <a:spAutoFit/>
          </a:bodyPr>
          <a:lstStyle/>
          <a:p>
            <a:r>
              <a:rPr lang="en-IN" dirty="0">
                <a:solidFill>
                  <a:schemeClr val="bg1"/>
                </a:solidFill>
              </a:rPr>
              <a:t>E23CSEU0573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Text 0"/>
          <p:cNvSpPr/>
          <p:nvPr/>
        </p:nvSpPr>
        <p:spPr>
          <a:xfrm>
            <a:off x="3718679" y="362854"/>
            <a:ext cx="7024926" cy="597456"/>
          </a:xfrm>
          <a:prstGeom prst="rect">
            <a:avLst/>
          </a:prstGeom>
          <a:noFill/>
          <a:ln/>
        </p:spPr>
        <p:txBody>
          <a:bodyPr wrap="none" lIns="0" tIns="0" rIns="0" bIns="0" rtlCol="0" anchor="t"/>
          <a:lstStyle/>
          <a:p>
            <a:pPr marL="0" indent="0">
              <a:lnSpc>
                <a:spcPts val="4700"/>
              </a:lnSpc>
              <a:buNone/>
            </a:pPr>
            <a:r>
              <a:rPr lang="en-US" sz="3750" dirty="0">
                <a:solidFill>
                  <a:srgbClr val="C6BFEE"/>
                </a:solidFill>
                <a:latin typeface="Prompt Medium" pitchFamily="34" charset="0"/>
                <a:ea typeface="Prompt Medium" pitchFamily="34" charset="-122"/>
                <a:cs typeface="Prompt Medium" pitchFamily="34" charset="-120"/>
              </a:rPr>
              <a:t>Model Training and Evaluation</a:t>
            </a:r>
            <a:endParaRPr lang="en-US" sz="3750" dirty="0"/>
          </a:p>
        </p:txBody>
      </p:sp>
      <p:sp>
        <p:nvSpPr>
          <p:cNvPr id="4" name="Shape 1"/>
          <p:cNvSpPr/>
          <p:nvPr/>
        </p:nvSpPr>
        <p:spPr>
          <a:xfrm>
            <a:off x="752713" y="4694277"/>
            <a:ext cx="13124974" cy="30480"/>
          </a:xfrm>
          <a:prstGeom prst="roundRect">
            <a:avLst>
              <a:gd name="adj" fmla="val 296390"/>
            </a:avLst>
          </a:prstGeom>
          <a:solidFill>
            <a:srgbClr val="6D4562"/>
          </a:solidFill>
          <a:ln/>
        </p:spPr>
        <p:txBody>
          <a:bodyPr/>
          <a:lstStyle/>
          <a:p>
            <a:endParaRPr lang="en-IN"/>
          </a:p>
        </p:txBody>
      </p:sp>
      <p:sp>
        <p:nvSpPr>
          <p:cNvPr id="5" name="Shape 2"/>
          <p:cNvSpPr/>
          <p:nvPr/>
        </p:nvSpPr>
        <p:spPr>
          <a:xfrm>
            <a:off x="2853214" y="4694277"/>
            <a:ext cx="30480" cy="752713"/>
          </a:xfrm>
          <a:prstGeom prst="roundRect">
            <a:avLst>
              <a:gd name="adj" fmla="val 296390"/>
            </a:avLst>
          </a:prstGeom>
          <a:solidFill>
            <a:srgbClr val="6D4562"/>
          </a:solidFill>
          <a:ln/>
        </p:spPr>
        <p:txBody>
          <a:bodyPr/>
          <a:lstStyle/>
          <a:p>
            <a:endParaRPr lang="en-IN"/>
          </a:p>
        </p:txBody>
      </p:sp>
      <p:sp>
        <p:nvSpPr>
          <p:cNvPr id="6" name="Shape 3"/>
          <p:cNvSpPr/>
          <p:nvPr/>
        </p:nvSpPr>
        <p:spPr>
          <a:xfrm>
            <a:off x="2626519" y="4452342"/>
            <a:ext cx="483870" cy="483870"/>
          </a:xfrm>
          <a:prstGeom prst="roundRect">
            <a:avLst>
              <a:gd name="adj" fmla="val 18670"/>
            </a:avLst>
          </a:prstGeom>
          <a:solidFill>
            <a:srgbClr val="542C49"/>
          </a:solidFill>
          <a:ln w="7620">
            <a:solidFill>
              <a:srgbClr val="6D4562"/>
            </a:solidFill>
            <a:prstDash val="solid"/>
          </a:ln>
        </p:spPr>
        <p:txBody>
          <a:bodyPr/>
          <a:lstStyle/>
          <a:p>
            <a:endParaRPr lang="en-IN"/>
          </a:p>
        </p:txBody>
      </p:sp>
      <p:sp>
        <p:nvSpPr>
          <p:cNvPr id="7" name="Text 4"/>
          <p:cNvSpPr/>
          <p:nvPr/>
        </p:nvSpPr>
        <p:spPr>
          <a:xfrm>
            <a:off x="2814757" y="4550807"/>
            <a:ext cx="107275" cy="286822"/>
          </a:xfrm>
          <a:prstGeom prst="rect">
            <a:avLst/>
          </a:prstGeom>
          <a:noFill/>
          <a:ln/>
        </p:spPr>
        <p:txBody>
          <a:bodyPr wrap="none" lIns="0" tIns="0" rIns="0" bIns="0" rtlCol="0" anchor="t"/>
          <a:lstStyle/>
          <a:p>
            <a:pPr marL="0" indent="0" algn="ctr">
              <a:lnSpc>
                <a:spcPts val="2250"/>
              </a:lnSpc>
              <a:buNone/>
            </a:pPr>
            <a:r>
              <a:rPr lang="en-US" sz="2250" dirty="0">
                <a:solidFill>
                  <a:srgbClr val="DAD8E9"/>
                </a:solidFill>
                <a:latin typeface="Prompt Medium" pitchFamily="34" charset="0"/>
                <a:ea typeface="Prompt Medium" pitchFamily="34" charset="-122"/>
                <a:cs typeface="Prompt Medium" pitchFamily="34" charset="-120"/>
              </a:rPr>
              <a:t>1</a:t>
            </a:r>
            <a:endParaRPr lang="en-US" sz="2250" dirty="0"/>
          </a:p>
        </p:txBody>
      </p:sp>
      <p:sp>
        <p:nvSpPr>
          <p:cNvPr id="8" name="Text 5"/>
          <p:cNvSpPr/>
          <p:nvPr/>
        </p:nvSpPr>
        <p:spPr>
          <a:xfrm>
            <a:off x="1673543" y="5662136"/>
            <a:ext cx="2389942" cy="298609"/>
          </a:xfrm>
          <a:prstGeom prst="rect">
            <a:avLst/>
          </a:prstGeom>
          <a:noFill/>
          <a:ln/>
        </p:spPr>
        <p:txBody>
          <a:bodyPr wrap="none" lIns="0" tIns="0" rIns="0" bIns="0" rtlCol="0" anchor="t"/>
          <a:lstStyle/>
          <a:p>
            <a:pPr marL="0" indent="0" algn="ctr">
              <a:lnSpc>
                <a:spcPts val="2350"/>
              </a:lnSpc>
              <a:buNone/>
            </a:pPr>
            <a:r>
              <a:rPr lang="en-US" sz="1850" dirty="0">
                <a:solidFill>
                  <a:srgbClr val="DAD8E9"/>
                </a:solidFill>
                <a:latin typeface="Prompt Medium" pitchFamily="34" charset="0"/>
                <a:ea typeface="Prompt Medium" pitchFamily="34" charset="-122"/>
                <a:cs typeface="Prompt Medium" pitchFamily="34" charset="-120"/>
              </a:rPr>
              <a:t>Training Data</a:t>
            </a:r>
            <a:endParaRPr lang="en-US" sz="1850" dirty="0"/>
          </a:p>
        </p:txBody>
      </p:sp>
      <p:sp>
        <p:nvSpPr>
          <p:cNvPr id="9" name="Text 6"/>
          <p:cNvSpPr/>
          <p:nvPr/>
        </p:nvSpPr>
        <p:spPr>
          <a:xfrm>
            <a:off x="967740" y="6089690"/>
            <a:ext cx="3801547" cy="1376839"/>
          </a:xfrm>
          <a:prstGeom prst="rect">
            <a:avLst/>
          </a:prstGeom>
          <a:noFill/>
          <a:ln/>
        </p:spPr>
        <p:txBody>
          <a:bodyPr wrap="square" lIns="0" tIns="0" rIns="0" bIns="0" rtlCol="0" anchor="t"/>
          <a:lstStyle/>
          <a:p>
            <a:pPr marL="0" indent="0" algn="ctr">
              <a:lnSpc>
                <a:spcPts val="2700"/>
              </a:lnSpc>
              <a:buNone/>
            </a:pPr>
            <a:r>
              <a:rPr lang="en-US" sz="1650" dirty="0">
                <a:solidFill>
                  <a:srgbClr val="DAD8E9"/>
                </a:solidFill>
                <a:latin typeface="Mukta Light" pitchFamily="34" charset="0"/>
                <a:ea typeface="Mukta Light" pitchFamily="34" charset="-122"/>
                <a:cs typeface="Mukta Light" pitchFamily="34" charset="-120"/>
              </a:rPr>
              <a:t>Train the CNN model on the preprocessed dataset, allowing the network to learn the distinguishing features between real and deepfake images.</a:t>
            </a:r>
            <a:endParaRPr lang="en-US" sz="1650" dirty="0"/>
          </a:p>
        </p:txBody>
      </p:sp>
      <p:sp>
        <p:nvSpPr>
          <p:cNvPr id="10" name="Shape 7"/>
          <p:cNvSpPr/>
          <p:nvPr/>
        </p:nvSpPr>
        <p:spPr>
          <a:xfrm>
            <a:off x="7299841" y="4694277"/>
            <a:ext cx="30480" cy="752713"/>
          </a:xfrm>
          <a:prstGeom prst="roundRect">
            <a:avLst>
              <a:gd name="adj" fmla="val 296390"/>
            </a:avLst>
          </a:prstGeom>
          <a:solidFill>
            <a:srgbClr val="6D4562"/>
          </a:solidFill>
          <a:ln/>
        </p:spPr>
        <p:txBody>
          <a:bodyPr/>
          <a:lstStyle/>
          <a:p>
            <a:endParaRPr lang="en-IN"/>
          </a:p>
        </p:txBody>
      </p:sp>
      <p:sp>
        <p:nvSpPr>
          <p:cNvPr id="11" name="Shape 8"/>
          <p:cNvSpPr/>
          <p:nvPr/>
        </p:nvSpPr>
        <p:spPr>
          <a:xfrm>
            <a:off x="7073146" y="4452342"/>
            <a:ext cx="483870" cy="483870"/>
          </a:xfrm>
          <a:prstGeom prst="roundRect">
            <a:avLst>
              <a:gd name="adj" fmla="val 18670"/>
            </a:avLst>
          </a:prstGeom>
          <a:solidFill>
            <a:srgbClr val="542C49"/>
          </a:solidFill>
          <a:ln w="7620">
            <a:solidFill>
              <a:srgbClr val="6D4562"/>
            </a:solidFill>
            <a:prstDash val="solid"/>
          </a:ln>
        </p:spPr>
        <p:txBody>
          <a:bodyPr/>
          <a:lstStyle/>
          <a:p>
            <a:endParaRPr lang="en-IN"/>
          </a:p>
        </p:txBody>
      </p:sp>
      <p:sp>
        <p:nvSpPr>
          <p:cNvPr id="12" name="Text 9"/>
          <p:cNvSpPr/>
          <p:nvPr/>
        </p:nvSpPr>
        <p:spPr>
          <a:xfrm>
            <a:off x="7231142" y="4550807"/>
            <a:ext cx="167759" cy="286822"/>
          </a:xfrm>
          <a:prstGeom prst="rect">
            <a:avLst/>
          </a:prstGeom>
          <a:noFill/>
          <a:ln/>
        </p:spPr>
        <p:txBody>
          <a:bodyPr wrap="none" lIns="0" tIns="0" rIns="0" bIns="0" rtlCol="0" anchor="t"/>
          <a:lstStyle/>
          <a:p>
            <a:pPr marL="0" indent="0" algn="ctr">
              <a:lnSpc>
                <a:spcPts val="2250"/>
              </a:lnSpc>
              <a:buNone/>
            </a:pPr>
            <a:r>
              <a:rPr lang="en-US" sz="2250" dirty="0">
                <a:solidFill>
                  <a:srgbClr val="DAD8E9"/>
                </a:solidFill>
                <a:latin typeface="Prompt Medium" pitchFamily="34" charset="0"/>
                <a:ea typeface="Prompt Medium" pitchFamily="34" charset="-122"/>
                <a:cs typeface="Prompt Medium" pitchFamily="34" charset="-120"/>
              </a:rPr>
              <a:t>2</a:t>
            </a:r>
            <a:endParaRPr lang="en-US" sz="2250" dirty="0"/>
          </a:p>
        </p:txBody>
      </p:sp>
      <p:sp>
        <p:nvSpPr>
          <p:cNvPr id="13" name="Text 10"/>
          <p:cNvSpPr/>
          <p:nvPr/>
        </p:nvSpPr>
        <p:spPr>
          <a:xfrm>
            <a:off x="6120170" y="5662136"/>
            <a:ext cx="2389942" cy="298609"/>
          </a:xfrm>
          <a:prstGeom prst="rect">
            <a:avLst/>
          </a:prstGeom>
          <a:noFill/>
          <a:ln/>
        </p:spPr>
        <p:txBody>
          <a:bodyPr wrap="none" lIns="0" tIns="0" rIns="0" bIns="0" rtlCol="0" anchor="t"/>
          <a:lstStyle/>
          <a:p>
            <a:pPr marL="0" indent="0" algn="ctr">
              <a:lnSpc>
                <a:spcPts val="2350"/>
              </a:lnSpc>
              <a:buNone/>
            </a:pPr>
            <a:r>
              <a:rPr lang="en-US" sz="1850" dirty="0">
                <a:solidFill>
                  <a:srgbClr val="DAD8E9"/>
                </a:solidFill>
                <a:latin typeface="Prompt Medium" pitchFamily="34" charset="0"/>
                <a:ea typeface="Prompt Medium" pitchFamily="34" charset="-122"/>
                <a:cs typeface="Prompt Medium" pitchFamily="34" charset="-120"/>
              </a:rPr>
              <a:t>Validation Data</a:t>
            </a:r>
            <a:endParaRPr lang="en-US" sz="1850" dirty="0"/>
          </a:p>
        </p:txBody>
      </p:sp>
      <p:sp>
        <p:nvSpPr>
          <p:cNvPr id="14" name="Text 11"/>
          <p:cNvSpPr/>
          <p:nvPr/>
        </p:nvSpPr>
        <p:spPr>
          <a:xfrm>
            <a:off x="5414367" y="6089690"/>
            <a:ext cx="3801547" cy="1032629"/>
          </a:xfrm>
          <a:prstGeom prst="rect">
            <a:avLst/>
          </a:prstGeom>
          <a:noFill/>
          <a:ln/>
        </p:spPr>
        <p:txBody>
          <a:bodyPr wrap="square" lIns="0" tIns="0" rIns="0" bIns="0" rtlCol="0" anchor="t"/>
          <a:lstStyle/>
          <a:p>
            <a:pPr marL="0" indent="0" algn="ctr">
              <a:lnSpc>
                <a:spcPts val="2700"/>
              </a:lnSpc>
              <a:buNone/>
            </a:pPr>
            <a:r>
              <a:rPr lang="en-US" sz="1650" dirty="0">
                <a:solidFill>
                  <a:srgbClr val="DAD8E9"/>
                </a:solidFill>
                <a:latin typeface="Mukta Light" pitchFamily="34" charset="0"/>
                <a:ea typeface="Mukta Light" pitchFamily="34" charset="-122"/>
                <a:cs typeface="Mukta Light" pitchFamily="34" charset="-120"/>
              </a:rPr>
              <a:t>Monitor the model's performance during training using a validation set, ensuring generalization and preventing overfitting.</a:t>
            </a:r>
            <a:endParaRPr lang="en-US" sz="1650" dirty="0"/>
          </a:p>
        </p:txBody>
      </p:sp>
      <p:sp>
        <p:nvSpPr>
          <p:cNvPr id="15" name="Shape 12"/>
          <p:cNvSpPr/>
          <p:nvPr/>
        </p:nvSpPr>
        <p:spPr>
          <a:xfrm>
            <a:off x="11746468" y="4694277"/>
            <a:ext cx="30480" cy="752713"/>
          </a:xfrm>
          <a:prstGeom prst="roundRect">
            <a:avLst>
              <a:gd name="adj" fmla="val 296390"/>
            </a:avLst>
          </a:prstGeom>
          <a:solidFill>
            <a:srgbClr val="6D4562"/>
          </a:solidFill>
          <a:ln/>
        </p:spPr>
        <p:txBody>
          <a:bodyPr/>
          <a:lstStyle/>
          <a:p>
            <a:endParaRPr lang="en-IN"/>
          </a:p>
        </p:txBody>
      </p:sp>
      <p:sp>
        <p:nvSpPr>
          <p:cNvPr id="16" name="Shape 13"/>
          <p:cNvSpPr/>
          <p:nvPr/>
        </p:nvSpPr>
        <p:spPr>
          <a:xfrm>
            <a:off x="11519773" y="4452342"/>
            <a:ext cx="483870" cy="483870"/>
          </a:xfrm>
          <a:prstGeom prst="roundRect">
            <a:avLst>
              <a:gd name="adj" fmla="val 18670"/>
            </a:avLst>
          </a:prstGeom>
          <a:solidFill>
            <a:srgbClr val="542C49"/>
          </a:solidFill>
          <a:ln w="7620">
            <a:solidFill>
              <a:srgbClr val="6D4562"/>
            </a:solidFill>
            <a:prstDash val="solid"/>
          </a:ln>
        </p:spPr>
        <p:txBody>
          <a:bodyPr/>
          <a:lstStyle/>
          <a:p>
            <a:endParaRPr lang="en-IN"/>
          </a:p>
        </p:txBody>
      </p:sp>
      <p:sp>
        <p:nvSpPr>
          <p:cNvPr id="17" name="Text 14"/>
          <p:cNvSpPr/>
          <p:nvPr/>
        </p:nvSpPr>
        <p:spPr>
          <a:xfrm>
            <a:off x="11678483" y="4550807"/>
            <a:ext cx="166330" cy="286822"/>
          </a:xfrm>
          <a:prstGeom prst="rect">
            <a:avLst/>
          </a:prstGeom>
          <a:noFill/>
          <a:ln/>
        </p:spPr>
        <p:txBody>
          <a:bodyPr wrap="none" lIns="0" tIns="0" rIns="0" bIns="0" rtlCol="0" anchor="t"/>
          <a:lstStyle/>
          <a:p>
            <a:pPr marL="0" indent="0" algn="ctr">
              <a:lnSpc>
                <a:spcPts val="2250"/>
              </a:lnSpc>
              <a:buNone/>
            </a:pPr>
            <a:r>
              <a:rPr lang="en-US" sz="2250" dirty="0">
                <a:solidFill>
                  <a:srgbClr val="DAD8E9"/>
                </a:solidFill>
                <a:latin typeface="Prompt Medium" pitchFamily="34" charset="0"/>
                <a:ea typeface="Prompt Medium" pitchFamily="34" charset="-122"/>
                <a:cs typeface="Prompt Medium" pitchFamily="34" charset="-120"/>
              </a:rPr>
              <a:t>3</a:t>
            </a:r>
            <a:endParaRPr lang="en-US" sz="2250" dirty="0"/>
          </a:p>
        </p:txBody>
      </p:sp>
      <p:sp>
        <p:nvSpPr>
          <p:cNvPr id="18" name="Text 15"/>
          <p:cNvSpPr/>
          <p:nvPr/>
        </p:nvSpPr>
        <p:spPr>
          <a:xfrm>
            <a:off x="10566797" y="5662136"/>
            <a:ext cx="2389942" cy="298609"/>
          </a:xfrm>
          <a:prstGeom prst="rect">
            <a:avLst/>
          </a:prstGeom>
          <a:noFill/>
          <a:ln/>
        </p:spPr>
        <p:txBody>
          <a:bodyPr wrap="none" lIns="0" tIns="0" rIns="0" bIns="0" rtlCol="0" anchor="t"/>
          <a:lstStyle/>
          <a:p>
            <a:pPr marL="0" indent="0" algn="ctr">
              <a:lnSpc>
                <a:spcPts val="2350"/>
              </a:lnSpc>
              <a:buNone/>
            </a:pPr>
            <a:r>
              <a:rPr lang="en-US" sz="1850" dirty="0">
                <a:solidFill>
                  <a:srgbClr val="DAD8E9"/>
                </a:solidFill>
                <a:latin typeface="Prompt Medium" pitchFamily="34" charset="0"/>
                <a:ea typeface="Prompt Medium" pitchFamily="34" charset="-122"/>
                <a:cs typeface="Prompt Medium" pitchFamily="34" charset="-120"/>
              </a:rPr>
              <a:t>Evaluation Metrics</a:t>
            </a:r>
            <a:endParaRPr lang="en-US" sz="1850" dirty="0"/>
          </a:p>
        </p:txBody>
      </p:sp>
      <p:sp>
        <p:nvSpPr>
          <p:cNvPr id="19" name="Text 16"/>
          <p:cNvSpPr/>
          <p:nvPr/>
        </p:nvSpPr>
        <p:spPr>
          <a:xfrm>
            <a:off x="9860994" y="6089690"/>
            <a:ext cx="3801547" cy="1376839"/>
          </a:xfrm>
          <a:prstGeom prst="rect">
            <a:avLst/>
          </a:prstGeom>
          <a:noFill/>
          <a:ln/>
        </p:spPr>
        <p:txBody>
          <a:bodyPr wrap="square" lIns="0" tIns="0" rIns="0" bIns="0" rtlCol="0" anchor="t"/>
          <a:lstStyle/>
          <a:p>
            <a:pPr marL="0" indent="0" algn="ctr">
              <a:lnSpc>
                <a:spcPts val="2700"/>
              </a:lnSpc>
              <a:buNone/>
            </a:pPr>
            <a:r>
              <a:rPr lang="en-US" sz="1650" dirty="0">
                <a:solidFill>
                  <a:srgbClr val="DAD8E9"/>
                </a:solidFill>
                <a:latin typeface="Mukta Light" pitchFamily="34" charset="0"/>
                <a:ea typeface="Mukta Light" pitchFamily="34" charset="-122"/>
                <a:cs typeface="Mukta Light" pitchFamily="34" charset="-120"/>
              </a:rPr>
              <a:t>Evaluate the model's performance using relevant metrics, such as accuracy, precision, recall, and F1-score, to assess its effectiveness in detecting deepfakes.</a:t>
            </a:r>
            <a:endParaRPr lang="en-US" sz="1650" dirty="0"/>
          </a:p>
        </p:txBody>
      </p:sp>
      <p:sp>
        <p:nvSpPr>
          <p:cNvPr id="20" name="Rectangle 19">
            <a:extLst>
              <a:ext uri="{FF2B5EF4-FFF2-40B4-BE49-F238E27FC236}">
                <a16:creationId xmlns:a16="http://schemas.microsoft.com/office/drawing/2014/main" id="{9AA7D921-E0AA-AEE9-A6EC-B724A1675BAE}"/>
              </a:ext>
            </a:extLst>
          </p:cNvPr>
          <p:cNvSpPr/>
          <p:nvPr/>
        </p:nvSpPr>
        <p:spPr>
          <a:xfrm>
            <a:off x="12673250" y="7828478"/>
            <a:ext cx="1828800" cy="2007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accent4">
                  <a:lumMod val="50000"/>
                </a:schemeClr>
              </a:solidFill>
            </a:endParaRPr>
          </a:p>
        </p:txBody>
      </p:sp>
      <p:sp>
        <p:nvSpPr>
          <p:cNvPr id="21" name="TextBox 20">
            <a:extLst>
              <a:ext uri="{FF2B5EF4-FFF2-40B4-BE49-F238E27FC236}">
                <a16:creationId xmlns:a16="http://schemas.microsoft.com/office/drawing/2014/main" id="{35349898-8049-AFFB-74A5-5A8BC5456B50}"/>
              </a:ext>
            </a:extLst>
          </p:cNvPr>
          <p:cNvSpPr txBox="1"/>
          <p:nvPr/>
        </p:nvSpPr>
        <p:spPr>
          <a:xfrm>
            <a:off x="12801600" y="7744173"/>
            <a:ext cx="1828800" cy="369332"/>
          </a:xfrm>
          <a:prstGeom prst="rect">
            <a:avLst/>
          </a:prstGeom>
          <a:noFill/>
        </p:spPr>
        <p:txBody>
          <a:bodyPr wrap="square" rtlCol="0">
            <a:spAutoFit/>
          </a:bodyPr>
          <a:lstStyle/>
          <a:p>
            <a:r>
              <a:rPr lang="en-IN" dirty="0">
                <a:solidFill>
                  <a:schemeClr val="bg1"/>
                </a:solidFill>
              </a:rPr>
              <a:t>E23CSEU0573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3" name="Text 0"/>
          <p:cNvSpPr/>
          <p:nvPr/>
        </p:nvSpPr>
        <p:spPr>
          <a:xfrm>
            <a:off x="688419" y="697825"/>
            <a:ext cx="5303520" cy="546259"/>
          </a:xfrm>
          <a:prstGeom prst="rect">
            <a:avLst/>
          </a:prstGeom>
          <a:noFill/>
          <a:ln/>
        </p:spPr>
        <p:txBody>
          <a:bodyPr wrap="none" lIns="0" tIns="0" rIns="0" bIns="0" rtlCol="0" anchor="t"/>
          <a:lstStyle/>
          <a:p>
            <a:pPr marL="0" indent="0">
              <a:lnSpc>
                <a:spcPts val="4300"/>
              </a:lnSpc>
              <a:buNone/>
            </a:pPr>
            <a:r>
              <a:rPr lang="en-US" sz="3400" dirty="0">
                <a:solidFill>
                  <a:srgbClr val="C6BFEE"/>
                </a:solidFill>
                <a:latin typeface="Prompt Medium" pitchFamily="34" charset="0"/>
                <a:ea typeface="Prompt Medium" pitchFamily="34" charset="-122"/>
                <a:cs typeface="Prompt Medium" pitchFamily="34" charset="-120"/>
              </a:rPr>
              <a:t>Prediction and Inference</a:t>
            </a:r>
            <a:endParaRPr lang="en-US" sz="3400" dirty="0"/>
          </a:p>
        </p:txBody>
      </p:sp>
      <p:pic>
        <p:nvPicPr>
          <p:cNvPr id="4" name="Image 1" descr="preencoded.png"/>
          <p:cNvPicPr>
            <a:picLocks noChangeAspect="1"/>
          </p:cNvPicPr>
          <p:nvPr/>
        </p:nvPicPr>
        <p:blipFill>
          <a:blip r:embed="rId3"/>
          <a:stretch>
            <a:fillRect/>
          </a:stretch>
        </p:blipFill>
        <p:spPr>
          <a:xfrm>
            <a:off x="688419" y="1539121"/>
            <a:ext cx="491728" cy="491728"/>
          </a:xfrm>
          <a:prstGeom prst="rect">
            <a:avLst/>
          </a:prstGeom>
        </p:spPr>
      </p:pic>
      <p:sp>
        <p:nvSpPr>
          <p:cNvPr id="5" name="Text 1"/>
          <p:cNvSpPr/>
          <p:nvPr/>
        </p:nvSpPr>
        <p:spPr>
          <a:xfrm>
            <a:off x="688419" y="2227540"/>
            <a:ext cx="2185511" cy="273248"/>
          </a:xfrm>
          <a:prstGeom prst="rect">
            <a:avLst/>
          </a:prstGeom>
          <a:noFill/>
          <a:ln/>
        </p:spPr>
        <p:txBody>
          <a:bodyPr wrap="none" lIns="0" tIns="0" rIns="0" bIns="0" rtlCol="0" anchor="t"/>
          <a:lstStyle/>
          <a:p>
            <a:pPr marL="0" indent="0" algn="l">
              <a:lnSpc>
                <a:spcPts val="2150"/>
              </a:lnSpc>
              <a:buNone/>
            </a:pPr>
            <a:r>
              <a:rPr lang="en-US" sz="1700" dirty="0">
                <a:solidFill>
                  <a:srgbClr val="DAD8E9"/>
                </a:solidFill>
                <a:latin typeface="Prompt Medium" pitchFamily="34" charset="0"/>
                <a:ea typeface="Prompt Medium" pitchFamily="34" charset="-122"/>
                <a:cs typeface="Prompt Medium" pitchFamily="34" charset="-120"/>
              </a:rPr>
              <a:t>New Image Input</a:t>
            </a:r>
            <a:endParaRPr lang="en-US" sz="1700" dirty="0"/>
          </a:p>
        </p:txBody>
      </p:sp>
      <p:sp>
        <p:nvSpPr>
          <p:cNvPr id="6" name="Text 2"/>
          <p:cNvSpPr/>
          <p:nvPr/>
        </p:nvSpPr>
        <p:spPr>
          <a:xfrm>
            <a:off x="688419" y="2618780"/>
            <a:ext cx="7767161" cy="314682"/>
          </a:xfrm>
          <a:prstGeom prst="rect">
            <a:avLst/>
          </a:prstGeom>
          <a:noFill/>
          <a:ln/>
        </p:spPr>
        <p:txBody>
          <a:bodyPr wrap="none" lIns="0" tIns="0" rIns="0" bIns="0" rtlCol="0" anchor="t"/>
          <a:lstStyle/>
          <a:p>
            <a:pPr marL="0" indent="0" algn="l">
              <a:lnSpc>
                <a:spcPts val="2450"/>
              </a:lnSpc>
              <a:buNone/>
            </a:pPr>
            <a:r>
              <a:rPr lang="en-US" sz="1500" dirty="0">
                <a:solidFill>
                  <a:srgbClr val="DAD8E9"/>
                </a:solidFill>
                <a:latin typeface="Mukta Light" pitchFamily="34" charset="0"/>
                <a:ea typeface="Mukta Light" pitchFamily="34" charset="-122"/>
                <a:cs typeface="Mukta Light" pitchFamily="34" charset="-120"/>
              </a:rPr>
              <a:t>The trained model can now be used to predict whether a new, unseen image is real or deepfake.</a:t>
            </a:r>
            <a:endParaRPr lang="en-US" sz="1500" dirty="0"/>
          </a:p>
        </p:txBody>
      </p:sp>
      <p:pic>
        <p:nvPicPr>
          <p:cNvPr id="7" name="Image 2" descr="preencoded.png"/>
          <p:cNvPicPr>
            <a:picLocks noChangeAspect="1"/>
          </p:cNvPicPr>
          <p:nvPr/>
        </p:nvPicPr>
        <p:blipFill>
          <a:blip r:embed="rId4"/>
          <a:stretch>
            <a:fillRect/>
          </a:stretch>
        </p:blipFill>
        <p:spPr>
          <a:xfrm>
            <a:off x="688419" y="3523536"/>
            <a:ext cx="491728" cy="491728"/>
          </a:xfrm>
          <a:prstGeom prst="rect">
            <a:avLst/>
          </a:prstGeom>
        </p:spPr>
      </p:pic>
      <p:sp>
        <p:nvSpPr>
          <p:cNvPr id="8" name="Text 3"/>
          <p:cNvSpPr/>
          <p:nvPr/>
        </p:nvSpPr>
        <p:spPr>
          <a:xfrm>
            <a:off x="688419" y="4211955"/>
            <a:ext cx="2225278" cy="273248"/>
          </a:xfrm>
          <a:prstGeom prst="rect">
            <a:avLst/>
          </a:prstGeom>
          <a:noFill/>
          <a:ln/>
        </p:spPr>
        <p:txBody>
          <a:bodyPr wrap="none" lIns="0" tIns="0" rIns="0" bIns="0" rtlCol="0" anchor="t"/>
          <a:lstStyle/>
          <a:p>
            <a:pPr marL="0" indent="0" algn="l">
              <a:lnSpc>
                <a:spcPts val="2150"/>
              </a:lnSpc>
              <a:buNone/>
            </a:pPr>
            <a:r>
              <a:rPr lang="en-US" sz="1700" dirty="0">
                <a:solidFill>
                  <a:srgbClr val="DAD8E9"/>
                </a:solidFill>
                <a:latin typeface="Prompt Medium" pitchFamily="34" charset="0"/>
                <a:ea typeface="Prompt Medium" pitchFamily="34" charset="-122"/>
                <a:cs typeface="Prompt Medium" pitchFamily="34" charset="-120"/>
              </a:rPr>
              <a:t>Classification Output</a:t>
            </a:r>
            <a:endParaRPr lang="en-US" sz="1700" dirty="0"/>
          </a:p>
        </p:txBody>
      </p:sp>
      <p:sp>
        <p:nvSpPr>
          <p:cNvPr id="9" name="Text 4"/>
          <p:cNvSpPr/>
          <p:nvPr/>
        </p:nvSpPr>
        <p:spPr>
          <a:xfrm>
            <a:off x="688419" y="4603194"/>
            <a:ext cx="7767161" cy="629364"/>
          </a:xfrm>
          <a:prstGeom prst="rect">
            <a:avLst/>
          </a:prstGeom>
          <a:noFill/>
          <a:ln/>
        </p:spPr>
        <p:txBody>
          <a:bodyPr wrap="square" lIns="0" tIns="0" rIns="0" bIns="0" rtlCol="0" anchor="t"/>
          <a:lstStyle/>
          <a:p>
            <a:pPr marL="0" indent="0" algn="l">
              <a:lnSpc>
                <a:spcPts val="2450"/>
              </a:lnSpc>
              <a:buNone/>
            </a:pPr>
            <a:r>
              <a:rPr lang="en-US" sz="1500" dirty="0">
                <a:solidFill>
                  <a:srgbClr val="DAD8E9"/>
                </a:solidFill>
                <a:latin typeface="Mukta Light" pitchFamily="34" charset="0"/>
                <a:ea typeface="Mukta Light" pitchFamily="34" charset="-122"/>
                <a:cs typeface="Mukta Light" pitchFamily="34" charset="-120"/>
              </a:rPr>
              <a:t>The model outputs a classification label (real or deepfake), along with a confidence score, indicating the likelihood of the prediction.</a:t>
            </a:r>
            <a:endParaRPr lang="en-US" sz="1500" dirty="0"/>
          </a:p>
        </p:txBody>
      </p:sp>
      <p:pic>
        <p:nvPicPr>
          <p:cNvPr id="10" name="Image 3" descr="preencoded.png"/>
          <p:cNvPicPr>
            <a:picLocks noChangeAspect="1"/>
          </p:cNvPicPr>
          <p:nvPr/>
        </p:nvPicPr>
        <p:blipFill>
          <a:blip r:embed="rId5"/>
          <a:stretch>
            <a:fillRect/>
          </a:stretch>
        </p:blipFill>
        <p:spPr>
          <a:xfrm>
            <a:off x="688419" y="5822633"/>
            <a:ext cx="491728" cy="491728"/>
          </a:xfrm>
          <a:prstGeom prst="rect">
            <a:avLst/>
          </a:prstGeom>
        </p:spPr>
      </p:pic>
      <p:sp>
        <p:nvSpPr>
          <p:cNvPr id="11" name="Text 5"/>
          <p:cNvSpPr/>
          <p:nvPr/>
        </p:nvSpPr>
        <p:spPr>
          <a:xfrm>
            <a:off x="688419" y="6511052"/>
            <a:ext cx="2185511" cy="273248"/>
          </a:xfrm>
          <a:prstGeom prst="rect">
            <a:avLst/>
          </a:prstGeom>
          <a:noFill/>
          <a:ln/>
        </p:spPr>
        <p:txBody>
          <a:bodyPr wrap="none" lIns="0" tIns="0" rIns="0" bIns="0" rtlCol="0" anchor="t"/>
          <a:lstStyle/>
          <a:p>
            <a:pPr marL="0" indent="0" algn="l">
              <a:lnSpc>
                <a:spcPts val="2150"/>
              </a:lnSpc>
              <a:buNone/>
            </a:pPr>
            <a:r>
              <a:rPr lang="en-US" sz="1700" dirty="0">
                <a:solidFill>
                  <a:srgbClr val="DAD8E9"/>
                </a:solidFill>
                <a:latin typeface="Prompt Medium" pitchFamily="34" charset="0"/>
                <a:ea typeface="Prompt Medium" pitchFamily="34" charset="-122"/>
                <a:cs typeface="Prompt Medium" pitchFamily="34" charset="-120"/>
              </a:rPr>
              <a:t>Real-Time Detection</a:t>
            </a:r>
            <a:endParaRPr lang="en-US" sz="1700" dirty="0"/>
          </a:p>
        </p:txBody>
      </p:sp>
      <p:sp>
        <p:nvSpPr>
          <p:cNvPr id="12" name="Text 6"/>
          <p:cNvSpPr/>
          <p:nvPr/>
        </p:nvSpPr>
        <p:spPr>
          <a:xfrm>
            <a:off x="688419" y="6902291"/>
            <a:ext cx="7767161" cy="629364"/>
          </a:xfrm>
          <a:prstGeom prst="rect">
            <a:avLst/>
          </a:prstGeom>
          <a:noFill/>
          <a:ln/>
        </p:spPr>
        <p:txBody>
          <a:bodyPr wrap="square" lIns="0" tIns="0" rIns="0" bIns="0" rtlCol="0" anchor="t"/>
          <a:lstStyle/>
          <a:p>
            <a:pPr marL="0" indent="0" algn="l">
              <a:lnSpc>
                <a:spcPts val="2450"/>
              </a:lnSpc>
              <a:buNone/>
            </a:pPr>
            <a:r>
              <a:rPr lang="en-US" sz="1500" dirty="0">
                <a:solidFill>
                  <a:srgbClr val="DAD8E9"/>
                </a:solidFill>
                <a:latin typeface="Mukta Light" pitchFamily="34" charset="0"/>
                <a:ea typeface="Mukta Light" pitchFamily="34" charset="-122"/>
                <a:cs typeface="Mukta Light" pitchFamily="34" charset="-120"/>
              </a:rPr>
              <a:t>The ability to perform real-time deepfake detection has significant implications for various applications, such as social media platforms and news organizations.</a:t>
            </a:r>
            <a:endParaRPr lang="en-US" sz="1500" dirty="0"/>
          </a:p>
        </p:txBody>
      </p:sp>
      <p:sp>
        <p:nvSpPr>
          <p:cNvPr id="13" name="Rectangle 12">
            <a:extLst>
              <a:ext uri="{FF2B5EF4-FFF2-40B4-BE49-F238E27FC236}">
                <a16:creationId xmlns:a16="http://schemas.microsoft.com/office/drawing/2014/main" id="{1DCA311D-796D-C1A0-BDFE-2B54145F715F}"/>
              </a:ext>
            </a:extLst>
          </p:cNvPr>
          <p:cNvSpPr/>
          <p:nvPr/>
        </p:nvSpPr>
        <p:spPr>
          <a:xfrm>
            <a:off x="12673250" y="7828478"/>
            <a:ext cx="1828800" cy="2007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accent4">
                  <a:lumMod val="50000"/>
                </a:schemeClr>
              </a:solidFill>
            </a:endParaRPr>
          </a:p>
        </p:txBody>
      </p:sp>
      <p:sp>
        <p:nvSpPr>
          <p:cNvPr id="14" name="TextBox 13">
            <a:extLst>
              <a:ext uri="{FF2B5EF4-FFF2-40B4-BE49-F238E27FC236}">
                <a16:creationId xmlns:a16="http://schemas.microsoft.com/office/drawing/2014/main" id="{34C8E214-B8BE-E0D8-231B-2F22DFF892CC}"/>
              </a:ext>
            </a:extLst>
          </p:cNvPr>
          <p:cNvSpPr txBox="1"/>
          <p:nvPr/>
        </p:nvSpPr>
        <p:spPr>
          <a:xfrm>
            <a:off x="12801600" y="7744173"/>
            <a:ext cx="1828800" cy="369332"/>
          </a:xfrm>
          <a:prstGeom prst="rect">
            <a:avLst/>
          </a:prstGeom>
          <a:noFill/>
        </p:spPr>
        <p:txBody>
          <a:bodyPr wrap="square" rtlCol="0">
            <a:spAutoFit/>
          </a:bodyPr>
          <a:lstStyle/>
          <a:p>
            <a:r>
              <a:rPr lang="en-IN" dirty="0">
                <a:solidFill>
                  <a:schemeClr val="bg1"/>
                </a:solidFill>
              </a:rPr>
              <a:t>E23CSEU0573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3" name="Text 0"/>
          <p:cNvSpPr/>
          <p:nvPr/>
        </p:nvSpPr>
        <p:spPr>
          <a:xfrm>
            <a:off x="3694152" y="375762"/>
            <a:ext cx="7242096" cy="685800"/>
          </a:xfrm>
          <a:prstGeom prst="rect">
            <a:avLst/>
          </a:prstGeom>
          <a:noFill/>
          <a:ln/>
        </p:spPr>
        <p:txBody>
          <a:bodyPr wrap="none" lIns="0" tIns="0" rIns="0" bIns="0" rtlCol="0" anchor="t"/>
          <a:lstStyle/>
          <a:p>
            <a:pPr marL="0" indent="0">
              <a:lnSpc>
                <a:spcPts val="5400"/>
              </a:lnSpc>
              <a:buNone/>
            </a:pPr>
            <a:r>
              <a:rPr lang="en-US" sz="4300" dirty="0">
                <a:solidFill>
                  <a:srgbClr val="C6BFEE"/>
                </a:solidFill>
                <a:latin typeface="Prompt Medium" pitchFamily="34" charset="0"/>
                <a:ea typeface="Prompt Medium" pitchFamily="34" charset="-122"/>
                <a:cs typeface="Prompt Medium" pitchFamily="34" charset="-120"/>
              </a:rPr>
              <a:t>Challenges and Limitations</a:t>
            </a:r>
            <a:endParaRPr lang="en-US" sz="4300" dirty="0"/>
          </a:p>
        </p:txBody>
      </p:sp>
      <p:sp>
        <p:nvSpPr>
          <p:cNvPr id="4" name="Shape 1"/>
          <p:cNvSpPr/>
          <p:nvPr/>
        </p:nvSpPr>
        <p:spPr>
          <a:xfrm>
            <a:off x="6350437" y="2276713"/>
            <a:ext cx="555427" cy="555427"/>
          </a:xfrm>
          <a:prstGeom prst="roundRect">
            <a:avLst>
              <a:gd name="adj" fmla="val 18669"/>
            </a:avLst>
          </a:prstGeom>
          <a:solidFill>
            <a:srgbClr val="542C49"/>
          </a:solidFill>
          <a:ln w="15240">
            <a:solidFill>
              <a:srgbClr val="6D4562"/>
            </a:solidFill>
            <a:prstDash val="solid"/>
          </a:ln>
        </p:spPr>
        <p:txBody>
          <a:bodyPr/>
          <a:lstStyle/>
          <a:p>
            <a:endParaRPr lang="en-IN"/>
          </a:p>
        </p:txBody>
      </p:sp>
      <p:sp>
        <p:nvSpPr>
          <p:cNvPr id="5" name="Text 2"/>
          <p:cNvSpPr/>
          <p:nvPr/>
        </p:nvSpPr>
        <p:spPr>
          <a:xfrm>
            <a:off x="6566535" y="2389823"/>
            <a:ext cx="123111" cy="329208"/>
          </a:xfrm>
          <a:prstGeom prst="rect">
            <a:avLst/>
          </a:prstGeom>
          <a:noFill/>
          <a:ln/>
        </p:spPr>
        <p:txBody>
          <a:bodyPr wrap="none" lIns="0" tIns="0" rIns="0" bIns="0" rtlCol="0" anchor="t"/>
          <a:lstStyle/>
          <a:p>
            <a:pPr marL="0" indent="0" algn="ctr">
              <a:lnSpc>
                <a:spcPts val="2550"/>
              </a:lnSpc>
              <a:buNone/>
            </a:pPr>
            <a:r>
              <a:rPr lang="en-US" sz="2550" dirty="0">
                <a:solidFill>
                  <a:srgbClr val="DAD8E9"/>
                </a:solidFill>
                <a:latin typeface="Prompt Medium" pitchFamily="34" charset="0"/>
                <a:ea typeface="Prompt Medium" pitchFamily="34" charset="-122"/>
                <a:cs typeface="Prompt Medium" pitchFamily="34" charset="-120"/>
              </a:rPr>
              <a:t>1</a:t>
            </a:r>
            <a:endParaRPr lang="en-US" sz="2550" dirty="0"/>
          </a:p>
        </p:txBody>
      </p:sp>
      <p:sp>
        <p:nvSpPr>
          <p:cNvPr id="6" name="Text 3"/>
          <p:cNvSpPr/>
          <p:nvPr/>
        </p:nvSpPr>
        <p:spPr>
          <a:xfrm>
            <a:off x="7152680" y="2276713"/>
            <a:ext cx="2782372" cy="685800"/>
          </a:xfrm>
          <a:prstGeom prst="rect">
            <a:avLst/>
          </a:prstGeom>
          <a:noFill/>
          <a:ln/>
        </p:spPr>
        <p:txBody>
          <a:bodyPr wrap="square" lIns="0" tIns="0" rIns="0" bIns="0" rtlCol="0" anchor="t"/>
          <a:lstStyle/>
          <a:p>
            <a:pPr marL="0" indent="0">
              <a:lnSpc>
                <a:spcPts val="2700"/>
              </a:lnSpc>
              <a:buNone/>
            </a:pPr>
            <a:r>
              <a:rPr lang="en-US" sz="2150" dirty="0">
                <a:solidFill>
                  <a:srgbClr val="DAD8E9"/>
                </a:solidFill>
                <a:latin typeface="Prompt Medium" pitchFamily="34" charset="0"/>
                <a:ea typeface="Prompt Medium" pitchFamily="34" charset="-122"/>
                <a:cs typeface="Prompt Medium" pitchFamily="34" charset="-120"/>
              </a:rPr>
              <a:t>Evolving Deepfake Technology</a:t>
            </a:r>
            <a:endParaRPr lang="en-US" sz="2150" dirty="0"/>
          </a:p>
        </p:txBody>
      </p:sp>
      <p:sp>
        <p:nvSpPr>
          <p:cNvPr id="7" name="Text 4"/>
          <p:cNvSpPr/>
          <p:nvPr/>
        </p:nvSpPr>
        <p:spPr>
          <a:xfrm>
            <a:off x="7152680" y="3110627"/>
            <a:ext cx="2782372" cy="1975247"/>
          </a:xfrm>
          <a:prstGeom prst="rect">
            <a:avLst/>
          </a:prstGeom>
          <a:noFill/>
          <a:ln/>
        </p:spPr>
        <p:txBody>
          <a:bodyPr wrap="square" lIns="0" tIns="0" rIns="0" bIns="0" rtlCol="0" anchor="t"/>
          <a:lstStyle/>
          <a:p>
            <a:pPr marL="0" indent="0">
              <a:lnSpc>
                <a:spcPts val="3100"/>
              </a:lnSpc>
              <a:buNone/>
            </a:pPr>
            <a:r>
              <a:rPr lang="en-US" sz="1900" dirty="0">
                <a:solidFill>
                  <a:srgbClr val="DAD8E9"/>
                </a:solidFill>
                <a:latin typeface="Mukta Light" pitchFamily="34" charset="0"/>
                <a:ea typeface="Mukta Light" pitchFamily="34" charset="-122"/>
                <a:cs typeface="Mukta Light" pitchFamily="34" charset="-120"/>
              </a:rPr>
              <a:t>Deepfake techniques are constantly evolving, making it challenging to stay ahead of the curve in detecting them.</a:t>
            </a:r>
            <a:endParaRPr lang="en-US" sz="1900" dirty="0"/>
          </a:p>
        </p:txBody>
      </p:sp>
      <p:sp>
        <p:nvSpPr>
          <p:cNvPr id="8" name="Shape 5"/>
          <p:cNvSpPr/>
          <p:nvPr/>
        </p:nvSpPr>
        <p:spPr>
          <a:xfrm>
            <a:off x="10181868" y="2276713"/>
            <a:ext cx="555427" cy="555427"/>
          </a:xfrm>
          <a:prstGeom prst="roundRect">
            <a:avLst>
              <a:gd name="adj" fmla="val 18669"/>
            </a:avLst>
          </a:prstGeom>
          <a:solidFill>
            <a:srgbClr val="542C49"/>
          </a:solidFill>
          <a:ln w="15240">
            <a:solidFill>
              <a:srgbClr val="6D4562"/>
            </a:solidFill>
            <a:prstDash val="solid"/>
          </a:ln>
        </p:spPr>
        <p:txBody>
          <a:bodyPr/>
          <a:lstStyle/>
          <a:p>
            <a:endParaRPr lang="en-IN"/>
          </a:p>
        </p:txBody>
      </p:sp>
      <p:sp>
        <p:nvSpPr>
          <p:cNvPr id="9" name="Text 6"/>
          <p:cNvSpPr/>
          <p:nvPr/>
        </p:nvSpPr>
        <p:spPr>
          <a:xfrm>
            <a:off x="10363319" y="2389823"/>
            <a:ext cx="192524" cy="329208"/>
          </a:xfrm>
          <a:prstGeom prst="rect">
            <a:avLst/>
          </a:prstGeom>
          <a:noFill/>
          <a:ln/>
        </p:spPr>
        <p:txBody>
          <a:bodyPr wrap="none" lIns="0" tIns="0" rIns="0" bIns="0" rtlCol="0" anchor="t"/>
          <a:lstStyle/>
          <a:p>
            <a:pPr marL="0" indent="0" algn="ctr">
              <a:lnSpc>
                <a:spcPts val="2550"/>
              </a:lnSpc>
              <a:buNone/>
            </a:pPr>
            <a:r>
              <a:rPr lang="en-US" sz="2550" dirty="0">
                <a:solidFill>
                  <a:srgbClr val="DAD8E9"/>
                </a:solidFill>
                <a:latin typeface="Prompt Medium" pitchFamily="34" charset="0"/>
                <a:ea typeface="Prompt Medium" pitchFamily="34" charset="-122"/>
                <a:cs typeface="Prompt Medium" pitchFamily="34" charset="-120"/>
              </a:rPr>
              <a:t>2</a:t>
            </a:r>
            <a:endParaRPr lang="en-US" sz="2550" dirty="0"/>
          </a:p>
        </p:txBody>
      </p:sp>
      <p:sp>
        <p:nvSpPr>
          <p:cNvPr id="10" name="Text 7"/>
          <p:cNvSpPr/>
          <p:nvPr/>
        </p:nvSpPr>
        <p:spPr>
          <a:xfrm>
            <a:off x="10984111" y="2276713"/>
            <a:ext cx="2782372" cy="685800"/>
          </a:xfrm>
          <a:prstGeom prst="rect">
            <a:avLst/>
          </a:prstGeom>
          <a:noFill/>
          <a:ln/>
        </p:spPr>
        <p:txBody>
          <a:bodyPr wrap="square" lIns="0" tIns="0" rIns="0" bIns="0" rtlCol="0" anchor="t"/>
          <a:lstStyle/>
          <a:p>
            <a:pPr marL="0" indent="0">
              <a:lnSpc>
                <a:spcPts val="2700"/>
              </a:lnSpc>
              <a:buNone/>
            </a:pPr>
            <a:r>
              <a:rPr lang="en-US" sz="2150" dirty="0">
                <a:solidFill>
                  <a:srgbClr val="DAD8E9"/>
                </a:solidFill>
                <a:latin typeface="Prompt Medium" pitchFamily="34" charset="0"/>
                <a:ea typeface="Prompt Medium" pitchFamily="34" charset="-122"/>
                <a:cs typeface="Prompt Medium" pitchFamily="34" charset="-120"/>
              </a:rPr>
              <a:t>Data Availability and Quality</a:t>
            </a:r>
            <a:endParaRPr lang="en-US" sz="2150" dirty="0"/>
          </a:p>
        </p:txBody>
      </p:sp>
      <p:sp>
        <p:nvSpPr>
          <p:cNvPr id="11" name="Text 8"/>
          <p:cNvSpPr/>
          <p:nvPr/>
        </p:nvSpPr>
        <p:spPr>
          <a:xfrm>
            <a:off x="10984111" y="3110627"/>
            <a:ext cx="2782372" cy="2370296"/>
          </a:xfrm>
          <a:prstGeom prst="rect">
            <a:avLst/>
          </a:prstGeom>
          <a:noFill/>
          <a:ln/>
        </p:spPr>
        <p:txBody>
          <a:bodyPr wrap="square" lIns="0" tIns="0" rIns="0" bIns="0" rtlCol="0" anchor="t"/>
          <a:lstStyle/>
          <a:p>
            <a:pPr marL="0" indent="0">
              <a:lnSpc>
                <a:spcPts val="3100"/>
              </a:lnSpc>
              <a:buNone/>
            </a:pPr>
            <a:r>
              <a:rPr lang="en-US" sz="1900" dirty="0">
                <a:solidFill>
                  <a:srgbClr val="DAD8E9"/>
                </a:solidFill>
                <a:latin typeface="Mukta Light" pitchFamily="34" charset="0"/>
                <a:ea typeface="Mukta Light" pitchFamily="34" charset="-122"/>
                <a:cs typeface="Mukta Light" pitchFamily="34" charset="-120"/>
              </a:rPr>
              <a:t>The availability of large and diverse datasets containing both real and deepfake images is crucial for training effective detection models.</a:t>
            </a:r>
            <a:endParaRPr lang="en-US" sz="1900" dirty="0"/>
          </a:p>
        </p:txBody>
      </p:sp>
      <p:sp>
        <p:nvSpPr>
          <p:cNvPr id="12" name="Shape 9"/>
          <p:cNvSpPr/>
          <p:nvPr/>
        </p:nvSpPr>
        <p:spPr>
          <a:xfrm>
            <a:off x="6350437" y="6005393"/>
            <a:ext cx="555427" cy="555427"/>
          </a:xfrm>
          <a:prstGeom prst="roundRect">
            <a:avLst>
              <a:gd name="adj" fmla="val 18669"/>
            </a:avLst>
          </a:prstGeom>
          <a:solidFill>
            <a:srgbClr val="542C49"/>
          </a:solidFill>
          <a:ln w="15240">
            <a:solidFill>
              <a:srgbClr val="6D4562"/>
            </a:solidFill>
            <a:prstDash val="solid"/>
          </a:ln>
        </p:spPr>
        <p:txBody>
          <a:bodyPr/>
          <a:lstStyle/>
          <a:p>
            <a:endParaRPr lang="en-IN"/>
          </a:p>
        </p:txBody>
      </p:sp>
      <p:sp>
        <p:nvSpPr>
          <p:cNvPr id="13" name="Text 10"/>
          <p:cNvSpPr/>
          <p:nvPr/>
        </p:nvSpPr>
        <p:spPr>
          <a:xfrm>
            <a:off x="6532602" y="6118503"/>
            <a:ext cx="190976" cy="329208"/>
          </a:xfrm>
          <a:prstGeom prst="rect">
            <a:avLst/>
          </a:prstGeom>
          <a:noFill/>
          <a:ln/>
        </p:spPr>
        <p:txBody>
          <a:bodyPr wrap="none" lIns="0" tIns="0" rIns="0" bIns="0" rtlCol="0" anchor="t"/>
          <a:lstStyle/>
          <a:p>
            <a:pPr marL="0" indent="0" algn="ctr">
              <a:lnSpc>
                <a:spcPts val="2550"/>
              </a:lnSpc>
              <a:buNone/>
            </a:pPr>
            <a:r>
              <a:rPr lang="en-US" sz="2550" dirty="0">
                <a:solidFill>
                  <a:srgbClr val="DAD8E9"/>
                </a:solidFill>
                <a:latin typeface="Prompt Medium" pitchFamily="34" charset="0"/>
                <a:ea typeface="Prompt Medium" pitchFamily="34" charset="-122"/>
                <a:cs typeface="Prompt Medium" pitchFamily="34" charset="-120"/>
              </a:rPr>
              <a:t>3</a:t>
            </a:r>
            <a:endParaRPr lang="en-US" sz="2550" dirty="0"/>
          </a:p>
        </p:txBody>
      </p:sp>
      <p:sp>
        <p:nvSpPr>
          <p:cNvPr id="14" name="Text 11"/>
          <p:cNvSpPr/>
          <p:nvPr/>
        </p:nvSpPr>
        <p:spPr>
          <a:xfrm>
            <a:off x="7152680" y="6005393"/>
            <a:ext cx="3411498" cy="342900"/>
          </a:xfrm>
          <a:prstGeom prst="rect">
            <a:avLst/>
          </a:prstGeom>
          <a:noFill/>
          <a:ln/>
        </p:spPr>
        <p:txBody>
          <a:bodyPr wrap="none" lIns="0" tIns="0" rIns="0" bIns="0" rtlCol="0" anchor="t"/>
          <a:lstStyle/>
          <a:p>
            <a:pPr marL="0" indent="0">
              <a:lnSpc>
                <a:spcPts val="2700"/>
              </a:lnSpc>
              <a:buNone/>
            </a:pPr>
            <a:r>
              <a:rPr lang="en-US" sz="2150" dirty="0">
                <a:solidFill>
                  <a:srgbClr val="DAD8E9"/>
                </a:solidFill>
                <a:latin typeface="Prompt Medium" pitchFamily="34" charset="0"/>
                <a:ea typeface="Prompt Medium" pitchFamily="34" charset="-122"/>
                <a:cs typeface="Prompt Medium" pitchFamily="34" charset="-120"/>
              </a:rPr>
              <a:t>Computational Resources</a:t>
            </a:r>
            <a:endParaRPr lang="en-US" sz="2150" dirty="0"/>
          </a:p>
        </p:txBody>
      </p:sp>
      <p:sp>
        <p:nvSpPr>
          <p:cNvPr id="15" name="Text 12"/>
          <p:cNvSpPr/>
          <p:nvPr/>
        </p:nvSpPr>
        <p:spPr>
          <a:xfrm>
            <a:off x="7152680" y="6496407"/>
            <a:ext cx="6613684" cy="790099"/>
          </a:xfrm>
          <a:prstGeom prst="rect">
            <a:avLst/>
          </a:prstGeom>
          <a:noFill/>
          <a:ln/>
        </p:spPr>
        <p:txBody>
          <a:bodyPr wrap="square" lIns="0" tIns="0" rIns="0" bIns="0" rtlCol="0" anchor="t"/>
          <a:lstStyle/>
          <a:p>
            <a:pPr marL="0" indent="0">
              <a:lnSpc>
                <a:spcPts val="3100"/>
              </a:lnSpc>
              <a:buNone/>
            </a:pPr>
            <a:r>
              <a:rPr lang="en-US" sz="1900" dirty="0">
                <a:solidFill>
                  <a:srgbClr val="DAD8E9"/>
                </a:solidFill>
                <a:latin typeface="Mukta Light" pitchFamily="34" charset="0"/>
                <a:ea typeface="Mukta Light" pitchFamily="34" charset="-122"/>
                <a:cs typeface="Mukta Light" pitchFamily="34" charset="-120"/>
              </a:rPr>
              <a:t>Training and deploying sophisticated deep learning models for deepfake detection require significant computational resources.</a:t>
            </a:r>
            <a:endParaRPr lang="en-US" sz="1900" dirty="0"/>
          </a:p>
        </p:txBody>
      </p:sp>
      <p:sp>
        <p:nvSpPr>
          <p:cNvPr id="16" name="Rectangle 15">
            <a:extLst>
              <a:ext uri="{FF2B5EF4-FFF2-40B4-BE49-F238E27FC236}">
                <a16:creationId xmlns:a16="http://schemas.microsoft.com/office/drawing/2014/main" id="{F49E16EE-152C-1D13-A8F9-BEB19752C161}"/>
              </a:ext>
            </a:extLst>
          </p:cNvPr>
          <p:cNvSpPr/>
          <p:nvPr/>
        </p:nvSpPr>
        <p:spPr>
          <a:xfrm>
            <a:off x="12673250" y="7839629"/>
            <a:ext cx="1828800" cy="2007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accent4">
                  <a:lumMod val="50000"/>
                </a:schemeClr>
              </a:solidFill>
            </a:endParaRPr>
          </a:p>
        </p:txBody>
      </p:sp>
      <p:sp>
        <p:nvSpPr>
          <p:cNvPr id="17" name="TextBox 16">
            <a:extLst>
              <a:ext uri="{FF2B5EF4-FFF2-40B4-BE49-F238E27FC236}">
                <a16:creationId xmlns:a16="http://schemas.microsoft.com/office/drawing/2014/main" id="{9BE7FD88-E722-A45E-62F0-C3E9C1EE943C}"/>
              </a:ext>
            </a:extLst>
          </p:cNvPr>
          <p:cNvSpPr txBox="1"/>
          <p:nvPr/>
        </p:nvSpPr>
        <p:spPr>
          <a:xfrm>
            <a:off x="12801600" y="7744173"/>
            <a:ext cx="1828800" cy="369332"/>
          </a:xfrm>
          <a:prstGeom prst="rect">
            <a:avLst/>
          </a:prstGeom>
          <a:noFill/>
        </p:spPr>
        <p:txBody>
          <a:bodyPr wrap="square" rtlCol="0">
            <a:spAutoFit/>
          </a:bodyPr>
          <a:lstStyle/>
          <a:p>
            <a:r>
              <a:rPr lang="en-IN" dirty="0">
                <a:solidFill>
                  <a:schemeClr val="bg1"/>
                </a:solidFill>
              </a:rPr>
              <a:t>E23CSEU0573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713</Words>
  <Application>Microsoft Office PowerPoint</Application>
  <PresentationFormat>Custom</PresentationFormat>
  <Paragraphs>91</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Prompt Medium</vt:lpstr>
      <vt:lpstr>Mukta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yasharth bhatia</cp:lastModifiedBy>
  <cp:revision>6</cp:revision>
  <dcterms:created xsi:type="dcterms:W3CDTF">2024-11-15T19:51:43Z</dcterms:created>
  <dcterms:modified xsi:type="dcterms:W3CDTF">2024-11-19T10:55:23Z</dcterms:modified>
  <cp:contentStatus/>
</cp:coreProperties>
</file>