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9D69-B1D9-46DA-A4C0-9ADAEE080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67EEC-4974-49D4-BBFE-427164927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98A8BD-05C5-470F-A2E0-D1A01F9B9EA9}"/>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9180A0D1-958C-487B-9027-754B66691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5BC7C-E8E5-435B-B304-ABBFB48055FF}"/>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84991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205-1434-4977-BDF5-BB771CA996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89B6B-574C-4A0B-A282-954AB5C42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8C3ED-DD0A-4E18-8285-07C263E471FE}"/>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1CDC84F5-2B23-4887-8F83-9D7B3BF22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8729F-3930-41F2-A464-FC7C0EDE77E4}"/>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157728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BFC3B-8D00-47F4-8474-3D75BE3426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22534-F0D1-4EC6-8D8F-A95968AF4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18BB1-DD87-49E7-BA68-F8C2CBC5085D}"/>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15197B2D-5793-434E-BEF6-9B72C1399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B7235-1479-4DB7-88E2-258DDFC6987C}"/>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384913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8E39-29EF-4671-BF6A-821037EBB6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1B6D04-A224-402F-A667-C2EE06F2A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31B49-978B-47FC-AF84-749856A3761A}"/>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2D47C612-7219-4B91-AD1C-B4C5EC88F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E748-E0BD-4318-A0BF-9DD984603AF3}"/>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15912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9430-724A-4406-B1AD-D5418302E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E006D0-1073-4E41-B0D4-59C5A9C36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95366-2FBF-4C7B-B660-5A5AFBD7901E}"/>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6DCCD927-E90C-47EF-A4D1-F804FAC38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3C2F9-6D17-480C-A1A3-92562C6A93DA}"/>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419485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C5FC-698D-44D8-AC06-8A2CDA318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1AF22-8944-48A7-B9AF-DE32AD35B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F2CE4E-5863-4645-BBF2-2427F1E489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69AFB6-DDCF-4D5B-8699-A7702FC1DF17}"/>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6" name="Footer Placeholder 5">
            <a:extLst>
              <a:ext uri="{FF2B5EF4-FFF2-40B4-BE49-F238E27FC236}">
                <a16:creationId xmlns:a16="http://schemas.microsoft.com/office/drawing/2014/main" id="{2996BAC4-A22C-4F67-8D4F-09D3D527D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98E5B8-7D85-44A3-AE83-FABD8BCD20F4}"/>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405647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18D3-D108-43AA-9B4A-4711428BE6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BEE0C-6D1C-4340-8BCB-EE563837A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088F1-5C5D-4BF7-A225-25486F5959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10B631-6354-4D93-9A54-8F0FB384C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9B498-8FE0-4F16-B44D-6C6458151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35CFA-46CB-4186-81EF-B1217DF3BFFE}"/>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8" name="Footer Placeholder 7">
            <a:extLst>
              <a:ext uri="{FF2B5EF4-FFF2-40B4-BE49-F238E27FC236}">
                <a16:creationId xmlns:a16="http://schemas.microsoft.com/office/drawing/2014/main" id="{93E603FE-07D1-44D5-90C8-7894FD672A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C04615-E59C-4F18-B553-B792C1B0B421}"/>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17624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AC50-025D-436D-8742-A415066EAD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945EA1-B98A-4F1F-BC99-20ECF3DC71F4}"/>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4" name="Footer Placeholder 3">
            <a:extLst>
              <a:ext uri="{FF2B5EF4-FFF2-40B4-BE49-F238E27FC236}">
                <a16:creationId xmlns:a16="http://schemas.microsoft.com/office/drawing/2014/main" id="{1606E4F8-8DD0-44BB-B155-6332327ED8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2A4633-C300-4F51-A6A9-85D8EC11FE06}"/>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126997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D3328-6CF0-4BAE-899A-19521854112D}"/>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3" name="Footer Placeholder 2">
            <a:extLst>
              <a:ext uri="{FF2B5EF4-FFF2-40B4-BE49-F238E27FC236}">
                <a16:creationId xmlns:a16="http://schemas.microsoft.com/office/drawing/2014/main" id="{F8357F96-C5B6-4C82-92E5-14052B3F7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591168-C78D-480A-837D-11819E2EEF8B}"/>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221497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5B6D-204C-465D-9BCF-CEC3C27B6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4443CA-733A-4F13-96AE-3BF89AEEB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0CBA13-4659-476D-9511-0310972E6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DD9A9-D4B7-4455-9256-A4BC32658DB2}"/>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6" name="Footer Placeholder 5">
            <a:extLst>
              <a:ext uri="{FF2B5EF4-FFF2-40B4-BE49-F238E27FC236}">
                <a16:creationId xmlns:a16="http://schemas.microsoft.com/office/drawing/2014/main" id="{414DA177-6191-4991-9D57-0FA79A8A9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7EE10-2DC3-4E44-9158-270DB1FB8C3A}"/>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26410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37FD-E1E0-482B-B28F-06804FBA7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37AE0E-A0B4-43C1-9402-4BB26CDD8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2D7BD8-CCF2-4B97-B9F3-94A3B1D99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337E7-963D-47F4-81F5-9C5BECD1276D}"/>
              </a:ext>
            </a:extLst>
          </p:cNvPr>
          <p:cNvSpPr>
            <a:spLocks noGrp="1"/>
          </p:cNvSpPr>
          <p:nvPr>
            <p:ph type="dt" sz="half" idx="10"/>
          </p:nvPr>
        </p:nvSpPr>
        <p:spPr/>
        <p:txBody>
          <a:bodyPr/>
          <a:lstStyle/>
          <a:p>
            <a:fld id="{5740D9B7-3B64-49B1-B5FC-885D621FF76F}" type="datetimeFigureOut">
              <a:rPr lang="en-IN" smtClean="0"/>
              <a:t>27-04-2021</a:t>
            </a:fld>
            <a:endParaRPr lang="en-IN"/>
          </a:p>
        </p:txBody>
      </p:sp>
      <p:sp>
        <p:nvSpPr>
          <p:cNvPr id="6" name="Footer Placeholder 5">
            <a:extLst>
              <a:ext uri="{FF2B5EF4-FFF2-40B4-BE49-F238E27FC236}">
                <a16:creationId xmlns:a16="http://schemas.microsoft.com/office/drawing/2014/main" id="{51EBB141-DA00-4805-B3C2-E44602BA4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6EE71F-9245-4777-9C09-DDA0314A4C7C}"/>
              </a:ext>
            </a:extLst>
          </p:cNvPr>
          <p:cNvSpPr>
            <a:spLocks noGrp="1"/>
          </p:cNvSpPr>
          <p:nvPr>
            <p:ph type="sldNum" sz="quarter" idx="12"/>
          </p:nvPr>
        </p:nvSpPr>
        <p:spPr/>
        <p:txBody>
          <a:bodyPr/>
          <a:lstStyle/>
          <a:p>
            <a:fld id="{C78CB98C-80E3-4353-A09C-48DBFCD20B2C}" type="slidenum">
              <a:rPr lang="en-IN" smtClean="0"/>
              <a:t>‹#›</a:t>
            </a:fld>
            <a:endParaRPr lang="en-IN"/>
          </a:p>
        </p:txBody>
      </p:sp>
    </p:spTree>
    <p:extLst>
      <p:ext uri="{BB962C8B-B14F-4D97-AF65-F5344CB8AC3E}">
        <p14:creationId xmlns:p14="http://schemas.microsoft.com/office/powerpoint/2010/main" val="100349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C8587-E98A-4AF8-ABE8-DAFC80ABC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8B0E72-F26F-4919-8973-02715F946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70E7D-F23F-4DF4-AC58-5326FD50B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0D9B7-3B64-49B1-B5FC-885D621FF76F}" type="datetimeFigureOut">
              <a:rPr lang="en-IN" smtClean="0"/>
              <a:t>27-04-2021</a:t>
            </a:fld>
            <a:endParaRPr lang="en-IN"/>
          </a:p>
        </p:txBody>
      </p:sp>
      <p:sp>
        <p:nvSpPr>
          <p:cNvPr id="5" name="Footer Placeholder 4">
            <a:extLst>
              <a:ext uri="{FF2B5EF4-FFF2-40B4-BE49-F238E27FC236}">
                <a16:creationId xmlns:a16="http://schemas.microsoft.com/office/drawing/2014/main" id="{0A716EAA-1230-4FD3-BA81-062BB0EDD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5435BB-E84B-46FB-8113-270A77EC3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CB98C-80E3-4353-A09C-48DBFCD20B2C}" type="slidenum">
              <a:rPr lang="en-IN" smtClean="0"/>
              <a:t>‹#›</a:t>
            </a:fld>
            <a:endParaRPr lang="en-IN"/>
          </a:p>
        </p:txBody>
      </p:sp>
    </p:spTree>
    <p:extLst>
      <p:ext uri="{BB962C8B-B14F-4D97-AF65-F5344CB8AC3E}">
        <p14:creationId xmlns:p14="http://schemas.microsoft.com/office/powerpoint/2010/main" val="3986227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DE7F-BEDC-4453-BB25-1880BCF5E763}"/>
              </a:ext>
            </a:extLst>
          </p:cNvPr>
          <p:cNvSpPr>
            <a:spLocks noGrp="1"/>
          </p:cNvSpPr>
          <p:nvPr>
            <p:ph type="ctrTitle"/>
          </p:nvPr>
        </p:nvSpPr>
        <p:spPr>
          <a:xfrm>
            <a:off x="1524000" y="636105"/>
            <a:ext cx="9144000" cy="964096"/>
          </a:xfrm>
        </p:spPr>
        <p:txBody>
          <a:bodyPr>
            <a:normAutofit/>
          </a:bodyPr>
          <a:lstStyle/>
          <a:p>
            <a:r>
              <a:rPr lang="en-IN" sz="4400" b="1" i="1" dirty="0">
                <a:solidFill>
                  <a:srgbClr val="FF0000"/>
                </a:solidFill>
                <a:latin typeface="Times New Roman" panose="02020603050405020304" pitchFamily="18" charset="0"/>
                <a:cs typeface="Times New Roman" panose="02020603050405020304" pitchFamily="18" charset="0"/>
              </a:rPr>
              <a:t>I2C</a:t>
            </a:r>
            <a:r>
              <a:rPr lang="en-IN" b="1" i="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02FC53E0-634F-4C09-8776-DCDF51FB8B0C}"/>
              </a:ext>
            </a:extLst>
          </p:cNvPr>
          <p:cNvSpPr>
            <a:spLocks noGrp="1"/>
          </p:cNvSpPr>
          <p:nvPr>
            <p:ph type="subTitle" idx="1"/>
          </p:nvPr>
        </p:nvSpPr>
        <p:spPr>
          <a:xfrm>
            <a:off x="967409" y="1961322"/>
            <a:ext cx="10522226" cy="3856382"/>
          </a:xfrm>
        </p:spPr>
        <p:txBody>
          <a:bodyPr/>
          <a:lstStyle/>
          <a:p>
            <a:pPr marL="342900" indent="-342900" algn="l">
              <a:buFont typeface="Arial" panose="020B0604020202020204" pitchFamily="34" charset="0"/>
              <a:buChar char="•"/>
            </a:pPr>
            <a:r>
              <a:rPr lang="pl-PL" b="0" i="0" dirty="0">
                <a:solidFill>
                  <a:srgbClr val="222222"/>
                </a:solidFill>
                <a:effectLst/>
                <a:latin typeface="Times New Roman" panose="02020603050405020304" pitchFamily="18" charset="0"/>
                <a:cs typeface="Times New Roman" panose="02020603050405020304" pitchFamily="18" charset="0"/>
              </a:rPr>
              <a:t>have zero to ten I</a:t>
            </a:r>
            <a:r>
              <a:rPr lang="pl-PL" b="0" i="0" baseline="30000" dirty="0">
                <a:solidFill>
                  <a:srgbClr val="222222"/>
                </a:solidFill>
                <a:effectLst/>
                <a:latin typeface="Times New Roman" panose="02020603050405020304" pitchFamily="18" charset="0"/>
                <a:cs typeface="Times New Roman" panose="02020603050405020304" pitchFamily="18" charset="0"/>
              </a:rPr>
              <a:t>2</a:t>
            </a:r>
            <a:r>
              <a:rPr lang="pl-PL" b="0" i="0" dirty="0">
                <a:solidFill>
                  <a:srgbClr val="222222"/>
                </a:solidFill>
                <a:effectLst/>
                <a:latin typeface="Times New Roman" panose="02020603050405020304" pitchFamily="18" charset="0"/>
                <a:cs typeface="Times New Roman" panose="02020603050405020304" pitchFamily="18" charset="0"/>
              </a:rPr>
              <a:t>C modules</a:t>
            </a: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support master and slave modes, can generate interrupts on start and stop conditions</a:t>
            </a:r>
            <a:endParaRPr lang="en-IN" dirty="0">
              <a:solidFill>
                <a:srgbClr val="222222"/>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allow I</a:t>
            </a:r>
            <a:r>
              <a:rPr lang="en-US" b="0" i="0" baseline="30000" dirty="0">
                <a:solidFill>
                  <a:srgbClr val="222222"/>
                </a:solidFill>
                <a:effectLst/>
                <a:latin typeface="Times New Roman" panose="02020603050405020304" pitchFamily="18" charset="0"/>
                <a:cs typeface="Times New Roman" panose="02020603050405020304" pitchFamily="18" charset="0"/>
              </a:rPr>
              <a:t>2</a:t>
            </a:r>
            <a:r>
              <a:rPr lang="en-US" b="0" i="0" dirty="0">
                <a:solidFill>
                  <a:srgbClr val="222222"/>
                </a:solidFill>
                <a:effectLst/>
                <a:latin typeface="Times New Roman" panose="02020603050405020304" pitchFamily="18" charset="0"/>
                <a:cs typeface="Times New Roman" panose="02020603050405020304" pitchFamily="18" charset="0"/>
              </a:rPr>
              <a:t>C networks with multiple masters. Microcontroller pins </a:t>
            </a:r>
            <a:r>
              <a:rPr lang="en-US" b="1" i="0" dirty="0">
                <a:solidFill>
                  <a:srgbClr val="222222"/>
                </a:solidFill>
                <a:effectLst/>
                <a:latin typeface="Times New Roman" panose="02020603050405020304" pitchFamily="18" charset="0"/>
                <a:cs typeface="Times New Roman" panose="02020603050405020304" pitchFamily="18" charset="0"/>
              </a:rPr>
              <a:t>SDA</a:t>
            </a:r>
            <a:r>
              <a:rPr lang="en-US" b="0" i="0" dirty="0">
                <a:solidFill>
                  <a:srgbClr val="222222"/>
                </a:solidFill>
                <a:effectLst/>
                <a:latin typeface="Times New Roman" panose="02020603050405020304" pitchFamily="18" charset="0"/>
                <a:cs typeface="Times New Roman" panose="02020603050405020304" pitchFamily="18" charset="0"/>
              </a:rPr>
              <a:t> and </a:t>
            </a:r>
            <a:r>
              <a:rPr lang="en-US" b="1" i="0" dirty="0">
                <a:solidFill>
                  <a:srgbClr val="222222"/>
                </a:solidFill>
                <a:effectLst/>
                <a:latin typeface="Times New Roman" panose="02020603050405020304" pitchFamily="18" charset="0"/>
                <a:cs typeface="Times New Roman" panose="02020603050405020304" pitchFamily="18" charset="0"/>
              </a:rPr>
              <a:t>SCL</a:t>
            </a:r>
            <a:r>
              <a:rPr lang="en-US" b="0" i="0" dirty="0">
                <a:solidFill>
                  <a:srgbClr val="222222"/>
                </a:solidFill>
                <a:effectLst/>
                <a:latin typeface="Times New Roman" panose="02020603050405020304" pitchFamily="18" charset="0"/>
                <a:cs typeface="Times New Roman" panose="02020603050405020304" pitchFamily="18" charset="0"/>
              </a:rPr>
              <a:t> can be connected directly to an I</a:t>
            </a:r>
            <a:r>
              <a:rPr lang="en-US" b="0" i="0" baseline="30000" dirty="0">
                <a:solidFill>
                  <a:srgbClr val="222222"/>
                </a:solidFill>
                <a:effectLst/>
                <a:latin typeface="Times New Roman" panose="02020603050405020304" pitchFamily="18" charset="0"/>
                <a:cs typeface="Times New Roman" panose="02020603050405020304" pitchFamily="18" charset="0"/>
              </a:rPr>
              <a:t>2</a:t>
            </a:r>
            <a:r>
              <a:rPr lang="en-US" b="0" i="0" dirty="0">
                <a:solidFill>
                  <a:srgbClr val="222222"/>
                </a:solidFill>
                <a:effectLst/>
                <a:latin typeface="Times New Roman" panose="02020603050405020304" pitchFamily="18" charset="0"/>
                <a:cs typeface="Times New Roman" panose="02020603050405020304" pitchFamily="18" charset="0"/>
              </a:rPr>
              <a:t>C network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6687D5-6926-4EE1-BF64-50012834A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333" y="4020717"/>
            <a:ext cx="2133333" cy="2704762"/>
          </a:xfrm>
          <a:prstGeom prst="rect">
            <a:avLst/>
          </a:prstGeom>
        </p:spPr>
      </p:pic>
    </p:spTree>
    <p:extLst>
      <p:ext uri="{BB962C8B-B14F-4D97-AF65-F5344CB8AC3E}">
        <p14:creationId xmlns:p14="http://schemas.microsoft.com/office/powerpoint/2010/main" val="13174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746F-A89C-4329-8659-D4E06E55CE16}"/>
              </a:ext>
            </a:extLst>
          </p:cNvPr>
          <p:cNvSpPr>
            <a:spLocks noGrp="1"/>
          </p:cNvSpPr>
          <p:nvPr>
            <p:ph type="title"/>
          </p:nvPr>
        </p:nvSpPr>
        <p:spPr/>
        <p:txBody>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Control and Status Flag Register</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6FA8C3-58A3-48FD-8F02-0DA008702812}"/>
              </a:ext>
            </a:extLst>
          </p:cNvPr>
          <p:cNvSpPr>
            <a:spLocks noGrp="1"/>
          </p:cNvSpPr>
          <p:nvPr>
            <p:ph idx="1"/>
          </p:nvPr>
        </p:nvSpPr>
        <p:spPr/>
        <p:txBody>
          <a:bodyPr>
            <a:normAutofit/>
          </a:bodyPr>
          <a:lstStyle/>
          <a:p>
            <a:r>
              <a:rPr lang="en-US" sz="2200" b="0" i="0" dirty="0">
                <a:solidFill>
                  <a:srgbClr val="222222"/>
                </a:solidFill>
                <a:effectLst/>
                <a:latin typeface="Times New Roman" panose="02020603050405020304" pitchFamily="18" charset="0"/>
                <a:cs typeface="Times New Roman" panose="02020603050405020304" pitchFamily="18" charset="0"/>
              </a:rPr>
              <a:t>Basically we have two registers with the same name. One we write to control the I2C module, the other one we read from to get the status of the I2C module.</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356EEF-9E1E-4EC9-BA72-043EE2FC8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443" y="3227111"/>
            <a:ext cx="9236766" cy="2524125"/>
          </a:xfrm>
          <a:prstGeom prst="rect">
            <a:avLst/>
          </a:prstGeom>
        </p:spPr>
      </p:pic>
    </p:spTree>
    <p:extLst>
      <p:ext uri="{BB962C8B-B14F-4D97-AF65-F5344CB8AC3E}">
        <p14:creationId xmlns:p14="http://schemas.microsoft.com/office/powerpoint/2010/main" val="153472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72BC-2A10-4548-BC98-2826224FD0C8}"/>
              </a:ext>
            </a:extLst>
          </p:cNvPr>
          <p:cNvSpPr>
            <a:spLocks noGrp="1"/>
          </p:cNvSpPr>
          <p:nvPr>
            <p:ph type="title"/>
          </p:nvPr>
        </p:nvSpPr>
        <p:spPr/>
        <p:txBody>
          <a:bodyPr>
            <a:normAutofit/>
          </a:bodyPr>
          <a:lstStyle/>
          <a:p>
            <a:pPr algn="ctr"/>
            <a:r>
              <a:rPr lang="en-IN" b="1" i="1" dirty="0">
                <a:solidFill>
                  <a:srgbClr val="FF0000"/>
                </a:solidFill>
                <a:latin typeface="Times New Roman" panose="02020603050405020304" pitchFamily="18" charset="0"/>
                <a:cs typeface="Times New Roman" panose="02020603050405020304" pitchFamily="18" charset="0"/>
              </a:rPr>
              <a:t>I2CMCS</a:t>
            </a:r>
          </a:p>
        </p:txBody>
      </p:sp>
      <p:pic>
        <p:nvPicPr>
          <p:cNvPr id="5" name="Content Placeholder 4">
            <a:extLst>
              <a:ext uri="{FF2B5EF4-FFF2-40B4-BE49-F238E27FC236}">
                <a16:creationId xmlns:a16="http://schemas.microsoft.com/office/drawing/2014/main" id="{A3E7DEA4-5A07-43E9-8453-0BBDDE82F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7" y="2305878"/>
            <a:ext cx="9819861" cy="3352800"/>
          </a:xfrm>
        </p:spPr>
      </p:pic>
    </p:spTree>
    <p:extLst>
      <p:ext uri="{BB962C8B-B14F-4D97-AF65-F5344CB8AC3E}">
        <p14:creationId xmlns:p14="http://schemas.microsoft.com/office/powerpoint/2010/main" val="16406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3FEC-1CF4-4398-B30D-6900616908AD}"/>
              </a:ext>
            </a:extLst>
          </p:cNvPr>
          <p:cNvSpPr>
            <a:spLocks noGrp="1"/>
          </p:cNvSpPr>
          <p:nvPr>
            <p:ph type="title"/>
          </p:nvPr>
        </p:nvSpPr>
        <p:spPr/>
        <p:txBody>
          <a:bodyPr>
            <a:normAutofit/>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Enabling Open Drain</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1D146B8-BD3D-4C00-9054-A28CC70F3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078"/>
            <a:ext cx="10399643" cy="4068418"/>
          </a:xfrm>
        </p:spPr>
      </p:pic>
    </p:spTree>
    <p:extLst>
      <p:ext uri="{BB962C8B-B14F-4D97-AF65-F5344CB8AC3E}">
        <p14:creationId xmlns:p14="http://schemas.microsoft.com/office/powerpoint/2010/main" val="330356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8EC7-C8B9-48B1-B1C4-70C71BB224F4}"/>
              </a:ext>
            </a:extLst>
          </p:cNvPr>
          <p:cNvSpPr>
            <a:spLocks noGrp="1"/>
          </p:cNvSpPr>
          <p:nvPr>
            <p:ph type="title"/>
          </p:nvPr>
        </p:nvSpPr>
        <p:spPr/>
        <p:txBody>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Configuring GPIO for I2C</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383AE4A-F15E-40A8-BCD6-BD1D54EC7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1365"/>
            <a:ext cx="10515600" cy="3739857"/>
          </a:xfrm>
        </p:spPr>
      </p:pic>
    </p:spTree>
    <p:extLst>
      <p:ext uri="{BB962C8B-B14F-4D97-AF65-F5344CB8AC3E}">
        <p14:creationId xmlns:p14="http://schemas.microsoft.com/office/powerpoint/2010/main" val="44497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C566-A843-450E-80C0-F5B7617BF76B}"/>
              </a:ext>
            </a:extLst>
          </p:cNvPr>
          <p:cNvSpPr>
            <a:spLocks noGrp="1"/>
          </p:cNvSpPr>
          <p:nvPr>
            <p:ph type="title"/>
          </p:nvPr>
        </p:nvSpPr>
        <p:spPr>
          <a:xfrm>
            <a:off x="291548" y="365125"/>
            <a:ext cx="11062252" cy="1325563"/>
          </a:xfrm>
        </p:spPr>
        <p:txBody>
          <a:bodyPr/>
          <a:lstStyle/>
          <a:p>
            <a:pPr algn="ctr"/>
            <a:r>
              <a:rPr lang="en-IN" b="1" i="1" dirty="0">
                <a:solidFill>
                  <a:srgbClr val="FF0000"/>
                </a:solidFill>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0E8C1EC5-F28E-4741-B774-D3009310D1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4313" y="1573688"/>
            <a:ext cx="3349486" cy="4707842"/>
          </a:xfrm>
        </p:spPr>
      </p:pic>
      <p:sp>
        <p:nvSpPr>
          <p:cNvPr id="7" name="TextBox 6">
            <a:extLst>
              <a:ext uri="{FF2B5EF4-FFF2-40B4-BE49-F238E27FC236}">
                <a16:creationId xmlns:a16="http://schemas.microsoft.com/office/drawing/2014/main" id="{6D759977-6D81-49D5-9EE1-CA5D02A67259}"/>
              </a:ext>
            </a:extLst>
          </p:cNvPr>
          <p:cNvSpPr txBox="1"/>
          <p:nvPr/>
        </p:nvSpPr>
        <p:spPr>
          <a:xfrm>
            <a:off x="145774" y="1690687"/>
            <a:ext cx="7991061" cy="4801314"/>
          </a:xfrm>
          <a:prstGeom prst="rect">
            <a:avLst/>
          </a:prstGeom>
          <a:noFill/>
        </p:spPr>
        <p:txBody>
          <a:bodyPr wrap="square">
            <a:spAutoFit/>
          </a:bodyPr>
          <a:lstStyle/>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Enable the clock to I2C module using RCGCI2C (</a:t>
            </a:r>
            <a:r>
              <a:rPr lang="en-US" b="1" i="0" dirty="0">
                <a:solidFill>
                  <a:srgbClr val="222222"/>
                </a:solidFill>
                <a:effectLst/>
                <a:latin typeface="Times New Roman" panose="02020603050405020304" pitchFamily="18" charset="0"/>
                <a:cs typeface="Times New Roman" panose="02020603050405020304" pitchFamily="18" charset="0"/>
              </a:rPr>
              <a:t>SYSCTL_RCGCI2C_R</a:t>
            </a:r>
            <a:r>
              <a:rPr lang="en-US" b="0" i="0" dirty="0">
                <a:solidFill>
                  <a:srgbClr val="222222"/>
                </a:solidFill>
                <a:effectLst/>
                <a:latin typeface="Times New Roman" panose="02020603050405020304" pitchFamily="18" charset="0"/>
                <a:cs typeface="Times New Roman" panose="02020603050405020304" pitchFamily="18" charset="0"/>
              </a:rPr>
              <a:t>) register.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Initialize the I2C as Master using I2CMCR (</a:t>
            </a:r>
            <a:r>
              <a:rPr lang="en-US" b="1" i="0" dirty="0">
                <a:solidFill>
                  <a:srgbClr val="222222"/>
                </a:solidFill>
                <a:effectLst/>
                <a:latin typeface="Times New Roman" panose="02020603050405020304" pitchFamily="18" charset="0"/>
                <a:cs typeface="Times New Roman" panose="02020603050405020304" pitchFamily="18" charset="0"/>
              </a:rPr>
              <a:t>I2Cn_MCR_R</a:t>
            </a:r>
            <a:r>
              <a:rPr lang="en-US" b="0" i="0" dirty="0">
                <a:solidFill>
                  <a:srgbClr val="222222"/>
                </a:solidFill>
                <a:effectLst/>
                <a:latin typeface="Times New Roman" panose="02020603050405020304" pitchFamily="18" charset="0"/>
                <a:cs typeface="Times New Roman" panose="02020603050405020304" pitchFamily="18" charset="0"/>
              </a:rPr>
              <a:t>) register.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Set the I2C clock speed using I2CMTPR (</a:t>
            </a:r>
            <a:r>
              <a:rPr lang="en-US" b="1" i="0" dirty="0">
                <a:solidFill>
                  <a:srgbClr val="222222"/>
                </a:solidFill>
                <a:effectLst/>
                <a:latin typeface="Times New Roman" panose="02020603050405020304" pitchFamily="18" charset="0"/>
                <a:cs typeface="Times New Roman" panose="02020603050405020304" pitchFamily="18" charset="0"/>
              </a:rPr>
              <a:t>I2Cn_MTPR_R</a:t>
            </a:r>
            <a:r>
              <a:rPr lang="en-US" b="0" i="0" dirty="0">
                <a:solidFill>
                  <a:srgbClr val="222222"/>
                </a:solidFill>
                <a:effectLst/>
                <a:latin typeface="Times New Roman" panose="02020603050405020304" pitchFamily="18" charset="0"/>
                <a:cs typeface="Times New Roman" panose="02020603050405020304" pitchFamily="18" charset="0"/>
              </a:rPr>
              <a:t>) register.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Place the slave address with the R/W bit cleared for write in the I2CMSA (I2Cn_MSA_R) register.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Place the byte of data to be transmitted into the I2CMDR (</a:t>
            </a:r>
            <a:r>
              <a:rPr lang="en-US" b="1" i="0" dirty="0">
                <a:solidFill>
                  <a:srgbClr val="222222"/>
                </a:solidFill>
                <a:effectLst/>
                <a:latin typeface="Times New Roman" panose="02020603050405020304" pitchFamily="18" charset="0"/>
                <a:cs typeface="Times New Roman" panose="02020603050405020304" pitchFamily="18" charset="0"/>
              </a:rPr>
              <a:t>I2Cn_MDR_R</a:t>
            </a:r>
            <a:r>
              <a:rPr lang="en-US" b="0" i="0" dirty="0">
                <a:solidFill>
                  <a:srgbClr val="222222"/>
                </a:solidFill>
                <a:effectLst/>
                <a:latin typeface="Times New Roman" panose="02020603050405020304" pitchFamily="18" charset="0"/>
                <a:cs typeface="Times New Roman" panose="02020603050405020304" pitchFamily="18" charset="0"/>
              </a:rPr>
              <a:t>) register.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Initiate the data transmission by writing value 0x07 to the I2CMCS (</a:t>
            </a:r>
            <a:r>
              <a:rPr lang="en-US" b="1" i="0" dirty="0">
                <a:solidFill>
                  <a:srgbClr val="222222"/>
                </a:solidFill>
                <a:effectLst/>
                <a:latin typeface="Times New Roman" panose="02020603050405020304" pitchFamily="18" charset="0"/>
                <a:cs typeface="Times New Roman" panose="02020603050405020304" pitchFamily="18" charset="0"/>
              </a:rPr>
              <a:t>I2Cn_MCS_R</a:t>
            </a:r>
            <a:r>
              <a:rPr lang="en-US" b="0" i="0" dirty="0">
                <a:solidFill>
                  <a:srgbClr val="222222"/>
                </a:solidFill>
                <a:effectLst/>
                <a:latin typeface="Times New Roman" panose="02020603050405020304" pitchFamily="18" charset="0"/>
                <a:cs typeface="Times New Roman" panose="02020603050405020304" pitchFamily="18" charset="0"/>
              </a:rPr>
              <a:t>) register. With I2CMCS = 0x07, will make the STOP = 1, RUN = 1, and START = 1.</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Read back I2CMCS (</a:t>
            </a:r>
            <a:r>
              <a:rPr lang="en-US" b="1" i="0" dirty="0">
                <a:solidFill>
                  <a:srgbClr val="222222"/>
                </a:solidFill>
                <a:effectLst/>
                <a:latin typeface="Times New Roman" panose="02020603050405020304" pitchFamily="18" charset="0"/>
                <a:cs typeface="Times New Roman" panose="02020603050405020304" pitchFamily="18" charset="0"/>
              </a:rPr>
              <a:t>I2Cn_MCS_R</a:t>
            </a:r>
            <a:r>
              <a:rPr lang="en-US" b="0" i="0" dirty="0">
                <a:solidFill>
                  <a:srgbClr val="222222"/>
                </a:solidFill>
                <a:effectLst/>
                <a:latin typeface="Times New Roman" panose="02020603050405020304" pitchFamily="18" charset="0"/>
                <a:cs typeface="Times New Roman" panose="02020603050405020304" pitchFamily="18" charset="0"/>
              </a:rPr>
              <a:t>) register to force the write out of the write buffer.</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Keep reading the I2CMCS (</a:t>
            </a:r>
            <a:r>
              <a:rPr lang="en-US" b="1" i="0" dirty="0">
                <a:solidFill>
                  <a:srgbClr val="222222"/>
                </a:solidFill>
                <a:effectLst/>
                <a:latin typeface="Times New Roman" panose="02020603050405020304" pitchFamily="18" charset="0"/>
                <a:cs typeface="Times New Roman" panose="02020603050405020304" pitchFamily="18" charset="0"/>
              </a:rPr>
              <a:t>I2Cn_MCS_R</a:t>
            </a:r>
            <a:r>
              <a:rPr lang="en-US" b="0" i="0" dirty="0">
                <a:solidFill>
                  <a:srgbClr val="222222"/>
                </a:solidFill>
                <a:effectLst/>
                <a:latin typeface="Times New Roman" panose="02020603050405020304" pitchFamily="18" charset="0"/>
                <a:cs typeface="Times New Roman" panose="02020603050405020304" pitchFamily="18" charset="0"/>
              </a:rPr>
              <a:t>) register and check the BUSY flag. Wait until it goes low.</a:t>
            </a:r>
          </a:p>
          <a:p>
            <a:pPr algn="l" rtl="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Now, read the I2CMCS (</a:t>
            </a:r>
            <a:r>
              <a:rPr lang="en-US" b="1" i="0" dirty="0">
                <a:solidFill>
                  <a:srgbClr val="222222"/>
                </a:solidFill>
                <a:effectLst/>
                <a:latin typeface="Times New Roman" panose="02020603050405020304" pitchFamily="18" charset="0"/>
                <a:cs typeface="Times New Roman" panose="02020603050405020304" pitchFamily="18" charset="0"/>
              </a:rPr>
              <a:t>I2Cn_MCS_R</a:t>
            </a:r>
            <a:r>
              <a:rPr lang="en-US" b="0" i="0" dirty="0">
                <a:solidFill>
                  <a:srgbClr val="222222"/>
                </a:solidFill>
                <a:effectLst/>
                <a:latin typeface="Times New Roman" panose="02020603050405020304" pitchFamily="18" charset="0"/>
                <a:cs typeface="Times New Roman" panose="02020603050405020304" pitchFamily="18" charset="0"/>
              </a:rPr>
              <a:t>) register again and check the ERROR flag to make sure there was no error</a:t>
            </a:r>
          </a:p>
        </p:txBody>
      </p:sp>
    </p:spTree>
    <p:extLst>
      <p:ext uri="{BB962C8B-B14F-4D97-AF65-F5344CB8AC3E}">
        <p14:creationId xmlns:p14="http://schemas.microsoft.com/office/powerpoint/2010/main" val="162140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58EB-876B-4CD0-909E-26DF5ADCCA30}"/>
              </a:ext>
            </a:extLst>
          </p:cNvPr>
          <p:cNvSpPr>
            <a:spLocks noGrp="1"/>
          </p:cNvSpPr>
          <p:nvPr>
            <p:ph type="ctrTitle"/>
          </p:nvPr>
        </p:nvSpPr>
        <p:spPr>
          <a:xfrm>
            <a:off x="545910" y="1122363"/>
            <a:ext cx="10122090" cy="815619"/>
          </a:xfrm>
        </p:spPr>
        <p:txBody>
          <a:bodyPr>
            <a:normAutofit/>
          </a:bodyPr>
          <a:lstStyle/>
          <a:p>
            <a:r>
              <a:rPr lang="en-IN" sz="4400" b="1" i="1" dirty="0">
                <a:solidFill>
                  <a:srgbClr val="FF0000"/>
                </a:solidFill>
                <a:latin typeface="Times New Roman" panose="02020603050405020304" pitchFamily="18" charset="0"/>
                <a:cs typeface="Times New Roman" panose="02020603050405020304" pitchFamily="18" charset="0"/>
              </a:rPr>
              <a:t>Base-Address</a:t>
            </a:r>
          </a:p>
        </p:txBody>
      </p:sp>
      <p:pic>
        <p:nvPicPr>
          <p:cNvPr id="5" name="Picture 4">
            <a:extLst>
              <a:ext uri="{FF2B5EF4-FFF2-40B4-BE49-F238E27FC236}">
                <a16:creationId xmlns:a16="http://schemas.microsoft.com/office/drawing/2014/main" id="{9909C2AB-8A6A-45BB-8FB7-7B299A49A0B3}"/>
              </a:ext>
            </a:extLst>
          </p:cNvPr>
          <p:cNvPicPr>
            <a:picLocks noChangeAspect="1"/>
          </p:cNvPicPr>
          <p:nvPr/>
        </p:nvPicPr>
        <p:blipFill>
          <a:blip r:embed="rId2"/>
          <a:stretch>
            <a:fillRect/>
          </a:stretch>
        </p:blipFill>
        <p:spPr>
          <a:xfrm>
            <a:off x="447675" y="2142699"/>
            <a:ext cx="11296650" cy="3916907"/>
          </a:xfrm>
          <a:prstGeom prst="rect">
            <a:avLst/>
          </a:prstGeom>
        </p:spPr>
      </p:pic>
    </p:spTree>
    <p:extLst>
      <p:ext uri="{BB962C8B-B14F-4D97-AF65-F5344CB8AC3E}">
        <p14:creationId xmlns:p14="http://schemas.microsoft.com/office/powerpoint/2010/main" val="111042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D37-C30A-42C3-A934-4CAAF6D92111}"/>
              </a:ext>
            </a:extLst>
          </p:cNvPr>
          <p:cNvSpPr>
            <a:spLocks noGrp="1"/>
          </p:cNvSpPr>
          <p:nvPr>
            <p:ph type="ctrTitle"/>
          </p:nvPr>
        </p:nvSpPr>
        <p:spPr>
          <a:xfrm>
            <a:off x="1524000" y="1122363"/>
            <a:ext cx="9144000" cy="720085"/>
          </a:xfrm>
        </p:spPr>
        <p:txBody>
          <a:bodyPr>
            <a:normAutofit/>
          </a:bodyPr>
          <a:lstStyle/>
          <a:p>
            <a:r>
              <a:rPr lang="en-IN" sz="4400" b="1" i="1" dirty="0">
                <a:solidFill>
                  <a:srgbClr val="FF0000"/>
                </a:solidFill>
                <a:latin typeface="Times New Roman" panose="02020603050405020304" pitchFamily="18" charset="0"/>
                <a:cs typeface="Times New Roman" panose="02020603050405020304" pitchFamily="18" charset="0"/>
              </a:rPr>
              <a:t>Enabling Clock</a:t>
            </a:r>
          </a:p>
        </p:txBody>
      </p:sp>
      <p:pic>
        <p:nvPicPr>
          <p:cNvPr id="5" name="Picture 4">
            <a:extLst>
              <a:ext uri="{FF2B5EF4-FFF2-40B4-BE49-F238E27FC236}">
                <a16:creationId xmlns:a16="http://schemas.microsoft.com/office/drawing/2014/main" id="{3C23B1E7-48A3-4E9A-A20D-97CE54416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 y="2395537"/>
            <a:ext cx="9740348" cy="3340100"/>
          </a:xfrm>
          <a:prstGeom prst="rect">
            <a:avLst/>
          </a:prstGeom>
        </p:spPr>
      </p:pic>
    </p:spTree>
    <p:extLst>
      <p:ext uri="{BB962C8B-B14F-4D97-AF65-F5344CB8AC3E}">
        <p14:creationId xmlns:p14="http://schemas.microsoft.com/office/powerpoint/2010/main" val="357933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CDDE-5401-406B-AA29-57F03016CA2E}"/>
              </a:ext>
            </a:extLst>
          </p:cNvPr>
          <p:cNvSpPr>
            <a:spLocks noGrp="1"/>
          </p:cNvSpPr>
          <p:nvPr>
            <p:ph type="title"/>
          </p:nvPr>
        </p:nvSpPr>
        <p:spPr>
          <a:xfrm>
            <a:off x="838200" y="365125"/>
            <a:ext cx="10515600" cy="1039605"/>
          </a:xfrm>
        </p:spPr>
        <p:txBody>
          <a:bodyPr>
            <a:normAutofit fontScale="90000"/>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I2C Clock speed</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C42A55-A5C6-4FA4-98A9-4E18107C5AF6}"/>
              </a:ext>
            </a:extLst>
          </p:cNvPr>
          <p:cNvSpPr>
            <a:spLocks noGrp="1"/>
          </p:cNvSpPr>
          <p:nvPr>
            <p:ph idx="1"/>
          </p:nvPr>
        </p:nvSpPr>
        <p:spPr/>
        <p:txBody>
          <a:bodyPr>
            <a:normAutofit/>
          </a:bodyPr>
          <a:lstStyle/>
          <a:p>
            <a:pPr algn="l" rtl="0"/>
            <a:r>
              <a:rPr lang="en-US" sz="2200" b="0" i="0" dirty="0">
                <a:solidFill>
                  <a:srgbClr val="222222"/>
                </a:solidFill>
                <a:effectLst/>
                <a:latin typeface="Times New Roman" panose="02020603050405020304" pitchFamily="18" charset="0"/>
                <a:cs typeface="Times New Roman" panose="02020603050405020304" pitchFamily="18" charset="0"/>
              </a:rPr>
              <a:t>The </a:t>
            </a:r>
            <a:r>
              <a:rPr lang="en-US" sz="2200" b="1" i="1" dirty="0">
                <a:solidFill>
                  <a:srgbClr val="FF0000"/>
                </a:solidFill>
                <a:effectLst/>
                <a:latin typeface="Times New Roman" panose="02020603050405020304" pitchFamily="18" charset="0"/>
                <a:cs typeface="Times New Roman" panose="02020603050405020304" pitchFamily="18" charset="0"/>
              </a:rPr>
              <a:t>I2CMTPR</a:t>
            </a:r>
            <a:r>
              <a:rPr lang="en-US" sz="2200" b="0" i="0" dirty="0">
                <a:solidFill>
                  <a:srgbClr val="222222"/>
                </a:solidFill>
                <a:effectLst/>
                <a:latin typeface="Times New Roman" panose="02020603050405020304" pitchFamily="18" charset="0"/>
                <a:cs typeface="Times New Roman" panose="02020603050405020304" pitchFamily="18" charset="0"/>
              </a:rPr>
              <a:t> (I2C Master Timer Period) register allows us to set the clock rate for the </a:t>
            </a:r>
            <a:r>
              <a:rPr lang="en-US" sz="2200" b="1" i="0" dirty="0">
                <a:solidFill>
                  <a:srgbClr val="222222"/>
                </a:solidFill>
                <a:effectLst/>
                <a:latin typeface="Times New Roman" panose="02020603050405020304" pitchFamily="18" charset="0"/>
                <a:cs typeface="Times New Roman" panose="02020603050405020304" pitchFamily="18" charset="0"/>
              </a:rPr>
              <a:t>SCL</a:t>
            </a:r>
            <a:r>
              <a:rPr lang="en-US" sz="2200" b="0" i="0" dirty="0">
                <a:solidFill>
                  <a:srgbClr val="222222"/>
                </a:solidFill>
                <a:effectLst/>
                <a:latin typeface="Times New Roman" panose="02020603050405020304" pitchFamily="18" charset="0"/>
                <a:cs typeface="Times New Roman" panose="02020603050405020304" pitchFamily="18" charset="0"/>
              </a:rPr>
              <a:t>. The SCL clock comes from the system clock and goes through clock divider circuit controlled by I2CMTPR register. The I2C standard defines four clock speeds for the SCL. </a:t>
            </a:r>
          </a:p>
          <a:p>
            <a:pPr marL="457200" indent="-457200" algn="l" rtl="0">
              <a:buFont typeface="+mj-lt"/>
              <a:buAutoNum type="arabicPeriod"/>
            </a:pPr>
            <a:r>
              <a:rPr lang="en-US" sz="2200" b="0" i="0" dirty="0">
                <a:solidFill>
                  <a:srgbClr val="222222"/>
                </a:solidFill>
                <a:effectLst/>
                <a:latin typeface="Times New Roman" panose="02020603050405020304" pitchFamily="18" charset="0"/>
                <a:cs typeface="Times New Roman" panose="02020603050405020304" pitchFamily="18" charset="0"/>
              </a:rPr>
              <a:t>Standard mode of 100Kbps (bits per second),</a:t>
            </a:r>
          </a:p>
          <a:p>
            <a:pPr marL="457200" indent="-457200" algn="l" rtl="0">
              <a:buFont typeface="+mj-lt"/>
              <a:buAutoNum type="arabicPeriod"/>
            </a:pPr>
            <a:r>
              <a:rPr lang="en-US" sz="2200" b="0" i="0" dirty="0">
                <a:solidFill>
                  <a:srgbClr val="222222"/>
                </a:solidFill>
                <a:effectLst/>
                <a:latin typeface="Times New Roman" panose="02020603050405020304" pitchFamily="18" charset="0"/>
                <a:cs typeface="Times New Roman" panose="02020603050405020304" pitchFamily="18" charset="0"/>
              </a:rPr>
              <a:t>Fast mode of 400Kbps,</a:t>
            </a:r>
          </a:p>
          <a:p>
            <a:pPr marL="457200" indent="-457200" algn="l" rtl="0">
              <a:buFont typeface="+mj-lt"/>
              <a:buAutoNum type="arabicPeriod"/>
            </a:pPr>
            <a:r>
              <a:rPr lang="en-US" sz="2200" b="0" i="0" dirty="0">
                <a:solidFill>
                  <a:srgbClr val="222222"/>
                </a:solidFill>
                <a:effectLst/>
                <a:latin typeface="Times New Roman" panose="02020603050405020304" pitchFamily="18" charset="0"/>
                <a:cs typeface="Times New Roman" panose="02020603050405020304" pitchFamily="18" charset="0"/>
              </a:rPr>
              <a:t>Fast Plus mode of 1Mbps. and there is also a</a:t>
            </a:r>
          </a:p>
          <a:p>
            <a:pPr marL="457200" indent="-457200" algn="l" rtl="0">
              <a:buFont typeface="+mj-lt"/>
              <a:buAutoNum type="arabicPeriod"/>
            </a:pPr>
            <a:r>
              <a:rPr lang="en-US" sz="2200" b="0" i="0" dirty="0">
                <a:solidFill>
                  <a:srgbClr val="222222"/>
                </a:solidFill>
                <a:effectLst/>
                <a:latin typeface="Times New Roman" panose="02020603050405020304" pitchFamily="18" charset="0"/>
                <a:cs typeface="Times New Roman" panose="02020603050405020304" pitchFamily="18" charset="0"/>
              </a:rPr>
              <a:t>High-Speed (HS) mode which can be as high as 3.3Mbps.</a:t>
            </a:r>
          </a:p>
          <a:p>
            <a:pPr marL="0" indent="0" algn="l" rtl="0">
              <a:buNone/>
            </a:pPr>
            <a:r>
              <a:rPr lang="en-US" sz="2200" b="0" i="0" dirty="0">
                <a:solidFill>
                  <a:srgbClr val="222222"/>
                </a:solidFill>
                <a:effectLst/>
                <a:latin typeface="Times New Roman" panose="02020603050405020304" pitchFamily="18" charset="0"/>
                <a:cs typeface="Times New Roman" panose="02020603050405020304" pitchFamily="18" charset="0"/>
              </a:rPr>
              <a:t>The lower 7 bits (D6-D0, TPR) of </a:t>
            </a:r>
            <a:r>
              <a:rPr lang="en-US" sz="2200" b="1" i="0" dirty="0">
                <a:solidFill>
                  <a:srgbClr val="222222"/>
                </a:solidFill>
                <a:effectLst/>
                <a:latin typeface="Times New Roman" panose="02020603050405020304" pitchFamily="18" charset="0"/>
                <a:cs typeface="Times New Roman" panose="02020603050405020304" pitchFamily="18" charset="0"/>
              </a:rPr>
              <a:t>I2CMTPR</a:t>
            </a:r>
            <a:r>
              <a:rPr lang="en-US" sz="2200" b="0" i="0" dirty="0">
                <a:solidFill>
                  <a:srgbClr val="222222"/>
                </a:solidFill>
                <a:effectLst/>
                <a:latin typeface="Times New Roman" panose="02020603050405020304" pitchFamily="18" charset="0"/>
                <a:cs typeface="Times New Roman" panose="02020603050405020304" pitchFamily="18" charset="0"/>
              </a:rPr>
              <a:t> register are used to set the I2C clock speed.</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3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A69-D65E-4141-A250-AAA7F0F3BD43}"/>
              </a:ext>
            </a:extLst>
          </p:cNvPr>
          <p:cNvSpPr>
            <a:spLocks noGrp="1"/>
          </p:cNvSpPr>
          <p:nvPr>
            <p:ph type="title"/>
          </p:nvPr>
        </p:nvSpPr>
        <p:spPr>
          <a:xfrm>
            <a:off x="159026" y="365125"/>
            <a:ext cx="11194774" cy="999849"/>
          </a:xfrm>
        </p:spPr>
        <p:txBody>
          <a:bodyPr/>
          <a:lstStyle/>
          <a:p>
            <a:pPr algn="ctr"/>
            <a:r>
              <a:rPr lang="en-IN" b="1" i="1" dirty="0">
                <a:solidFill>
                  <a:srgbClr val="FF0000"/>
                </a:solidFill>
                <a:latin typeface="Times New Roman" panose="02020603050405020304" pitchFamily="18" charset="0"/>
                <a:cs typeface="Times New Roman" panose="02020603050405020304" pitchFamily="18" charset="0"/>
              </a:rPr>
              <a:t>Calculation</a:t>
            </a:r>
          </a:p>
        </p:txBody>
      </p:sp>
      <p:sp>
        <p:nvSpPr>
          <p:cNvPr id="4" name="Rectangle 1">
            <a:extLst>
              <a:ext uri="{FF2B5EF4-FFF2-40B4-BE49-F238E27FC236}">
                <a16:creationId xmlns:a16="http://schemas.microsoft.com/office/drawing/2014/main" id="{CEB48BD9-F786-4EE6-A7A4-07C215ED9DF4}"/>
              </a:ext>
            </a:extLst>
          </p:cNvPr>
          <p:cNvSpPr>
            <a:spLocks noGrp="1" noChangeArrowheads="1"/>
          </p:cNvSpPr>
          <p:nvPr>
            <p:ph idx="1"/>
          </p:nvPr>
        </p:nvSpPr>
        <p:spPr bwMode="auto">
          <a:xfrm>
            <a:off x="159026" y="1508305"/>
            <a:ext cx="12032974"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We use the following formula to set the I2C clock speed: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SCL_PERIOD = 2×(1 + TPR)×(SCL_LP + SCL_HP)×CLK_PRD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the above formula,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SCL_PERIOD</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the I2C clock period,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CLK_PRD</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the system clock period.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SCL_LP is the SCL Low Period and is fixed at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SCL_HP is the SCL High Period and is fixed at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Now, if we rearrange the above formula, we have: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SCL_PERIOD = 2×(1 + TPR)×(4 + 6)×CLK_PRD SCL_PERIOD = 2×(1 + TPR)×10×CLK_PRD SCL_PERIOD = (20×(1 + TPR))/System_Clock_Freq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Now, solving for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TPR</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(the value we need for the I2CMTPR register) we have: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TPR = ( (System_Clock_Freq x SCL_PERIOD) / 20 ) - 1 TPR = (System_Clock_Freq) / (20 x I2C Clock) - 1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Assume the system clock frequency is 16MHz. Find the values for the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I2CMTPR</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register if we want I2C clock of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100 Kbps,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400 Kbps, and </a:t>
            </a: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1 Mbps.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Solution: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Using 16MHz for the CPU Frequency, we have:</a:t>
            </a:r>
            <a:b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TPR = (System_Clock_Freq) / (20 x I2C Clock) - 1 ,</a:t>
            </a:r>
            <a:b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TPR = (16MHz) / (20 x I2C Clock) - 1</a:t>
            </a:r>
            <a:b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TPR = (16MHz) / (20 x 100K) - 1 = 8 - 1 = 7</a:t>
            </a:r>
            <a:b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TPR = (16MHz) / (20 x 400K) - 1 = 2 - 1 = 1</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36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16B1-1E22-4718-81A8-98B8D261F229}"/>
              </a:ext>
            </a:extLst>
          </p:cNvPr>
          <p:cNvSpPr>
            <a:spLocks noGrp="1"/>
          </p:cNvSpPr>
          <p:nvPr>
            <p:ph type="title"/>
          </p:nvPr>
        </p:nvSpPr>
        <p:spPr>
          <a:xfrm>
            <a:off x="838200" y="365125"/>
            <a:ext cx="10515600" cy="880579"/>
          </a:xfrm>
        </p:spPr>
        <p:txBody>
          <a:bodyPr/>
          <a:lstStyle/>
          <a:p>
            <a:pPr algn="ctr"/>
            <a:r>
              <a:rPr lang="en-US" sz="4400" b="1" i="1" dirty="0">
                <a:solidFill>
                  <a:srgbClr val="FF0000"/>
                </a:solidFill>
                <a:effectLst/>
                <a:latin typeface="Times New Roman" panose="02020603050405020304" pitchFamily="18" charset="0"/>
                <a:cs typeface="Times New Roman" panose="02020603050405020304" pitchFamily="18" charset="0"/>
              </a:rPr>
              <a:t>I2CMTPR</a:t>
            </a:r>
            <a:endParaRPr lang="en-IN" dirty="0"/>
          </a:p>
        </p:txBody>
      </p:sp>
      <p:pic>
        <p:nvPicPr>
          <p:cNvPr id="5" name="Content Placeholder 4">
            <a:extLst>
              <a:ext uri="{FF2B5EF4-FFF2-40B4-BE49-F238E27FC236}">
                <a16:creationId xmlns:a16="http://schemas.microsoft.com/office/drawing/2014/main" id="{3623223C-7687-4E69-93E0-D88BF38E4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34817"/>
            <a:ext cx="10515600" cy="3856383"/>
          </a:xfrm>
        </p:spPr>
      </p:pic>
    </p:spTree>
    <p:extLst>
      <p:ext uri="{BB962C8B-B14F-4D97-AF65-F5344CB8AC3E}">
        <p14:creationId xmlns:p14="http://schemas.microsoft.com/office/powerpoint/2010/main" val="81951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8584-C33B-410F-B6EC-6E62793053C4}"/>
              </a:ext>
            </a:extLst>
          </p:cNvPr>
          <p:cNvSpPr>
            <a:spLocks noGrp="1"/>
          </p:cNvSpPr>
          <p:nvPr>
            <p:ph type="title"/>
          </p:nvPr>
        </p:nvSpPr>
        <p:spPr/>
        <p:txBody>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Master or Slave?</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16989C-E4D8-4F30-B39A-2FFD05B6E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62" y="2093843"/>
            <a:ext cx="9660834" cy="3131413"/>
          </a:xfrm>
        </p:spPr>
      </p:pic>
    </p:spTree>
    <p:extLst>
      <p:ext uri="{BB962C8B-B14F-4D97-AF65-F5344CB8AC3E}">
        <p14:creationId xmlns:p14="http://schemas.microsoft.com/office/powerpoint/2010/main" val="237181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7E1D-D3CA-4239-98FF-DAEFD046BF92}"/>
              </a:ext>
            </a:extLst>
          </p:cNvPr>
          <p:cNvSpPr>
            <a:spLocks noGrp="1"/>
          </p:cNvSpPr>
          <p:nvPr>
            <p:ph type="title"/>
          </p:nvPr>
        </p:nvSpPr>
        <p:spPr>
          <a:xfrm>
            <a:off x="838200" y="365126"/>
            <a:ext cx="10515600" cy="946840"/>
          </a:xfrm>
        </p:spPr>
        <p:txBody>
          <a:bodyPr>
            <a:normAutofit fontScale="90000"/>
          </a:bodyPr>
          <a:lstStyle/>
          <a:p>
            <a:pPr algn="ctr"/>
            <a:r>
              <a:rPr lang="en-IN" sz="4900" b="1" i="1" dirty="0">
                <a:solidFill>
                  <a:srgbClr val="FF0000"/>
                </a:solidFill>
                <a:effectLst/>
                <a:latin typeface="Times New Roman" panose="02020603050405020304" pitchFamily="18" charset="0"/>
                <a:cs typeface="Times New Roman" panose="02020603050405020304" pitchFamily="18" charset="0"/>
              </a:rPr>
              <a:t>Slave</a:t>
            </a:r>
            <a:r>
              <a:rPr lang="en-IN" b="1" i="1" dirty="0">
                <a:solidFill>
                  <a:srgbClr val="FF0000"/>
                </a:solidFill>
                <a:effectLst/>
                <a:latin typeface="Times New Roman" panose="02020603050405020304" pitchFamily="18" charset="0"/>
                <a:cs typeface="Times New Roman" panose="02020603050405020304" pitchFamily="18" charset="0"/>
              </a:rPr>
              <a:t> Address</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6C88BC-E201-496A-A9F5-AF88EA20EFA4}"/>
              </a:ext>
            </a:extLst>
          </p:cNvPr>
          <p:cNvSpPr>
            <a:spLocks noGrp="1"/>
          </p:cNvSpPr>
          <p:nvPr>
            <p:ph idx="1"/>
          </p:nvPr>
        </p:nvSpPr>
        <p:spPr/>
        <p:txBody>
          <a:bodyPr>
            <a:normAutofit/>
          </a:bodyPr>
          <a:lstStyle/>
          <a:p>
            <a:r>
              <a:rPr lang="en-US" sz="2200" b="0" i="0" dirty="0">
                <a:solidFill>
                  <a:srgbClr val="222222"/>
                </a:solidFill>
                <a:effectLst/>
                <a:latin typeface="Times New Roman" panose="02020603050405020304" pitchFamily="18" charset="0"/>
                <a:cs typeface="Times New Roman" panose="02020603050405020304" pitchFamily="18" charset="0"/>
              </a:rPr>
              <a:t>To transmit a byte of data to an I</a:t>
            </a:r>
            <a:r>
              <a:rPr lang="en-US" sz="2200" b="0" i="0" baseline="30000" dirty="0">
                <a:solidFill>
                  <a:srgbClr val="222222"/>
                </a:solidFill>
                <a:effectLst/>
                <a:latin typeface="Times New Roman" panose="02020603050405020304" pitchFamily="18" charset="0"/>
                <a:cs typeface="Times New Roman" panose="02020603050405020304" pitchFamily="18" charset="0"/>
              </a:rPr>
              <a:t>2</a:t>
            </a:r>
            <a:r>
              <a:rPr lang="en-US" sz="2200" b="0" i="0" dirty="0">
                <a:solidFill>
                  <a:srgbClr val="222222"/>
                </a:solidFill>
                <a:effectLst/>
                <a:latin typeface="Times New Roman" panose="02020603050405020304" pitchFamily="18" charset="0"/>
                <a:cs typeface="Times New Roman" panose="02020603050405020304" pitchFamily="18" charset="0"/>
              </a:rPr>
              <a:t>C device, we must specify its I</a:t>
            </a:r>
            <a:r>
              <a:rPr lang="en-US" sz="2200" b="0" i="0" baseline="30000" dirty="0">
                <a:solidFill>
                  <a:srgbClr val="222222"/>
                </a:solidFill>
                <a:effectLst/>
                <a:latin typeface="Times New Roman" panose="02020603050405020304" pitchFamily="18" charset="0"/>
                <a:cs typeface="Times New Roman" panose="02020603050405020304" pitchFamily="18" charset="0"/>
              </a:rPr>
              <a:t>2</a:t>
            </a:r>
            <a:r>
              <a:rPr lang="en-US" sz="2200" b="0" i="0" dirty="0">
                <a:solidFill>
                  <a:srgbClr val="222222"/>
                </a:solidFill>
                <a:effectLst/>
                <a:latin typeface="Times New Roman" panose="02020603050405020304" pitchFamily="18" charset="0"/>
                <a:cs typeface="Times New Roman" panose="02020603050405020304" pitchFamily="18" charset="0"/>
              </a:rPr>
              <a:t>C address. We use </a:t>
            </a:r>
            <a:r>
              <a:rPr lang="en-US" sz="2200" b="1" i="0" dirty="0">
                <a:solidFill>
                  <a:srgbClr val="FF0000"/>
                </a:solidFill>
                <a:effectLst/>
                <a:latin typeface="Times New Roman" panose="02020603050405020304" pitchFamily="18" charset="0"/>
                <a:cs typeface="Times New Roman" panose="02020603050405020304" pitchFamily="18" charset="0"/>
              </a:rPr>
              <a:t>I2CMSA</a:t>
            </a:r>
            <a:r>
              <a:rPr lang="en-US" sz="2200" b="0" i="0" dirty="0">
                <a:solidFill>
                  <a:srgbClr val="222222"/>
                </a:solidFill>
                <a:effectLst/>
                <a:latin typeface="Times New Roman" panose="02020603050405020304" pitchFamily="18" charset="0"/>
                <a:cs typeface="Times New Roman" panose="02020603050405020304" pitchFamily="18" charset="0"/>
              </a:rPr>
              <a:t> (I</a:t>
            </a:r>
            <a:r>
              <a:rPr lang="en-US" sz="2200" b="0" i="0" baseline="30000" dirty="0">
                <a:solidFill>
                  <a:srgbClr val="222222"/>
                </a:solidFill>
                <a:effectLst/>
                <a:latin typeface="Times New Roman" panose="02020603050405020304" pitchFamily="18" charset="0"/>
                <a:cs typeface="Times New Roman" panose="02020603050405020304" pitchFamily="18" charset="0"/>
              </a:rPr>
              <a:t>2</a:t>
            </a:r>
            <a:r>
              <a:rPr lang="en-US" sz="2200" b="0" i="0" dirty="0">
                <a:solidFill>
                  <a:srgbClr val="222222"/>
                </a:solidFill>
                <a:effectLst/>
                <a:latin typeface="Times New Roman" panose="02020603050405020304" pitchFamily="18" charset="0"/>
                <a:cs typeface="Times New Roman" panose="02020603050405020304" pitchFamily="18" charset="0"/>
              </a:rPr>
              <a:t>C Master Slave </a:t>
            </a:r>
            <a:r>
              <a:rPr lang="en-US" sz="2200" b="0" i="1" dirty="0">
                <a:solidFill>
                  <a:srgbClr val="222222"/>
                </a:solidFill>
                <a:effectLst/>
                <a:latin typeface="Times New Roman" panose="02020603050405020304" pitchFamily="18" charset="0"/>
                <a:cs typeface="Times New Roman" panose="02020603050405020304" pitchFamily="18" charset="0"/>
              </a:rPr>
              <a:t>Address</a:t>
            </a:r>
            <a:r>
              <a:rPr lang="en-US" sz="2200" b="0" i="0" dirty="0">
                <a:solidFill>
                  <a:srgbClr val="222222"/>
                </a:solidFill>
                <a:effectLst/>
                <a:latin typeface="Times New Roman" panose="02020603050405020304" pitchFamily="18" charset="0"/>
                <a:cs typeface="Times New Roman" panose="02020603050405020304" pitchFamily="18" charset="0"/>
              </a:rPr>
              <a:t>) register to hold the address of the slave device.</a:t>
            </a: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1D77728-1AA7-44C6-89AD-8C663B6B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93773"/>
            <a:ext cx="10515600" cy="2983189"/>
          </a:xfrm>
          <a:prstGeom prst="rect">
            <a:avLst/>
          </a:prstGeom>
        </p:spPr>
      </p:pic>
    </p:spTree>
    <p:extLst>
      <p:ext uri="{BB962C8B-B14F-4D97-AF65-F5344CB8AC3E}">
        <p14:creationId xmlns:p14="http://schemas.microsoft.com/office/powerpoint/2010/main" val="266434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40A9-41C3-43D4-A896-9220991422FB}"/>
              </a:ext>
            </a:extLst>
          </p:cNvPr>
          <p:cNvSpPr>
            <a:spLocks noGrp="1"/>
          </p:cNvSpPr>
          <p:nvPr>
            <p:ph type="title"/>
          </p:nvPr>
        </p:nvSpPr>
        <p:spPr>
          <a:xfrm>
            <a:off x="838200" y="365126"/>
            <a:ext cx="10515600" cy="1139962"/>
          </a:xfrm>
        </p:spPr>
        <p:txBody>
          <a:bodyPr>
            <a:normAutofit fontScale="90000"/>
          </a:bodyPr>
          <a:lstStyle/>
          <a:p>
            <a:pPr algn="ctr"/>
            <a:r>
              <a:rPr lang="en-IN" b="1" i="1" dirty="0">
                <a:solidFill>
                  <a:srgbClr val="FF0000"/>
                </a:solidFill>
                <a:effectLst/>
                <a:latin typeface="Times New Roman" panose="02020603050405020304" pitchFamily="18" charset="0"/>
                <a:cs typeface="Times New Roman" panose="02020603050405020304" pitchFamily="18" charset="0"/>
              </a:rPr>
              <a:t>Data Register</a:t>
            </a:r>
            <a:br>
              <a:rPr lang="en-IN" b="1" i="1" dirty="0">
                <a:solidFill>
                  <a:srgbClr val="FF0000"/>
                </a:solidFill>
                <a:effectLst/>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C938CF-3F1D-481B-AF82-1501F760AF07}"/>
              </a:ext>
            </a:extLst>
          </p:cNvPr>
          <p:cNvSpPr>
            <a:spLocks noGrp="1"/>
          </p:cNvSpPr>
          <p:nvPr>
            <p:ph idx="1"/>
          </p:nvPr>
        </p:nvSpPr>
        <p:spPr/>
        <p:txBody>
          <a:bodyPr>
            <a:normAutofit/>
          </a:bodyPr>
          <a:lstStyle/>
          <a:p>
            <a:r>
              <a:rPr lang="en-US" sz="2200" b="0" i="0" dirty="0">
                <a:solidFill>
                  <a:srgbClr val="222222"/>
                </a:solidFill>
                <a:effectLst/>
                <a:latin typeface="Times New Roman" panose="02020603050405020304" pitchFamily="18" charset="0"/>
                <a:cs typeface="Times New Roman" panose="02020603050405020304" pitchFamily="18" charset="0"/>
              </a:rPr>
              <a:t>In Master transmit mode, we place a byte of data in </a:t>
            </a:r>
            <a:r>
              <a:rPr lang="en-US" sz="2200" b="1" i="0" dirty="0">
                <a:solidFill>
                  <a:srgbClr val="FF0000"/>
                </a:solidFill>
                <a:effectLst/>
                <a:latin typeface="Times New Roman" panose="02020603050405020304" pitchFamily="18" charset="0"/>
                <a:cs typeface="Times New Roman" panose="02020603050405020304" pitchFamily="18" charset="0"/>
              </a:rPr>
              <a:t>I2CMDR</a:t>
            </a:r>
            <a:r>
              <a:rPr lang="en-US" sz="2200" b="0" i="0" dirty="0">
                <a:solidFill>
                  <a:srgbClr val="FF0000"/>
                </a:solidFill>
                <a:effectLst/>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I2C Master Data register) for transmission. Only the lower 8 bits of this register is used.</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C2C6BB-1D17-4372-9736-7E3AEA33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965" y="2994992"/>
            <a:ext cx="9554818" cy="2861434"/>
          </a:xfrm>
          <a:prstGeom prst="rect">
            <a:avLst/>
          </a:prstGeom>
        </p:spPr>
      </p:pic>
    </p:spTree>
    <p:extLst>
      <p:ext uri="{BB962C8B-B14F-4D97-AF65-F5344CB8AC3E}">
        <p14:creationId xmlns:p14="http://schemas.microsoft.com/office/powerpoint/2010/main" val="242361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834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I2C </vt:lpstr>
      <vt:lpstr>Base-Address</vt:lpstr>
      <vt:lpstr>Enabling Clock</vt:lpstr>
      <vt:lpstr>I2C Clock speed </vt:lpstr>
      <vt:lpstr>Calculation</vt:lpstr>
      <vt:lpstr>I2CMTPR</vt:lpstr>
      <vt:lpstr>Master or Slave? </vt:lpstr>
      <vt:lpstr>Slave Address </vt:lpstr>
      <vt:lpstr>Data Register </vt:lpstr>
      <vt:lpstr>Control and Status Flag Register </vt:lpstr>
      <vt:lpstr>I2CMCS</vt:lpstr>
      <vt:lpstr>Enabling Open Drain </vt:lpstr>
      <vt:lpstr>Configuring GPIO for I2C </vt:lpstr>
      <vt:lpstr>Flowchart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dc:title>
  <dc:creator>Avidada</dc:creator>
  <cp:lastModifiedBy>Avidada</cp:lastModifiedBy>
  <cp:revision>7</cp:revision>
  <dcterms:created xsi:type="dcterms:W3CDTF">2021-04-27T07:17:45Z</dcterms:created>
  <dcterms:modified xsi:type="dcterms:W3CDTF">2021-04-27T07:37:40Z</dcterms:modified>
</cp:coreProperties>
</file>