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70" r:id="rId11"/>
    <p:sldId id="263" r:id="rId12"/>
    <p:sldId id="264" r:id="rId13"/>
    <p:sldId id="267"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FB8F-3892-451B-ADAC-9EFEC9320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D944FB-4D0C-4036-94D8-4461201BC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931B4B-CA01-4A97-86A4-AA56871BC8C4}"/>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5" name="Footer Placeholder 4">
            <a:extLst>
              <a:ext uri="{FF2B5EF4-FFF2-40B4-BE49-F238E27FC236}">
                <a16:creationId xmlns:a16="http://schemas.microsoft.com/office/drawing/2014/main" id="{E7C36B4A-C77E-4B75-833F-8254931BB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3FA6C-BFCB-46F7-A4A7-111A4CBB8781}"/>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337751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A2D5-E068-4C0E-87D2-A8BACA69D7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8A668-343D-47EF-B874-1A7037CBD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989B3-BF7E-40A8-ACCA-B255FE648C9D}"/>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5" name="Footer Placeholder 4">
            <a:extLst>
              <a:ext uri="{FF2B5EF4-FFF2-40B4-BE49-F238E27FC236}">
                <a16:creationId xmlns:a16="http://schemas.microsoft.com/office/drawing/2014/main" id="{A53C12DB-B361-47E2-993F-B154054E2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07D26-F2A2-444F-9843-7255B23B303A}"/>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123534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EDCEE-6B85-42FD-B2E7-13824F498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A4B602-611A-422C-9455-76242B95C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0E305-435C-4C24-A5D3-FD0B75478DC4}"/>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5" name="Footer Placeholder 4">
            <a:extLst>
              <a:ext uri="{FF2B5EF4-FFF2-40B4-BE49-F238E27FC236}">
                <a16:creationId xmlns:a16="http://schemas.microsoft.com/office/drawing/2014/main" id="{087E4C53-3CC2-4BA6-BA5E-3A4425250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DB54A-08A0-420D-AABA-80B66ECCAB03}"/>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387341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9029-68B0-4BD4-9384-10C92082A4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1C5FB-D103-4186-AC66-D5B15D1CE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B0135-CF89-4A9E-B1BE-5E22E4FE981B}"/>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5" name="Footer Placeholder 4">
            <a:extLst>
              <a:ext uri="{FF2B5EF4-FFF2-40B4-BE49-F238E27FC236}">
                <a16:creationId xmlns:a16="http://schemas.microsoft.com/office/drawing/2014/main" id="{42EE322A-5197-40BE-A4F6-2C1FF6CBE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7DC26-797C-4DD1-ADF7-88C4E773E06E}"/>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112357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6328-0069-495F-9697-51ACD056C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5C109F-71BF-4165-B9B8-1DBCF6883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AEFC49-B1D2-46AB-A4D9-F12FBF8D75A4}"/>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5" name="Footer Placeholder 4">
            <a:extLst>
              <a:ext uri="{FF2B5EF4-FFF2-40B4-BE49-F238E27FC236}">
                <a16:creationId xmlns:a16="http://schemas.microsoft.com/office/drawing/2014/main" id="{42045C9D-E6D1-42E9-B1EC-03A26DAE3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836C8-650F-4D48-894F-81B3B81EF21E}"/>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14426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EC95-4039-4CF8-9AE1-66B16F40A3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9DD5C-76BA-4B91-AD7A-C9AFE0E8E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0C5F97-792D-4524-AF94-417FCF99F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C4AF-AFC4-4D39-92C7-0CF4B6CB3F68}"/>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6" name="Footer Placeholder 5">
            <a:extLst>
              <a:ext uri="{FF2B5EF4-FFF2-40B4-BE49-F238E27FC236}">
                <a16:creationId xmlns:a16="http://schemas.microsoft.com/office/drawing/2014/main" id="{27658DC8-3C2E-4599-82D6-5CACD99FBC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AF5D95-E989-428A-BF9D-7F2A655F23B1}"/>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411850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DD23-4377-4F54-BF6B-A7B23ECF35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B3EA8-63E5-4B22-97F6-FD66C4CDE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E7724-3815-488B-99BA-99FE5DF75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D9B79E-BC22-4538-9B5B-88D2E7C42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A4F3D2-7B5A-4B63-B0E3-0884DAEC66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E57F0-4E52-4772-BF55-AA59D0C44F98}"/>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8" name="Footer Placeholder 7">
            <a:extLst>
              <a:ext uri="{FF2B5EF4-FFF2-40B4-BE49-F238E27FC236}">
                <a16:creationId xmlns:a16="http://schemas.microsoft.com/office/drawing/2014/main" id="{43DACE12-48C4-4E94-BE4A-83445D5BF5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93FDF4-9FD7-48BF-A189-684905C296B2}"/>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27461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9046-F0F4-4B68-82BE-ED1CCD4687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F32273-D7C7-407F-9004-04B86E2675D0}"/>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4" name="Footer Placeholder 3">
            <a:extLst>
              <a:ext uri="{FF2B5EF4-FFF2-40B4-BE49-F238E27FC236}">
                <a16:creationId xmlns:a16="http://schemas.microsoft.com/office/drawing/2014/main" id="{0CE9873D-9F7E-4D75-B248-647CB9029E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BBB25A-56B5-4C4B-8C84-6E9E5B495781}"/>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203282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7BC17-8AA5-476C-B9B8-91B0CB95EE92}"/>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3" name="Footer Placeholder 2">
            <a:extLst>
              <a:ext uri="{FF2B5EF4-FFF2-40B4-BE49-F238E27FC236}">
                <a16:creationId xmlns:a16="http://schemas.microsoft.com/office/drawing/2014/main" id="{9DFDF821-80C5-432A-93A4-1F5558159C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AC1FC3-34C2-46A5-AA43-BBE4219E336D}"/>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12940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47FC-57DA-4166-AD72-DF394C6A3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31B2EC-0709-455B-9A30-D5BF2B3CF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37830D-3089-415D-ADF1-9801D9575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75F48-1D3A-4D0D-BBFA-D05DAA706ACF}"/>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6" name="Footer Placeholder 5">
            <a:extLst>
              <a:ext uri="{FF2B5EF4-FFF2-40B4-BE49-F238E27FC236}">
                <a16:creationId xmlns:a16="http://schemas.microsoft.com/office/drawing/2014/main" id="{C0C630A5-12A3-46B7-9B29-815F08E5A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FE201C-2BB8-436C-9A72-32D944792DD1}"/>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16914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0D74-0433-4EE7-A696-F7D2C166F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AE8A15-9DA8-49A1-959B-EFFE66EDD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3F4F88-0B1C-438A-812F-D8115412C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82F07-D7FF-4A16-BC60-9989808563F1}"/>
              </a:ext>
            </a:extLst>
          </p:cNvPr>
          <p:cNvSpPr>
            <a:spLocks noGrp="1"/>
          </p:cNvSpPr>
          <p:nvPr>
            <p:ph type="dt" sz="half" idx="10"/>
          </p:nvPr>
        </p:nvSpPr>
        <p:spPr/>
        <p:txBody>
          <a:bodyPr/>
          <a:lstStyle/>
          <a:p>
            <a:fld id="{8719D58B-8945-4C82-8D7F-F640EECAAC66}" type="datetimeFigureOut">
              <a:rPr lang="en-IN" smtClean="0"/>
              <a:t>06-04-2021</a:t>
            </a:fld>
            <a:endParaRPr lang="en-IN"/>
          </a:p>
        </p:txBody>
      </p:sp>
      <p:sp>
        <p:nvSpPr>
          <p:cNvPr id="6" name="Footer Placeholder 5">
            <a:extLst>
              <a:ext uri="{FF2B5EF4-FFF2-40B4-BE49-F238E27FC236}">
                <a16:creationId xmlns:a16="http://schemas.microsoft.com/office/drawing/2014/main" id="{9ED54117-A408-4D45-8374-30068DAF60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FD33AA-238F-464B-8958-23831EC6C1B7}"/>
              </a:ext>
            </a:extLst>
          </p:cNvPr>
          <p:cNvSpPr>
            <a:spLocks noGrp="1"/>
          </p:cNvSpPr>
          <p:nvPr>
            <p:ph type="sldNum" sz="quarter" idx="12"/>
          </p:nvPr>
        </p:nvSpPr>
        <p:spPr/>
        <p:txBody>
          <a:bodyPr/>
          <a:lstStyle/>
          <a:p>
            <a:fld id="{9FD55CA1-971A-4FF5-8308-0BB61A35E358}" type="slidenum">
              <a:rPr lang="en-IN" smtClean="0"/>
              <a:t>‹#›</a:t>
            </a:fld>
            <a:endParaRPr lang="en-IN"/>
          </a:p>
        </p:txBody>
      </p:sp>
    </p:spTree>
    <p:extLst>
      <p:ext uri="{BB962C8B-B14F-4D97-AF65-F5344CB8AC3E}">
        <p14:creationId xmlns:p14="http://schemas.microsoft.com/office/powerpoint/2010/main" val="283519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29832-FADD-4BAA-A1FC-488011A80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04682-1921-4C3B-94B6-4EA8D99B0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22B0A-9422-449E-94D3-409B8444A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9D58B-8945-4C82-8D7F-F640EECAAC66}" type="datetimeFigureOut">
              <a:rPr lang="en-IN" smtClean="0"/>
              <a:t>06-04-2021</a:t>
            </a:fld>
            <a:endParaRPr lang="en-IN"/>
          </a:p>
        </p:txBody>
      </p:sp>
      <p:sp>
        <p:nvSpPr>
          <p:cNvPr id="5" name="Footer Placeholder 4">
            <a:extLst>
              <a:ext uri="{FF2B5EF4-FFF2-40B4-BE49-F238E27FC236}">
                <a16:creationId xmlns:a16="http://schemas.microsoft.com/office/drawing/2014/main" id="{47CE2AB2-61D9-495F-969D-CA141AD8B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F61B05-36D4-45D8-84EB-8180B17DA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55CA1-971A-4FF5-8308-0BB61A35E358}" type="slidenum">
              <a:rPr lang="en-IN" smtClean="0"/>
              <a:t>‹#›</a:t>
            </a:fld>
            <a:endParaRPr lang="en-IN"/>
          </a:p>
        </p:txBody>
      </p:sp>
    </p:spTree>
    <p:extLst>
      <p:ext uri="{BB962C8B-B14F-4D97-AF65-F5344CB8AC3E}">
        <p14:creationId xmlns:p14="http://schemas.microsoft.com/office/powerpoint/2010/main" val="52771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E65C-AF0B-400C-BC58-C387A4276E38}"/>
              </a:ext>
            </a:extLst>
          </p:cNvPr>
          <p:cNvSpPr>
            <a:spLocks noGrp="1"/>
          </p:cNvSpPr>
          <p:nvPr>
            <p:ph type="ctrTitle"/>
          </p:nvPr>
        </p:nvSpPr>
        <p:spPr>
          <a:xfrm>
            <a:off x="1524000" y="576775"/>
            <a:ext cx="9144000" cy="604911"/>
          </a:xfrm>
        </p:spPr>
        <p:txBody>
          <a:bodyPr>
            <a:noAutofit/>
          </a:bodyPr>
          <a:lstStyle/>
          <a:p>
            <a:r>
              <a:rPr lang="en-IN" sz="4400" b="1" i="1" dirty="0">
                <a:solidFill>
                  <a:srgbClr val="C00000"/>
                </a:solidFill>
                <a:latin typeface="Times New Roman" panose="02020603050405020304" pitchFamily="18" charset="0"/>
                <a:cs typeface="Times New Roman" panose="02020603050405020304" pitchFamily="18" charset="0"/>
              </a:rPr>
              <a:t>ADC TM4C123GH6PM</a:t>
            </a:r>
          </a:p>
        </p:txBody>
      </p:sp>
      <p:sp>
        <p:nvSpPr>
          <p:cNvPr id="3" name="Subtitle 2">
            <a:extLst>
              <a:ext uri="{FF2B5EF4-FFF2-40B4-BE49-F238E27FC236}">
                <a16:creationId xmlns:a16="http://schemas.microsoft.com/office/drawing/2014/main" id="{8056DE68-923F-4CDA-A873-A671D6699B72}"/>
              </a:ext>
            </a:extLst>
          </p:cNvPr>
          <p:cNvSpPr>
            <a:spLocks noGrp="1"/>
          </p:cNvSpPr>
          <p:nvPr>
            <p:ph type="subTitle" idx="1"/>
          </p:nvPr>
        </p:nvSpPr>
        <p:spPr>
          <a:xfrm>
            <a:off x="562708" y="1575582"/>
            <a:ext cx="10789920" cy="4389120"/>
          </a:xfrm>
        </p:spPr>
        <p:txBody>
          <a:bodyPr>
            <a:normAutofit/>
          </a:bodyPr>
          <a:lstStyle/>
          <a:p>
            <a:pPr marL="342900" indent="-342900" algn="l">
              <a:buFont typeface="Arial" panose="020B0604020202020204" pitchFamily="34" charset="0"/>
              <a:buChar char="•"/>
            </a:pPr>
            <a:r>
              <a:rPr lang="en-US" sz="2200" i="0" dirty="0">
                <a:solidFill>
                  <a:srgbClr val="222222"/>
                </a:solidFill>
                <a:effectLst/>
                <a:latin typeface="Times New Roman" panose="02020603050405020304" pitchFamily="18" charset="0"/>
                <a:cs typeface="Times New Roman" panose="02020603050405020304" pitchFamily="18" charset="0"/>
              </a:rPr>
              <a:t>The TM4C123GH6PM microcontroller contains two identical Analog-to-Digital Converter modules.</a:t>
            </a:r>
          </a:p>
          <a:p>
            <a:pPr marL="342900" indent="-342900" algn="l">
              <a:buFont typeface="Arial" panose="020B0604020202020204" pitchFamily="34" charset="0"/>
              <a:buChar char="•"/>
            </a:pPr>
            <a:r>
              <a:rPr lang="en-US" sz="2200" i="0" dirty="0">
                <a:solidFill>
                  <a:srgbClr val="222222"/>
                </a:solidFill>
                <a:effectLst/>
                <a:latin typeface="Times New Roman" panose="02020603050405020304" pitchFamily="18" charset="0"/>
                <a:cs typeface="Times New Roman" panose="02020603050405020304" pitchFamily="18" charset="0"/>
              </a:rPr>
              <a:t> ADC0 and ADC1</a:t>
            </a:r>
          </a:p>
          <a:p>
            <a:pPr marL="342900" indent="-342900" algn="l">
              <a:buFont typeface="Arial" panose="020B0604020202020204" pitchFamily="34" charset="0"/>
              <a:buChar char="•"/>
            </a:pPr>
            <a:r>
              <a:rPr lang="en-US" sz="2200" i="0" dirty="0">
                <a:solidFill>
                  <a:srgbClr val="222222"/>
                </a:solidFill>
                <a:effectLst/>
                <a:latin typeface="Times New Roman" panose="02020603050405020304" pitchFamily="18" charset="0"/>
                <a:cs typeface="Times New Roman" panose="02020603050405020304" pitchFamily="18" charset="0"/>
              </a:rPr>
              <a:t>12-bit conversion precision and share the same 12 analog input channels.</a:t>
            </a:r>
          </a:p>
          <a:p>
            <a:pPr marL="342900" indent="-342900" algn="l">
              <a:buFont typeface="Arial" panose="020B0604020202020204" pitchFamily="34" charset="0"/>
              <a:buChar char="•"/>
            </a:pPr>
            <a:r>
              <a:rPr lang="en-US" sz="2200" i="0" dirty="0">
                <a:solidFill>
                  <a:srgbClr val="222222"/>
                </a:solidFill>
                <a:effectLst/>
                <a:latin typeface="Times New Roman" panose="02020603050405020304" pitchFamily="18" charset="0"/>
                <a:cs typeface="Times New Roman" panose="02020603050405020304" pitchFamily="18" charset="0"/>
              </a:rPr>
              <a:t> Each ADC module operates independently and can therefore execute different sample sequences, sample any of the analog input channels at any time, and generate different interrupts and triggers.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86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6EAB-1DD4-4913-9CE3-59E3426ABBD1}"/>
              </a:ext>
            </a:extLst>
          </p:cNvPr>
          <p:cNvSpPr>
            <a:spLocks noGrp="1"/>
          </p:cNvSpPr>
          <p:nvPr>
            <p:ph type="title"/>
          </p:nvPr>
        </p:nvSpPr>
        <p:spPr>
          <a:xfrm>
            <a:off x="838200" y="365125"/>
            <a:ext cx="10515600" cy="1185379"/>
          </a:xfrm>
        </p:spPr>
        <p:txBody>
          <a:bodyPr/>
          <a:lstStyle/>
          <a:p>
            <a:pPr algn="ctr"/>
            <a:r>
              <a:rPr lang="en-IN" b="1" i="1" dirty="0">
                <a:solidFill>
                  <a:srgbClr val="C00000"/>
                </a:solidFill>
                <a:latin typeface="Times New Roman" panose="02020603050405020304" pitchFamily="18" charset="0"/>
                <a:cs typeface="Times New Roman" panose="02020603050405020304" pitchFamily="18" charset="0"/>
              </a:rPr>
              <a:t>ADC Sample Sequence Control</a:t>
            </a:r>
          </a:p>
        </p:txBody>
      </p:sp>
      <p:sp>
        <p:nvSpPr>
          <p:cNvPr id="7" name="Content Placeholder 6">
            <a:extLst>
              <a:ext uri="{FF2B5EF4-FFF2-40B4-BE49-F238E27FC236}">
                <a16:creationId xmlns:a16="http://schemas.microsoft.com/office/drawing/2014/main" id="{F79388CB-478D-4FD9-90F4-81518B730863}"/>
              </a:ext>
            </a:extLst>
          </p:cNvPr>
          <p:cNvSpPr>
            <a:spLocks noGrp="1"/>
          </p:cNvSpPr>
          <p:nvPr>
            <p:ph idx="1"/>
          </p:nvPr>
        </p:nvSpPr>
        <p:spPr/>
        <p:txBody>
          <a:bodyPr/>
          <a:lstStyle/>
          <a:p>
            <a:endParaRPr lang="en-IN"/>
          </a:p>
        </p:txBody>
      </p:sp>
      <p:sp>
        <p:nvSpPr>
          <p:cNvPr id="8" name="Rectangle: Rounded Corners 7">
            <a:extLst>
              <a:ext uri="{FF2B5EF4-FFF2-40B4-BE49-F238E27FC236}">
                <a16:creationId xmlns:a16="http://schemas.microsoft.com/office/drawing/2014/main" id="{D24F55EA-000B-405E-85E0-AF6D78394DEA}"/>
              </a:ext>
            </a:extLst>
          </p:cNvPr>
          <p:cNvSpPr/>
          <p:nvPr/>
        </p:nvSpPr>
        <p:spPr>
          <a:xfrm>
            <a:off x="580571" y="1550504"/>
            <a:ext cx="11074400" cy="4792239"/>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Content Placeholder 4">
            <a:extLst>
              <a:ext uri="{FF2B5EF4-FFF2-40B4-BE49-F238E27FC236}">
                <a16:creationId xmlns:a16="http://schemas.microsoft.com/office/drawing/2014/main" id="{50EAE6B2-7F6A-44A7-B076-CEBD0C72B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0515"/>
            <a:ext cx="10634869" cy="3411157"/>
          </a:xfrm>
          <a:prstGeom prst="rect">
            <a:avLst/>
          </a:prstGeom>
        </p:spPr>
      </p:pic>
    </p:spTree>
    <p:extLst>
      <p:ext uri="{BB962C8B-B14F-4D97-AF65-F5344CB8AC3E}">
        <p14:creationId xmlns:p14="http://schemas.microsoft.com/office/powerpoint/2010/main" val="215747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53D5-B748-455F-A44F-1196853C5E78}"/>
              </a:ext>
            </a:extLst>
          </p:cNvPr>
          <p:cNvSpPr>
            <a:spLocks noGrp="1"/>
          </p:cNvSpPr>
          <p:nvPr>
            <p:ph type="title"/>
          </p:nvPr>
        </p:nvSpPr>
        <p:spPr>
          <a:xfrm>
            <a:off x="838200" y="365125"/>
            <a:ext cx="10515600" cy="695049"/>
          </a:xfrm>
        </p:spPr>
        <p:txBody>
          <a:bodyPr>
            <a:normAutofit fontScale="90000"/>
          </a:bodyPr>
          <a:lstStyle/>
          <a:p>
            <a:pPr algn="ctr"/>
            <a:r>
              <a:rPr lang="en-IN" b="1" i="1" dirty="0">
                <a:solidFill>
                  <a:srgbClr val="C00000"/>
                </a:solidFill>
                <a:effectLst/>
                <a:latin typeface="Times New Roman" panose="02020603050405020304" pitchFamily="18" charset="0"/>
                <a:cs typeface="Times New Roman" panose="02020603050405020304" pitchFamily="18" charset="0"/>
              </a:rPr>
              <a:t>Start Conversion trigger options</a:t>
            </a:r>
            <a:br>
              <a:rPr lang="en-IN" b="1" i="1" dirty="0">
                <a:solidFill>
                  <a:srgbClr val="C00000"/>
                </a:solidFill>
                <a:effectLst/>
                <a:latin typeface="Times New Roman" panose="02020603050405020304" pitchFamily="18" charset="0"/>
                <a:cs typeface="Times New Roman" panose="02020603050405020304" pitchFamily="18" charset="0"/>
              </a:rPr>
            </a:br>
            <a:endParaRPr lang="en-IN" b="1" i="1" dirty="0">
              <a:solidFill>
                <a:srgbClr val="C0000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BBE5553-A2B1-47EF-B069-9B41355BE5B8}"/>
              </a:ext>
            </a:extLst>
          </p:cNvPr>
          <p:cNvSpPr/>
          <p:nvPr/>
        </p:nvSpPr>
        <p:spPr>
          <a:xfrm>
            <a:off x="449943" y="967408"/>
            <a:ext cx="10515600" cy="2327335"/>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rgbClr val="222222"/>
                </a:solidFill>
                <a:latin typeface="Times New Roman" panose="02020603050405020304" pitchFamily="18" charset="0"/>
                <a:cs typeface="Times New Roman" panose="02020603050405020304" pitchFamily="18" charset="0"/>
              </a:rPr>
              <a:t>T</a:t>
            </a:r>
            <a:r>
              <a:rPr lang="en-US" sz="1800" b="0" i="0" dirty="0">
                <a:solidFill>
                  <a:srgbClr val="222222"/>
                </a:solidFill>
                <a:effectLst/>
                <a:latin typeface="Times New Roman" panose="02020603050405020304" pitchFamily="18" charset="0"/>
                <a:cs typeface="Times New Roman" panose="02020603050405020304" pitchFamily="18" charset="0"/>
              </a:rPr>
              <a:t>imer,</a:t>
            </a:r>
          </a:p>
          <a:p>
            <a:r>
              <a:rPr lang="en-US" sz="1800" b="0" i="0" dirty="0">
                <a:solidFill>
                  <a:srgbClr val="222222"/>
                </a:solidFill>
                <a:effectLst/>
                <a:latin typeface="Times New Roman" panose="02020603050405020304" pitchFamily="18" charset="0"/>
                <a:cs typeface="Times New Roman" panose="02020603050405020304" pitchFamily="18" charset="0"/>
              </a:rPr>
              <a:t>PWM, </a:t>
            </a:r>
          </a:p>
          <a:p>
            <a:r>
              <a:rPr lang="en-US" sz="1800" b="0" i="0" dirty="0">
                <a:solidFill>
                  <a:srgbClr val="222222"/>
                </a:solidFill>
                <a:effectLst/>
                <a:latin typeface="Times New Roman" panose="02020603050405020304" pitchFamily="18" charset="0"/>
                <a:cs typeface="Times New Roman" panose="02020603050405020304" pitchFamily="18" charset="0"/>
              </a:rPr>
              <a:t>Analog Comparator,</a:t>
            </a:r>
          </a:p>
          <a:p>
            <a:r>
              <a:rPr lang="en-US" sz="1800" b="0" i="0" dirty="0">
                <a:solidFill>
                  <a:srgbClr val="222222"/>
                </a:solidFill>
                <a:effectLst/>
                <a:latin typeface="Times New Roman" panose="02020603050405020304" pitchFamily="18" charset="0"/>
                <a:cs typeface="Times New Roman" panose="02020603050405020304" pitchFamily="18" charset="0"/>
              </a:rPr>
              <a:t>External signal from GPIO, </a:t>
            </a:r>
          </a:p>
          <a:p>
            <a:r>
              <a:rPr lang="en-US" sz="1800" b="0" i="0" dirty="0">
                <a:solidFill>
                  <a:srgbClr val="222222"/>
                </a:solidFill>
                <a:effectLst/>
                <a:latin typeface="Times New Roman" panose="02020603050405020304" pitchFamily="18" charset="0"/>
                <a:cs typeface="Times New Roman" panose="02020603050405020304" pitchFamily="18" charset="0"/>
              </a:rPr>
              <a:t>Software</a:t>
            </a:r>
          </a:p>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selection of Trigger for SS3 is done via the bits 15-12 of </a:t>
            </a:r>
            <a:r>
              <a:rPr lang="en-US" sz="1800" b="1" i="0" dirty="0">
                <a:solidFill>
                  <a:srgbClr val="222222"/>
                </a:solidFill>
                <a:effectLst/>
                <a:latin typeface="Times New Roman" panose="02020603050405020304" pitchFamily="18" charset="0"/>
                <a:cs typeface="Times New Roman" panose="02020603050405020304" pitchFamily="18" charset="0"/>
              </a:rPr>
              <a:t>ADCEMUX</a:t>
            </a:r>
            <a:r>
              <a:rPr lang="en-US" sz="1800" b="0" i="0" dirty="0">
                <a:solidFill>
                  <a:srgbClr val="222222"/>
                </a:solidFill>
                <a:effectLst/>
                <a:latin typeface="Times New Roman" panose="02020603050405020304" pitchFamily="18" charset="0"/>
                <a:cs typeface="Times New Roman" panose="02020603050405020304" pitchFamily="18" charset="0"/>
              </a:rPr>
              <a:t> register</a:t>
            </a:r>
            <a:endParaRPr lang="en-IN" sz="18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642A369-6A38-4171-82AD-78A2E151F868}"/>
              </a:ext>
            </a:extLst>
          </p:cNvPr>
          <p:cNvSpPr/>
          <p:nvPr/>
        </p:nvSpPr>
        <p:spPr>
          <a:xfrm>
            <a:off x="116115" y="3429000"/>
            <a:ext cx="11784338" cy="3263347"/>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C095743A-7E85-4ACD-8BFC-38E314B19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58" y="3733563"/>
            <a:ext cx="10297886" cy="2654220"/>
          </a:xfrm>
          <a:prstGeom prst="rect">
            <a:avLst/>
          </a:prstGeom>
        </p:spPr>
      </p:pic>
    </p:spTree>
    <p:extLst>
      <p:ext uri="{BB962C8B-B14F-4D97-AF65-F5344CB8AC3E}">
        <p14:creationId xmlns:p14="http://schemas.microsoft.com/office/powerpoint/2010/main" val="217270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D0B2-32EA-47B3-BE4B-3D7F1F0049B7}"/>
              </a:ext>
            </a:extLst>
          </p:cNvPr>
          <p:cNvSpPr>
            <a:spLocks noGrp="1"/>
          </p:cNvSpPr>
          <p:nvPr>
            <p:ph type="title"/>
          </p:nvPr>
        </p:nvSpPr>
        <p:spPr>
          <a:xfrm>
            <a:off x="838200" y="365126"/>
            <a:ext cx="10515600" cy="810532"/>
          </a:xfrm>
        </p:spPr>
        <p:txBody>
          <a:bodyPr/>
          <a:lstStyle/>
          <a:p>
            <a:pPr algn="ctr"/>
            <a:r>
              <a:rPr lang="en-IN" b="1" i="1" dirty="0">
                <a:solidFill>
                  <a:srgbClr val="C00000"/>
                </a:solidFill>
                <a:latin typeface="Times New Roman" panose="02020603050405020304" pitchFamily="18" charset="0"/>
                <a:cs typeface="Times New Roman" panose="02020603050405020304" pitchFamily="18" charset="0"/>
              </a:rPr>
              <a:t>Continue..</a:t>
            </a:r>
          </a:p>
        </p:txBody>
      </p:sp>
      <p:sp>
        <p:nvSpPr>
          <p:cNvPr id="6" name="Rectangle: Rounded Corners 5">
            <a:extLst>
              <a:ext uri="{FF2B5EF4-FFF2-40B4-BE49-F238E27FC236}">
                <a16:creationId xmlns:a16="http://schemas.microsoft.com/office/drawing/2014/main" id="{ABE37315-E529-4F7B-8D0E-E449205CAA66}"/>
              </a:ext>
            </a:extLst>
          </p:cNvPr>
          <p:cNvSpPr/>
          <p:nvPr/>
        </p:nvSpPr>
        <p:spPr>
          <a:xfrm>
            <a:off x="622852" y="1320800"/>
            <a:ext cx="10946296" cy="1596571"/>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2200" b="0" i="0" dirty="0">
                <a:solidFill>
                  <a:srgbClr val="222222"/>
                </a:solidFill>
                <a:effectLst/>
                <a:latin typeface="Times New Roman" panose="02020603050405020304" pitchFamily="18" charset="0"/>
                <a:cs typeface="Times New Roman" panose="02020603050405020304" pitchFamily="18" charset="0"/>
              </a:rPr>
              <a:t>After we select the software option bit (which is the default) in the ADCEMUX, we must use bit D3 of ADCPSSI register to start a conversion every time we want a new reading from the ADC input channel</a:t>
            </a:r>
            <a:r>
              <a:rPr lang="en-US" sz="1800" b="0" i="0" dirty="0">
                <a:solidFill>
                  <a:srgbClr val="222222"/>
                </a:solidFill>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918E784-3CFA-49B7-98DA-E3F991EF5A58}"/>
              </a:ext>
            </a:extLst>
          </p:cNvPr>
          <p:cNvSpPr/>
          <p:nvPr/>
        </p:nvSpPr>
        <p:spPr>
          <a:xfrm>
            <a:off x="449943" y="3251200"/>
            <a:ext cx="11334553" cy="3454400"/>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DF141258-A24B-4545-9D16-FAA204F9A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14" y="3628571"/>
            <a:ext cx="10843434" cy="2717321"/>
          </a:xfrm>
          <a:prstGeom prst="rect">
            <a:avLst/>
          </a:prstGeom>
        </p:spPr>
      </p:pic>
    </p:spTree>
    <p:extLst>
      <p:ext uri="{BB962C8B-B14F-4D97-AF65-F5344CB8AC3E}">
        <p14:creationId xmlns:p14="http://schemas.microsoft.com/office/powerpoint/2010/main" val="149422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3E33-0962-42FD-95E6-2FF2DE98081E}"/>
              </a:ext>
            </a:extLst>
          </p:cNvPr>
          <p:cNvSpPr>
            <a:spLocks noGrp="1"/>
          </p:cNvSpPr>
          <p:nvPr>
            <p:ph type="title"/>
          </p:nvPr>
        </p:nvSpPr>
        <p:spPr>
          <a:xfrm>
            <a:off x="838200" y="365125"/>
            <a:ext cx="10515600" cy="706851"/>
          </a:xfrm>
        </p:spPr>
        <p:txBody>
          <a:bodyPr>
            <a:normAutofit fontScale="90000"/>
          </a:bodyPr>
          <a:lstStyle/>
          <a:p>
            <a:pPr algn="ctr"/>
            <a:r>
              <a:rPr lang="en-IN" b="1" i="1" dirty="0">
                <a:solidFill>
                  <a:srgbClr val="C00000"/>
                </a:solidFill>
                <a:effectLst/>
                <a:latin typeface="Times New Roman" panose="02020603050405020304" pitchFamily="18" charset="0"/>
                <a:cs typeface="Times New Roman" panose="02020603050405020304" pitchFamily="18" charset="0"/>
              </a:rPr>
              <a:t>Polling or interrupt</a:t>
            </a:r>
            <a:br>
              <a:rPr lang="en-IN" b="1" i="1" dirty="0">
                <a:solidFill>
                  <a:srgbClr val="C00000"/>
                </a:solidFill>
                <a:effectLst/>
                <a:latin typeface="Times New Roman" panose="02020603050405020304" pitchFamily="18" charset="0"/>
                <a:cs typeface="Times New Roman" panose="02020603050405020304" pitchFamily="18" charset="0"/>
              </a:rPr>
            </a:br>
            <a:endParaRPr lang="en-IN" b="1" i="1" dirty="0">
              <a:solidFill>
                <a:srgbClr val="C0000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72EC638-AB78-417F-82E6-87D14D7394F2}"/>
              </a:ext>
            </a:extLst>
          </p:cNvPr>
          <p:cNvSpPr/>
          <p:nvPr/>
        </p:nvSpPr>
        <p:spPr>
          <a:xfrm>
            <a:off x="384629" y="1071976"/>
            <a:ext cx="11422742" cy="2193738"/>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r>
              <a:rPr lang="en-US" sz="2200" b="0" i="0" dirty="0">
                <a:solidFill>
                  <a:srgbClr val="222222"/>
                </a:solidFill>
                <a:effectLst/>
                <a:latin typeface="Times New Roman" panose="02020603050405020304" pitchFamily="18" charset="0"/>
                <a:cs typeface="Times New Roman" panose="02020603050405020304" pitchFamily="18" charset="0"/>
              </a:rPr>
              <a:t>The end-of-conversion is indicated by a flag bit in the </a:t>
            </a:r>
            <a:r>
              <a:rPr lang="en-US" sz="2200" b="1" i="0" dirty="0">
                <a:solidFill>
                  <a:srgbClr val="222222"/>
                </a:solidFill>
                <a:effectLst/>
                <a:latin typeface="Times New Roman" panose="02020603050405020304" pitchFamily="18" charset="0"/>
                <a:cs typeface="Times New Roman" panose="02020603050405020304" pitchFamily="18" charset="0"/>
              </a:rPr>
              <a:t>ADCRIS</a:t>
            </a:r>
            <a:r>
              <a:rPr lang="en-US" sz="2200" b="0" i="0" dirty="0">
                <a:solidFill>
                  <a:srgbClr val="222222"/>
                </a:solidFill>
                <a:effectLst/>
                <a:latin typeface="Times New Roman" panose="02020603050405020304" pitchFamily="18" charset="0"/>
                <a:cs typeface="Times New Roman" panose="02020603050405020304" pitchFamily="18" charset="0"/>
              </a:rPr>
              <a:t> (ADC Raw Interrupt) register. Upon the completion of conversion for the SS3, the D3 bit (INR3) flag goes high. By polling this flag, we know if the conversion is complete and we can read the value in </a:t>
            </a:r>
            <a:r>
              <a:rPr lang="en-US" sz="2200" b="1" i="0" dirty="0">
                <a:solidFill>
                  <a:srgbClr val="222222"/>
                </a:solidFill>
                <a:effectLst/>
                <a:latin typeface="Times New Roman" panose="02020603050405020304" pitchFamily="18" charset="0"/>
                <a:cs typeface="Times New Roman" panose="02020603050405020304" pitchFamily="18" charset="0"/>
              </a:rPr>
              <a:t>ADCSSFIFO3</a:t>
            </a:r>
            <a:r>
              <a:rPr lang="en-US" sz="2200" b="0" i="0" dirty="0">
                <a:solidFill>
                  <a:srgbClr val="222222"/>
                </a:solidFill>
                <a:effectLst/>
                <a:latin typeface="Times New Roman" panose="02020603050405020304" pitchFamily="18" charset="0"/>
                <a:cs typeface="Times New Roman" panose="02020603050405020304" pitchFamily="18" charset="0"/>
              </a:rPr>
              <a:t> register. We can also use an interrupt to inform us that the conversion is complete but that will require us to set up the interrupt mask </a:t>
            </a:r>
            <a:r>
              <a:rPr lang="en-US" sz="2200" b="1" i="0" dirty="0">
                <a:solidFill>
                  <a:srgbClr val="222222"/>
                </a:solidFill>
                <a:effectLst/>
                <a:latin typeface="Times New Roman" panose="02020603050405020304" pitchFamily="18" charset="0"/>
                <a:cs typeface="Times New Roman" panose="02020603050405020304" pitchFamily="18" charset="0"/>
              </a:rPr>
              <a:t>ADCIM</a:t>
            </a:r>
            <a:r>
              <a:rPr lang="en-US" sz="2200" b="0" i="0" dirty="0">
                <a:solidFill>
                  <a:srgbClr val="222222"/>
                </a:solidFill>
                <a:effectLst/>
                <a:latin typeface="Times New Roman" panose="02020603050405020304" pitchFamily="18" charset="0"/>
                <a:cs typeface="Times New Roman" panose="02020603050405020304" pitchFamily="18" charset="0"/>
              </a:rPr>
              <a:t>. By default, the interrupts are not enabled.</a:t>
            </a:r>
            <a:endParaRPr lang="en-IN" sz="22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98B622B6-7DB8-4C08-928C-4C7481725356}"/>
              </a:ext>
            </a:extLst>
          </p:cNvPr>
          <p:cNvSpPr/>
          <p:nvPr/>
        </p:nvSpPr>
        <p:spPr>
          <a:xfrm>
            <a:off x="384628" y="3429000"/>
            <a:ext cx="11422743" cy="3291114"/>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B1EE500D-0F50-41FF-A6CF-5F0F475BD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7" y="3672114"/>
            <a:ext cx="10721007" cy="2618218"/>
          </a:xfrm>
          <a:prstGeom prst="rect">
            <a:avLst/>
          </a:prstGeom>
        </p:spPr>
      </p:pic>
    </p:spTree>
    <p:extLst>
      <p:ext uri="{BB962C8B-B14F-4D97-AF65-F5344CB8AC3E}">
        <p14:creationId xmlns:p14="http://schemas.microsoft.com/office/powerpoint/2010/main" val="36291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EF98-A793-4E54-B04C-6F4F334F159A}"/>
              </a:ext>
            </a:extLst>
          </p:cNvPr>
          <p:cNvSpPr>
            <a:spLocks noGrp="1"/>
          </p:cNvSpPr>
          <p:nvPr>
            <p:ph type="title"/>
          </p:nvPr>
        </p:nvSpPr>
        <p:spPr>
          <a:xfrm>
            <a:off x="838200" y="365126"/>
            <a:ext cx="10515600" cy="679904"/>
          </a:xfrm>
        </p:spPr>
        <p:txBody>
          <a:bodyPr>
            <a:normAutofit fontScale="90000"/>
          </a:bodyPr>
          <a:lstStyle/>
          <a:p>
            <a:pPr algn="ctr"/>
            <a:r>
              <a:rPr lang="en-IN" b="1" i="1" dirty="0">
                <a:solidFill>
                  <a:srgbClr val="C00000"/>
                </a:solidFill>
                <a:effectLst/>
                <a:latin typeface="Times New Roman" panose="02020603050405020304" pitchFamily="18" charset="0"/>
                <a:cs typeface="Times New Roman" panose="02020603050405020304" pitchFamily="18" charset="0"/>
              </a:rPr>
              <a:t>ADC Data result</a:t>
            </a:r>
            <a:br>
              <a:rPr lang="en-IN" b="1" i="1" dirty="0">
                <a:solidFill>
                  <a:srgbClr val="C00000"/>
                </a:solidFill>
                <a:effectLst/>
                <a:latin typeface="Times New Roman" panose="02020603050405020304" pitchFamily="18" charset="0"/>
                <a:cs typeface="Times New Roman" panose="02020603050405020304" pitchFamily="18" charset="0"/>
              </a:rPr>
            </a:br>
            <a:endParaRPr lang="en-IN" b="1" i="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91D3E1-2D1C-40D6-9232-045D46957883}"/>
              </a:ext>
            </a:extLst>
          </p:cNvPr>
          <p:cNvSpPr>
            <a:spLocks noGrp="1"/>
          </p:cNvSpPr>
          <p:nvPr>
            <p:ph idx="1"/>
          </p:nvPr>
        </p:nvSpPr>
        <p:spPr/>
        <p:txBody>
          <a:bodyPr>
            <a:normAutofit/>
          </a:bodyPr>
          <a:lstStyle/>
          <a:p>
            <a:pPr algn="just"/>
            <a:r>
              <a:rPr lang="en-US" sz="2200" b="0" i="0" dirty="0">
                <a:solidFill>
                  <a:srgbClr val="222222"/>
                </a:solidFill>
                <a:effectLst/>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5BA47E8-89C5-438B-B9B2-A16E34F8C682}"/>
              </a:ext>
            </a:extLst>
          </p:cNvPr>
          <p:cNvSpPr/>
          <p:nvPr/>
        </p:nvSpPr>
        <p:spPr>
          <a:xfrm>
            <a:off x="362857" y="1190171"/>
            <a:ext cx="11437257" cy="160337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0" i="0" dirty="0">
                <a:solidFill>
                  <a:srgbClr val="222222"/>
                </a:solidFill>
                <a:effectLst/>
                <a:latin typeface="Times New Roman" panose="02020603050405020304" pitchFamily="18" charset="0"/>
                <a:cs typeface="Times New Roman" panose="02020603050405020304" pitchFamily="18" charset="0"/>
              </a:rPr>
              <a:t>Upon the completion of conversion, the binary result is placed in the </a:t>
            </a:r>
            <a:r>
              <a:rPr lang="en-US" sz="2200" b="1" i="0" dirty="0">
                <a:solidFill>
                  <a:srgbClr val="222222"/>
                </a:solidFill>
                <a:effectLst/>
                <a:latin typeface="Times New Roman" panose="02020603050405020304" pitchFamily="18" charset="0"/>
                <a:cs typeface="Times New Roman" panose="02020603050405020304" pitchFamily="18" charset="0"/>
              </a:rPr>
              <a:t>ADCSSFIFOn</a:t>
            </a:r>
            <a:r>
              <a:rPr lang="en-US" sz="2200" b="0" i="0" dirty="0">
                <a:solidFill>
                  <a:srgbClr val="222222"/>
                </a:solidFill>
                <a:effectLst/>
                <a:latin typeface="Times New Roman" panose="02020603050405020304" pitchFamily="18" charset="0"/>
                <a:cs typeface="Times New Roman" panose="02020603050405020304" pitchFamily="18" charset="0"/>
              </a:rPr>
              <a:t> register. Since we are using SS3, we need to read the result from </a:t>
            </a:r>
            <a:r>
              <a:rPr lang="en-US" sz="2200" b="1" i="0" dirty="0">
                <a:solidFill>
                  <a:srgbClr val="222222"/>
                </a:solidFill>
                <a:effectLst/>
                <a:latin typeface="Times New Roman" panose="02020603050405020304" pitchFamily="18" charset="0"/>
                <a:cs typeface="Times New Roman" panose="02020603050405020304" pitchFamily="18" charset="0"/>
              </a:rPr>
              <a:t>ADCSSFIFO3</a:t>
            </a:r>
            <a:r>
              <a:rPr lang="en-US" sz="2200" b="0" i="0" dirty="0">
                <a:solidFill>
                  <a:srgbClr val="222222"/>
                </a:solidFill>
                <a:effectLst/>
                <a:latin typeface="Times New Roman" panose="02020603050405020304" pitchFamily="18" charset="0"/>
                <a:cs typeface="Times New Roman" panose="02020603050405020304" pitchFamily="18" charset="0"/>
              </a:rPr>
              <a:t> register. This is 32-bit register but only the lower </a:t>
            </a:r>
            <a:r>
              <a:rPr lang="en-US" sz="2200" b="1" i="0" dirty="0">
                <a:solidFill>
                  <a:srgbClr val="222222"/>
                </a:solidFill>
                <a:effectLst/>
                <a:latin typeface="Times New Roman" panose="02020603050405020304" pitchFamily="18" charset="0"/>
                <a:cs typeface="Times New Roman" panose="02020603050405020304" pitchFamily="18" charset="0"/>
              </a:rPr>
              <a:t>12</a:t>
            </a:r>
            <a:r>
              <a:rPr lang="en-US" sz="2200" b="0" i="0" dirty="0">
                <a:solidFill>
                  <a:srgbClr val="222222"/>
                </a:solidFill>
                <a:effectLst/>
                <a:latin typeface="Times New Roman" panose="02020603050405020304" pitchFamily="18" charset="0"/>
                <a:cs typeface="Times New Roman" panose="02020603050405020304" pitchFamily="18" charset="0"/>
              </a:rPr>
              <a:t> bits are used</a:t>
            </a:r>
            <a:endParaRPr lang="en-IN" sz="2200" dirty="0"/>
          </a:p>
        </p:txBody>
      </p:sp>
      <p:sp>
        <p:nvSpPr>
          <p:cNvPr id="7" name="Rectangle: Rounded Corners 6">
            <a:extLst>
              <a:ext uri="{FF2B5EF4-FFF2-40B4-BE49-F238E27FC236}">
                <a16:creationId xmlns:a16="http://schemas.microsoft.com/office/drawing/2014/main" id="{61AD19E9-23E0-4E1C-BE4E-E413F8240BD2}"/>
              </a:ext>
            </a:extLst>
          </p:cNvPr>
          <p:cNvSpPr/>
          <p:nvPr/>
        </p:nvSpPr>
        <p:spPr>
          <a:xfrm>
            <a:off x="362857" y="2946400"/>
            <a:ext cx="11553372" cy="386601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C6A3BDC-A38A-421E-8948-B97B40EED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5" y="3428999"/>
            <a:ext cx="10918383" cy="2900817"/>
          </a:xfrm>
          <a:prstGeom prst="rect">
            <a:avLst/>
          </a:prstGeom>
        </p:spPr>
      </p:pic>
    </p:spTree>
    <p:extLst>
      <p:ext uri="{BB962C8B-B14F-4D97-AF65-F5344CB8AC3E}">
        <p14:creationId xmlns:p14="http://schemas.microsoft.com/office/powerpoint/2010/main" val="30660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2A15-35ED-4A6C-BF53-8DAF23416599}"/>
              </a:ext>
            </a:extLst>
          </p:cNvPr>
          <p:cNvSpPr>
            <a:spLocks noGrp="1"/>
          </p:cNvSpPr>
          <p:nvPr>
            <p:ph type="title"/>
          </p:nvPr>
        </p:nvSpPr>
        <p:spPr>
          <a:xfrm>
            <a:off x="838200" y="365125"/>
            <a:ext cx="10515600" cy="752475"/>
          </a:xfrm>
        </p:spPr>
        <p:txBody>
          <a:bodyPr>
            <a:normAutofit fontScale="90000"/>
          </a:bodyPr>
          <a:lstStyle/>
          <a:p>
            <a:pPr algn="ctr"/>
            <a:r>
              <a:rPr lang="en-IN" b="1" i="1" dirty="0">
                <a:solidFill>
                  <a:srgbClr val="C00000"/>
                </a:solidFill>
                <a:effectLst/>
                <a:latin typeface="Times New Roman" panose="02020603050405020304" pitchFamily="18" charset="0"/>
                <a:cs typeface="Times New Roman" panose="02020603050405020304" pitchFamily="18" charset="0"/>
              </a:rPr>
              <a:t>Clearing end-of-conversion flag</a:t>
            </a:r>
            <a:br>
              <a:rPr lang="en-IN" b="1" i="1" dirty="0">
                <a:solidFill>
                  <a:srgbClr val="C00000"/>
                </a:solidFill>
                <a:effectLst/>
                <a:latin typeface="Times New Roman" panose="02020603050405020304" pitchFamily="18" charset="0"/>
                <a:cs typeface="Times New Roman" panose="02020603050405020304" pitchFamily="18" charset="0"/>
              </a:rPr>
            </a:br>
            <a:endParaRPr lang="en-IN" b="1" i="1" dirty="0">
              <a:solidFill>
                <a:srgbClr val="C0000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9EF88F4-8174-4B87-9405-E85435BB2667}"/>
              </a:ext>
            </a:extLst>
          </p:cNvPr>
          <p:cNvSpPr/>
          <p:nvPr/>
        </p:nvSpPr>
        <p:spPr>
          <a:xfrm>
            <a:off x="461852" y="957174"/>
            <a:ext cx="11437257" cy="248194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dirty="0">
                <a:solidFill>
                  <a:srgbClr val="222222"/>
                </a:solidFill>
                <a:effectLst/>
                <a:latin typeface="Times New Roman" panose="02020603050405020304" pitchFamily="18" charset="0"/>
                <a:cs typeface="Times New Roman" panose="02020603050405020304" pitchFamily="18" charset="0"/>
              </a:rPr>
              <a:t>After reading the data from the ADCSSFIFOx register, we must clear the INR3 flag bit in ADCRIS register so that we may detect another conversion complete. The raw interrupt flag in ADCRIS is cleared by writing to ADCISC (ADC Interrupt Status and Clear) register. By writing a 1 to bit 3 (IN3 bit) of ADCISC, the interrupt flag is cleared and we can do another conversion again.</a:t>
            </a:r>
            <a:endParaRPr lang="en-IN" sz="18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DB95FA1-1E18-49A4-8E72-9EE3DF5E1710}"/>
              </a:ext>
            </a:extLst>
          </p:cNvPr>
          <p:cNvSpPr/>
          <p:nvPr/>
        </p:nvSpPr>
        <p:spPr>
          <a:xfrm>
            <a:off x="461852" y="3713617"/>
            <a:ext cx="11467865" cy="31713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DF015CA-C248-47B9-A495-D496AEA56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66" y="3898674"/>
            <a:ext cx="10346635" cy="2801256"/>
          </a:xfrm>
          <a:prstGeom prst="rect">
            <a:avLst/>
          </a:prstGeom>
        </p:spPr>
      </p:pic>
    </p:spTree>
    <p:extLst>
      <p:ext uri="{BB962C8B-B14F-4D97-AF65-F5344CB8AC3E}">
        <p14:creationId xmlns:p14="http://schemas.microsoft.com/office/powerpoint/2010/main" val="100323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9F8E-B698-45E2-A237-B3FEA2072C35}"/>
              </a:ext>
            </a:extLst>
          </p:cNvPr>
          <p:cNvSpPr>
            <a:spLocks noGrp="1"/>
          </p:cNvSpPr>
          <p:nvPr>
            <p:ph type="title"/>
          </p:nvPr>
        </p:nvSpPr>
        <p:spPr>
          <a:xfrm>
            <a:off x="838200" y="365125"/>
            <a:ext cx="10515600" cy="668545"/>
          </a:xfrm>
        </p:spPr>
        <p:txBody>
          <a:bodyPr>
            <a:noAutofit/>
          </a:bodyPr>
          <a:lstStyle/>
          <a:p>
            <a:pPr algn="ctr"/>
            <a:r>
              <a:rPr lang="en-IN" b="1" i="1" dirty="0">
                <a:solidFill>
                  <a:srgbClr val="C00000"/>
                </a:solidFill>
                <a:latin typeface="Times New Roman" panose="02020603050405020304" pitchFamily="18" charset="0"/>
                <a:cs typeface="Times New Roman" panose="02020603050405020304" pitchFamily="18" charset="0"/>
              </a:rPr>
              <a:t>Initialization</a:t>
            </a:r>
          </a:p>
        </p:txBody>
      </p:sp>
      <p:sp>
        <p:nvSpPr>
          <p:cNvPr id="3" name="Content Placeholder 2">
            <a:extLst>
              <a:ext uri="{FF2B5EF4-FFF2-40B4-BE49-F238E27FC236}">
                <a16:creationId xmlns:a16="http://schemas.microsoft.com/office/drawing/2014/main" id="{08356896-3849-4ECD-8C8B-6EFC2F757186}"/>
              </a:ext>
            </a:extLst>
          </p:cNvPr>
          <p:cNvSpPr>
            <a:spLocks noGrp="1"/>
          </p:cNvSpPr>
          <p:nvPr>
            <p:ph idx="1"/>
          </p:nvPr>
        </p:nvSpPr>
        <p:spPr>
          <a:xfrm>
            <a:off x="838199" y="1139687"/>
            <a:ext cx="10783957" cy="5353188"/>
          </a:xfrm>
        </p:spPr>
        <p:txBody>
          <a:bodyPr>
            <a:normAutofit/>
          </a:bodyPr>
          <a:lstStyle/>
          <a:p>
            <a:pPr marL="514350" indent="-514350">
              <a:buFont typeface="+mj-lt"/>
              <a:buAutoNum type="arabicPeriod"/>
            </a:pPr>
            <a:endParaRPr lang="en-IN" dirty="0"/>
          </a:p>
        </p:txBody>
      </p:sp>
      <p:sp>
        <p:nvSpPr>
          <p:cNvPr id="4" name="Rectangle: Rounded Corners 3">
            <a:extLst>
              <a:ext uri="{FF2B5EF4-FFF2-40B4-BE49-F238E27FC236}">
                <a16:creationId xmlns:a16="http://schemas.microsoft.com/office/drawing/2014/main" id="{B2ED772D-551C-4F2B-B6E3-0A01BA671399}"/>
              </a:ext>
            </a:extLst>
          </p:cNvPr>
          <p:cNvSpPr/>
          <p:nvPr/>
        </p:nvSpPr>
        <p:spPr>
          <a:xfrm>
            <a:off x="435429" y="1033670"/>
            <a:ext cx="11596914" cy="58243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2200" dirty="0">
                <a:solidFill>
                  <a:schemeClr val="tx1"/>
                </a:solidFill>
                <a:latin typeface="Times New Roman" panose="02020603050405020304" pitchFamily="18" charset="0"/>
                <a:cs typeface="Times New Roman" panose="02020603050405020304" pitchFamily="18" charset="0"/>
              </a:rPr>
              <a:t>1.Clock initialization</a:t>
            </a:r>
          </a:p>
          <a:p>
            <a:pPr marL="342900" indent="-342900">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System Clock(RCGC2)</a:t>
            </a:r>
          </a:p>
          <a:p>
            <a:pPr marL="342900" indent="-342900">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ADC module Clock(</a:t>
            </a:r>
            <a:r>
              <a:rPr lang="en-IN" sz="2200" i="0" dirty="0">
                <a:solidFill>
                  <a:schemeClr val="tx1"/>
                </a:solidFill>
                <a:effectLst/>
                <a:latin typeface="Times New Roman" panose="02020603050405020304" pitchFamily="18" charset="0"/>
                <a:cs typeface="Times New Roman" panose="02020603050405020304" pitchFamily="18" charset="0"/>
              </a:rPr>
              <a:t>RCGCADC</a:t>
            </a:r>
            <a:r>
              <a:rPr lang="en-IN" sz="2200" dirty="0">
                <a:solidFill>
                  <a:schemeClr val="tx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200" dirty="0">
                <a:solidFill>
                  <a:schemeClr val="tx1"/>
                </a:solidFill>
                <a:latin typeface="Times New Roman" panose="02020603050405020304" pitchFamily="18" charset="0"/>
                <a:cs typeface="Times New Roman" panose="02020603050405020304" pitchFamily="18" charset="0"/>
              </a:rPr>
              <a:t>Peripheral Clock(PORT E-PIN3)(</a:t>
            </a:r>
            <a:r>
              <a:rPr lang="en-IN" sz="2200" i="0" dirty="0">
                <a:solidFill>
                  <a:schemeClr val="tx1"/>
                </a:solidFill>
                <a:effectLst/>
                <a:latin typeface="Times New Roman" panose="02020603050405020304" pitchFamily="18" charset="0"/>
                <a:cs typeface="Times New Roman" panose="02020603050405020304" pitchFamily="18" charset="0"/>
              </a:rPr>
              <a:t>RCGCGPIO</a:t>
            </a:r>
            <a:r>
              <a:rPr lang="en-IN" sz="22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2.</a:t>
            </a:r>
            <a:r>
              <a:rPr lang="en-IN" sz="2200" i="0" dirty="0">
                <a:solidFill>
                  <a:schemeClr val="tx1"/>
                </a:solidFill>
                <a:effectLst/>
                <a:latin typeface="Times New Roman" panose="02020603050405020304" pitchFamily="18" charset="0"/>
                <a:cs typeface="Times New Roman" panose="02020603050405020304" pitchFamily="18" charset="0"/>
              </a:rPr>
              <a:t>DC Sample Sequence Input Multiplexer Select n (ADCSSMUXn)</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3. Select sample sequencer and trigger(ADCEMUX)</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4. Priority Register (ADCSSPRI)</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5. Configure </a:t>
            </a:r>
            <a:r>
              <a:rPr lang="en-IN" sz="2200" i="0" dirty="0">
                <a:solidFill>
                  <a:schemeClr val="tx1"/>
                </a:solidFill>
                <a:effectLst/>
                <a:latin typeface="Times New Roman" panose="02020603050405020304" pitchFamily="18" charset="0"/>
                <a:cs typeface="Times New Roman" panose="02020603050405020304" pitchFamily="18" charset="0"/>
              </a:rPr>
              <a:t>ADCSSCTLn Register</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6. Enable sequencer(</a:t>
            </a:r>
            <a:r>
              <a:rPr lang="en-US" sz="2200" i="0" u="none" strike="noStrike" baseline="0" dirty="0">
                <a:solidFill>
                  <a:schemeClr val="tx1"/>
                </a:solidFill>
                <a:latin typeface="Times New Roman" panose="02020603050405020304" pitchFamily="18" charset="0"/>
                <a:cs typeface="Times New Roman" panose="02020603050405020304" pitchFamily="18" charset="0"/>
              </a:rPr>
              <a:t>ADCACTSS</a:t>
            </a:r>
            <a:r>
              <a:rPr lang="en-IN" sz="22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200" i="0" dirty="0">
                <a:solidFill>
                  <a:schemeClr val="tx1"/>
                </a:solidFill>
                <a:effectLst/>
                <a:latin typeface="Times New Roman" panose="02020603050405020304" pitchFamily="18" charset="0"/>
                <a:cs typeface="Times New Roman" panose="02020603050405020304" pitchFamily="18" charset="0"/>
              </a:rPr>
              <a:t>7</a:t>
            </a:r>
            <a:r>
              <a:rPr lang="en-IN" sz="2200" dirty="0">
                <a:solidFill>
                  <a:schemeClr val="tx1"/>
                </a:solidFill>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Clear the ADC interrupt flag</a:t>
            </a:r>
          </a:p>
          <a:p>
            <a:pPr marL="0" indent="0">
              <a:buNone/>
            </a:pPr>
            <a:r>
              <a:rPr lang="en-US" sz="2200" i="0" dirty="0">
                <a:solidFill>
                  <a:schemeClr val="tx1"/>
                </a:solidFill>
                <a:latin typeface="Times New Roman" panose="02020603050405020304" pitchFamily="18" charset="0"/>
                <a:cs typeface="Times New Roman" panose="02020603050405020304" pitchFamily="18" charset="0"/>
              </a:rPr>
              <a:t>8.Start Conversion</a:t>
            </a:r>
          </a:p>
          <a:p>
            <a:pPr marL="0" indent="0">
              <a:buNone/>
            </a:pPr>
            <a:r>
              <a:rPr lang="en-US" sz="2200" dirty="0">
                <a:solidFill>
                  <a:schemeClr val="tx1"/>
                </a:solidFill>
                <a:effectLst/>
                <a:latin typeface="Times New Roman" panose="02020603050405020304" pitchFamily="18" charset="0"/>
                <a:cs typeface="Times New Roman" panose="02020603050405020304" pitchFamily="18" charset="0"/>
              </a:rPr>
              <a:t>9.Collect Data </a:t>
            </a:r>
            <a:endParaRPr lang="en-IN" sz="2200" i="0"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17635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858C-461D-4FD7-AC70-87E48A7A5902}"/>
              </a:ext>
            </a:extLst>
          </p:cNvPr>
          <p:cNvSpPr>
            <a:spLocks noGrp="1"/>
          </p:cNvSpPr>
          <p:nvPr>
            <p:ph type="title"/>
          </p:nvPr>
        </p:nvSpPr>
        <p:spPr/>
        <p:txBody>
          <a:bodyPr/>
          <a:lstStyle/>
          <a:p>
            <a:pPr algn="ctr"/>
            <a:r>
              <a:rPr lang="en-IN" b="1" i="1" dirty="0">
                <a:solidFill>
                  <a:srgbClr val="C00000"/>
                </a:solidFill>
                <a:latin typeface="Times New Roman" panose="02020603050405020304" pitchFamily="18" charset="0"/>
                <a:cs typeface="Times New Roman" panose="02020603050405020304" pitchFamily="18" charset="0"/>
              </a:rPr>
              <a:t>Potentiometer</a:t>
            </a:r>
          </a:p>
        </p:txBody>
      </p:sp>
      <p:pic>
        <p:nvPicPr>
          <p:cNvPr id="5" name="Content Placeholder 4">
            <a:extLst>
              <a:ext uri="{FF2B5EF4-FFF2-40B4-BE49-F238E27FC236}">
                <a16:creationId xmlns:a16="http://schemas.microsoft.com/office/drawing/2014/main" id="{DC8FF21C-7251-4FA7-8750-B7470855B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16" y="2008703"/>
            <a:ext cx="9581323" cy="3875261"/>
          </a:xfrm>
        </p:spPr>
      </p:pic>
    </p:spTree>
    <p:extLst>
      <p:ext uri="{BB962C8B-B14F-4D97-AF65-F5344CB8AC3E}">
        <p14:creationId xmlns:p14="http://schemas.microsoft.com/office/powerpoint/2010/main" val="44651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C9D3-6D18-4303-9AD9-944CB8BF6C99}"/>
              </a:ext>
            </a:extLst>
          </p:cNvPr>
          <p:cNvSpPr>
            <a:spLocks noGrp="1"/>
          </p:cNvSpPr>
          <p:nvPr>
            <p:ph type="title"/>
          </p:nvPr>
        </p:nvSpPr>
        <p:spPr>
          <a:xfrm>
            <a:off x="838200" y="365126"/>
            <a:ext cx="10515600" cy="496266"/>
          </a:xfrm>
        </p:spPr>
        <p:txBody>
          <a:bodyPr>
            <a:noAutofit/>
          </a:bodyPr>
          <a:lstStyle/>
          <a:p>
            <a:pPr algn="ctr"/>
            <a:r>
              <a:rPr lang="en-IN" b="1" i="1" dirty="0">
                <a:solidFill>
                  <a:srgbClr val="C00000"/>
                </a:solidFill>
                <a:latin typeface="Times New Roman" panose="02020603050405020304" pitchFamily="18" charset="0"/>
                <a:cs typeface="Times New Roman" panose="02020603050405020304" pitchFamily="18" charset="0"/>
              </a:rPr>
              <a:t>Features</a:t>
            </a:r>
          </a:p>
        </p:txBody>
      </p:sp>
      <p:sp>
        <p:nvSpPr>
          <p:cNvPr id="4" name="Rectangle: Rounded Corners 3">
            <a:extLst>
              <a:ext uri="{FF2B5EF4-FFF2-40B4-BE49-F238E27FC236}">
                <a16:creationId xmlns:a16="http://schemas.microsoft.com/office/drawing/2014/main" id="{4FBD0422-B710-438B-8BFA-FED184761B48}"/>
              </a:ext>
            </a:extLst>
          </p:cNvPr>
          <p:cNvSpPr/>
          <p:nvPr/>
        </p:nvSpPr>
        <p:spPr>
          <a:xfrm>
            <a:off x="106017" y="861392"/>
            <a:ext cx="12085983" cy="5738191"/>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12 shared analogue input channels</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12-bit precision ADC</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Single-ended and differential-input configurations</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On-chip internal temperature sensor</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Maximum sample rate of one million samples/second (MSPS)</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Optional phase shift in sample time programmable</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Four programmable sample conversion sequencers from one to eight entries long, with corresponding conversion result FIFOs</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Five flexible trigger controls</a:t>
            </a:r>
          </a:p>
          <a:p>
            <a:pPr marL="742950" lvl="1" indent="-285750"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Software Trigger Controller (default)</a:t>
            </a:r>
          </a:p>
          <a:p>
            <a:pPr marL="742950" lvl="1" indent="-285750"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Timers</a:t>
            </a:r>
          </a:p>
          <a:p>
            <a:pPr marL="742950" lvl="1" indent="-285750"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Analog Comparators</a:t>
            </a:r>
          </a:p>
          <a:p>
            <a:pPr marL="742950" lvl="1" indent="-285750"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PWM</a:t>
            </a:r>
          </a:p>
          <a:p>
            <a:pPr marL="742950" lvl="1" indent="-285750"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GPIO</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Hardware averaging of up to 64 samples</a:t>
            </a:r>
          </a:p>
          <a:p>
            <a:pPr algn="l" rtl="0">
              <a:buFont typeface="Arial" panose="020B0604020202020204" pitchFamily="34" charset="0"/>
              <a:buChar char="•"/>
            </a:pPr>
            <a:r>
              <a:rPr lang="en-IN" sz="2200" b="0" i="0" dirty="0">
                <a:solidFill>
                  <a:srgbClr val="222222"/>
                </a:solidFill>
                <a:effectLst/>
                <a:latin typeface="Times New Roman" panose="02020603050405020304" pitchFamily="18" charset="0"/>
                <a:cs typeface="Times New Roman" panose="02020603050405020304" pitchFamily="18" charset="0"/>
              </a:rPr>
              <a:t>2 Analog Comparators</a:t>
            </a:r>
          </a:p>
          <a:p>
            <a:pPr marL="0" indent="0">
              <a:buNone/>
            </a:pPr>
            <a:endParaRPr lang="en-IN" sz="2200" dirty="0"/>
          </a:p>
        </p:txBody>
      </p:sp>
    </p:spTree>
    <p:extLst>
      <p:ext uri="{BB962C8B-B14F-4D97-AF65-F5344CB8AC3E}">
        <p14:creationId xmlns:p14="http://schemas.microsoft.com/office/powerpoint/2010/main" val="60204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3C0B-5D8C-49B7-A924-F6EC7F3516B6}"/>
              </a:ext>
            </a:extLst>
          </p:cNvPr>
          <p:cNvSpPr>
            <a:spLocks noGrp="1"/>
          </p:cNvSpPr>
          <p:nvPr>
            <p:ph type="title"/>
          </p:nvPr>
        </p:nvSpPr>
        <p:spPr>
          <a:xfrm>
            <a:off x="838200" y="365126"/>
            <a:ext cx="10515600" cy="481806"/>
          </a:xfrm>
        </p:spPr>
        <p:txBody>
          <a:bodyPr>
            <a:normAutofit fontScale="90000"/>
          </a:bodyPr>
          <a:lstStyle/>
          <a:p>
            <a:pPr algn="ctr"/>
            <a:r>
              <a:rPr lang="en-IN" b="1" i="1" dirty="0">
                <a:solidFill>
                  <a:srgbClr val="C00000"/>
                </a:solidFill>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AF383927-FADC-4C5D-AAE8-0BBC4DEDC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704" y="1166190"/>
            <a:ext cx="9541566" cy="5326683"/>
          </a:xfrm>
        </p:spPr>
      </p:pic>
    </p:spTree>
    <p:extLst>
      <p:ext uri="{BB962C8B-B14F-4D97-AF65-F5344CB8AC3E}">
        <p14:creationId xmlns:p14="http://schemas.microsoft.com/office/powerpoint/2010/main" val="271504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2519-EB23-4248-8918-650489E615B3}"/>
              </a:ext>
            </a:extLst>
          </p:cNvPr>
          <p:cNvSpPr>
            <a:spLocks noGrp="1"/>
          </p:cNvSpPr>
          <p:nvPr>
            <p:ph type="title"/>
          </p:nvPr>
        </p:nvSpPr>
        <p:spPr>
          <a:xfrm>
            <a:off x="838200" y="365126"/>
            <a:ext cx="10515600" cy="628788"/>
          </a:xfrm>
        </p:spPr>
        <p:txBody>
          <a:bodyPr>
            <a:normAutofit fontScale="90000"/>
          </a:bodyPr>
          <a:lstStyle/>
          <a:p>
            <a:pPr algn="ctr"/>
            <a:r>
              <a:rPr lang="en-IN" b="1" i="1" dirty="0">
                <a:solidFill>
                  <a:srgbClr val="C00000"/>
                </a:solidFill>
                <a:latin typeface="Times New Roman" panose="02020603050405020304" pitchFamily="18" charset="0"/>
                <a:cs typeface="Times New Roman" panose="02020603050405020304" pitchFamily="18" charset="0"/>
              </a:rPr>
              <a:t>Simplified block diagram</a:t>
            </a:r>
          </a:p>
        </p:txBody>
      </p:sp>
      <p:pic>
        <p:nvPicPr>
          <p:cNvPr id="5" name="Content Placeholder 4">
            <a:extLst>
              <a:ext uri="{FF2B5EF4-FFF2-40B4-BE49-F238E27FC236}">
                <a16:creationId xmlns:a16="http://schemas.microsoft.com/office/drawing/2014/main" id="{09DE1D03-53DC-4B10-9173-392D93823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314" y="1380331"/>
            <a:ext cx="7553738" cy="4410075"/>
          </a:xfrm>
        </p:spPr>
      </p:pic>
    </p:spTree>
    <p:extLst>
      <p:ext uri="{BB962C8B-B14F-4D97-AF65-F5344CB8AC3E}">
        <p14:creationId xmlns:p14="http://schemas.microsoft.com/office/powerpoint/2010/main" val="419970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05A6-5A8E-4023-9437-56B1AF3EA0A2}"/>
              </a:ext>
            </a:extLst>
          </p:cNvPr>
          <p:cNvSpPr>
            <a:spLocks noGrp="1"/>
          </p:cNvSpPr>
          <p:nvPr>
            <p:ph type="title"/>
          </p:nvPr>
        </p:nvSpPr>
        <p:spPr>
          <a:xfrm>
            <a:off x="838200" y="365125"/>
            <a:ext cx="10515600" cy="867327"/>
          </a:xfrm>
        </p:spPr>
        <p:txBody>
          <a:bodyPr>
            <a:normAutofit fontScale="90000"/>
          </a:bodyPr>
          <a:lstStyle/>
          <a:p>
            <a:pPr algn="ctr"/>
            <a:r>
              <a:rPr lang="en-IN" b="1" i="1" dirty="0">
                <a:solidFill>
                  <a:srgbClr val="C00000"/>
                </a:solidFill>
                <a:effectLst/>
                <a:latin typeface="Times New Roman" panose="02020603050405020304" pitchFamily="18" charset="0"/>
                <a:cs typeface="Times New Roman" panose="02020603050405020304" pitchFamily="18" charset="0"/>
              </a:rPr>
              <a:t>Enabling Clock to ADC</a:t>
            </a:r>
            <a:br>
              <a:rPr lang="en-IN" b="1" i="1" dirty="0">
                <a:solidFill>
                  <a:srgbClr val="C00000"/>
                </a:solidFill>
                <a:effectLst/>
                <a:latin typeface="Times New Roman" panose="02020603050405020304" pitchFamily="18" charset="0"/>
                <a:cs typeface="Times New Roman" panose="02020603050405020304" pitchFamily="18" charset="0"/>
              </a:rPr>
            </a:br>
            <a:endParaRPr lang="en-IN" b="1" i="1" dirty="0">
              <a:solidFill>
                <a:srgbClr val="C0000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F85F307-BC38-48E1-B904-1BDE91440E9B}"/>
              </a:ext>
            </a:extLst>
          </p:cNvPr>
          <p:cNvSpPr/>
          <p:nvPr/>
        </p:nvSpPr>
        <p:spPr>
          <a:xfrm>
            <a:off x="357809" y="1060174"/>
            <a:ext cx="10995991" cy="3127513"/>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Content Placeholder 4">
            <a:extLst>
              <a:ext uri="{FF2B5EF4-FFF2-40B4-BE49-F238E27FC236}">
                <a16:creationId xmlns:a16="http://schemas.microsoft.com/office/drawing/2014/main" id="{BAB229FF-821B-4A79-90F5-1F41F68F5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1404731"/>
            <a:ext cx="10515599" cy="2358886"/>
          </a:xfrm>
          <a:prstGeom prst="rect">
            <a:avLst/>
          </a:prstGeom>
        </p:spPr>
      </p:pic>
      <p:sp>
        <p:nvSpPr>
          <p:cNvPr id="12" name="Rectangle: Rounded Corners 11">
            <a:extLst>
              <a:ext uri="{FF2B5EF4-FFF2-40B4-BE49-F238E27FC236}">
                <a16:creationId xmlns:a16="http://schemas.microsoft.com/office/drawing/2014/main" id="{B396E97B-7E4F-40F5-AF23-DEC0CEF5754E}"/>
              </a:ext>
            </a:extLst>
          </p:cNvPr>
          <p:cNvSpPr/>
          <p:nvPr/>
        </p:nvSpPr>
        <p:spPr>
          <a:xfrm>
            <a:off x="680830" y="4532244"/>
            <a:ext cx="8902148" cy="2146852"/>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D1F7452C-11A7-4A2F-89CC-68CC067FB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569" y="4992756"/>
            <a:ext cx="8587409" cy="1225827"/>
          </a:xfrm>
          <a:prstGeom prst="rect">
            <a:avLst/>
          </a:prstGeom>
        </p:spPr>
      </p:pic>
    </p:spTree>
    <p:extLst>
      <p:ext uri="{BB962C8B-B14F-4D97-AF65-F5344CB8AC3E}">
        <p14:creationId xmlns:p14="http://schemas.microsoft.com/office/powerpoint/2010/main" val="425537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AC08-18D8-417B-B882-913964AD8257}"/>
              </a:ext>
            </a:extLst>
          </p:cNvPr>
          <p:cNvSpPr>
            <a:spLocks noGrp="1"/>
          </p:cNvSpPr>
          <p:nvPr>
            <p:ph type="title"/>
          </p:nvPr>
        </p:nvSpPr>
        <p:spPr/>
        <p:txBody>
          <a:bodyPr/>
          <a:lstStyle/>
          <a:p>
            <a:pPr algn="ctr"/>
            <a:r>
              <a:rPr lang="en-IN" b="1" i="1" dirty="0">
                <a:solidFill>
                  <a:srgbClr val="C00000"/>
                </a:solidFill>
                <a:latin typeface="Times New Roman" panose="02020603050405020304" pitchFamily="18" charset="0"/>
                <a:cs typeface="Times New Roman" panose="02020603050405020304" pitchFamily="18" charset="0"/>
              </a:rPr>
              <a:t>Sample Sequencer</a:t>
            </a:r>
          </a:p>
        </p:txBody>
      </p:sp>
      <p:sp>
        <p:nvSpPr>
          <p:cNvPr id="8" name="Rectangle: Rounded Corners 7">
            <a:extLst>
              <a:ext uri="{FF2B5EF4-FFF2-40B4-BE49-F238E27FC236}">
                <a16:creationId xmlns:a16="http://schemas.microsoft.com/office/drawing/2014/main" id="{5A6032D6-64E4-491C-BF7B-7E3762BE599F}"/>
              </a:ext>
            </a:extLst>
          </p:cNvPr>
          <p:cNvSpPr/>
          <p:nvPr/>
        </p:nvSpPr>
        <p:spPr>
          <a:xfrm>
            <a:off x="679174" y="1470991"/>
            <a:ext cx="10002078" cy="2609816"/>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800" b="0" i="0" u="none" strike="noStrike" baseline="0" dirty="0">
                <a:latin typeface="ArialMT"/>
              </a:rPr>
              <a:t>The sampling control and data capture is handled by the sample sequencers</a:t>
            </a:r>
          </a:p>
          <a:p>
            <a:pPr algn="l"/>
            <a:r>
              <a:rPr lang="en-IN" sz="1800" b="0" i="0" u="none" strike="noStrike" baseline="0" dirty="0">
                <a:latin typeface="ArialMT"/>
              </a:rPr>
              <a:t>All of the sequencers</a:t>
            </a:r>
            <a:r>
              <a:rPr lang="en-US" sz="1800" b="0" i="0" u="none" strike="noStrike" baseline="0" dirty="0">
                <a:latin typeface="ArialMT"/>
              </a:rPr>
              <a:t>are identical in implementation except for the number of samples that can be captured and the depth</a:t>
            </a:r>
            <a:r>
              <a:rPr lang="en-IN" sz="1800" b="0" i="0" u="none" strike="noStrike" baseline="0" dirty="0">
                <a:latin typeface="ArialMT"/>
              </a:rPr>
              <a:t>of the FIFO.</a:t>
            </a:r>
          </a:p>
          <a:p>
            <a:pPr algn="l"/>
            <a:r>
              <a:rPr lang="en-US" sz="1800" b="0" i="0" u="none" strike="noStrike" baseline="0" dirty="0">
                <a:latin typeface="ArialMT"/>
              </a:rPr>
              <a:t>Sample sequencers are enabled by setting the respective </a:t>
            </a:r>
            <a:r>
              <a:rPr lang="en-US" sz="1800" b="1" i="0" u="none" strike="noStrike" baseline="0" dirty="0">
                <a:latin typeface="Courier"/>
              </a:rPr>
              <a:t>ASENn</a:t>
            </a:r>
            <a:r>
              <a:rPr lang="en-US" sz="1800" b="0" i="0" u="none" strike="noStrike" baseline="0" dirty="0">
                <a:latin typeface="Courier"/>
              </a:rPr>
              <a:t> </a:t>
            </a:r>
            <a:r>
              <a:rPr lang="en-US" sz="1800" b="0" i="0" u="none" strike="noStrike" baseline="0" dirty="0">
                <a:latin typeface="ArialMT"/>
              </a:rPr>
              <a:t>bit in the </a:t>
            </a:r>
            <a:r>
              <a:rPr lang="en-US" sz="1800" b="1" i="0" u="none" strike="noStrike" baseline="0" dirty="0">
                <a:latin typeface="Arial-BoldMT"/>
              </a:rPr>
              <a:t>ADC Active SampleSequencer (ADCACTSS) </a:t>
            </a:r>
            <a:r>
              <a:rPr lang="en-US" sz="1800" b="0" i="0" u="none" strike="noStrike" baseline="0" dirty="0">
                <a:latin typeface="ArialMT"/>
              </a:rPr>
              <a:t>register and should be configured before being enabled</a:t>
            </a:r>
            <a:endParaRPr lang="en-IN" dirty="0"/>
          </a:p>
        </p:txBody>
      </p:sp>
      <p:sp>
        <p:nvSpPr>
          <p:cNvPr id="9" name="Rectangle: Rounded Corners 8">
            <a:extLst>
              <a:ext uri="{FF2B5EF4-FFF2-40B4-BE49-F238E27FC236}">
                <a16:creationId xmlns:a16="http://schemas.microsoft.com/office/drawing/2014/main" id="{3CB94E4D-3C06-4C49-9FEB-66DB4DE60AD0}"/>
              </a:ext>
            </a:extLst>
          </p:cNvPr>
          <p:cNvSpPr/>
          <p:nvPr/>
        </p:nvSpPr>
        <p:spPr>
          <a:xfrm>
            <a:off x="758687" y="4373216"/>
            <a:ext cx="9843052" cy="2385392"/>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0" name="Picture 9">
            <a:extLst>
              <a:ext uri="{FF2B5EF4-FFF2-40B4-BE49-F238E27FC236}">
                <a16:creationId xmlns:a16="http://schemas.microsoft.com/office/drawing/2014/main" id="{4E96FA09-7F44-4E6E-B930-91D154C30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4" y="4558058"/>
            <a:ext cx="7341703" cy="1934817"/>
          </a:xfrm>
          <a:prstGeom prst="rect">
            <a:avLst/>
          </a:prstGeom>
        </p:spPr>
      </p:pic>
    </p:spTree>
    <p:extLst>
      <p:ext uri="{BB962C8B-B14F-4D97-AF65-F5344CB8AC3E}">
        <p14:creationId xmlns:p14="http://schemas.microsoft.com/office/powerpoint/2010/main" val="255418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8E19-2CE0-4520-8A53-7D48F233D77D}"/>
              </a:ext>
            </a:extLst>
          </p:cNvPr>
          <p:cNvSpPr>
            <a:spLocks noGrp="1"/>
          </p:cNvSpPr>
          <p:nvPr>
            <p:ph type="title"/>
          </p:nvPr>
        </p:nvSpPr>
        <p:spPr/>
        <p:txBody>
          <a:bodyPr/>
          <a:lstStyle/>
          <a:p>
            <a:pPr algn="ctr"/>
            <a:r>
              <a:rPr lang="en-IN" b="1" i="1" dirty="0">
                <a:solidFill>
                  <a:srgbClr val="C00000"/>
                </a:solidFill>
                <a:latin typeface="Times New Roman" panose="02020603050405020304" pitchFamily="18" charset="0"/>
                <a:cs typeface="Times New Roman" panose="02020603050405020304" pitchFamily="18" charset="0"/>
              </a:rPr>
              <a:t>Continue..</a:t>
            </a:r>
          </a:p>
        </p:txBody>
      </p:sp>
      <p:sp>
        <p:nvSpPr>
          <p:cNvPr id="12" name="Rectangle: Rounded Corners 11">
            <a:extLst>
              <a:ext uri="{FF2B5EF4-FFF2-40B4-BE49-F238E27FC236}">
                <a16:creationId xmlns:a16="http://schemas.microsoft.com/office/drawing/2014/main" id="{4104BDA9-B297-4E9B-9307-D47267554059}"/>
              </a:ext>
            </a:extLst>
          </p:cNvPr>
          <p:cNvSpPr/>
          <p:nvPr/>
        </p:nvSpPr>
        <p:spPr>
          <a:xfrm>
            <a:off x="838200" y="1497497"/>
            <a:ext cx="10515600" cy="2597426"/>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3" name="Content Placeholder 4">
            <a:extLst>
              <a:ext uri="{FF2B5EF4-FFF2-40B4-BE49-F238E27FC236}">
                <a16:creationId xmlns:a16="http://schemas.microsoft.com/office/drawing/2014/main" id="{F6FA8F35-85F3-49D0-BF50-DA34BDB87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40" y="1874562"/>
            <a:ext cx="9819861" cy="1987826"/>
          </a:xfrm>
          <a:prstGeom prst="rect">
            <a:avLst/>
          </a:prstGeom>
        </p:spPr>
      </p:pic>
      <p:sp>
        <p:nvSpPr>
          <p:cNvPr id="14" name="Rectangle: Rounded Corners 13">
            <a:extLst>
              <a:ext uri="{FF2B5EF4-FFF2-40B4-BE49-F238E27FC236}">
                <a16:creationId xmlns:a16="http://schemas.microsoft.com/office/drawing/2014/main" id="{062A0C7B-34F6-420E-BB53-FE73F2C9EB9D}"/>
              </a:ext>
            </a:extLst>
          </p:cNvPr>
          <p:cNvSpPr/>
          <p:nvPr/>
        </p:nvSpPr>
        <p:spPr>
          <a:xfrm>
            <a:off x="838200" y="4260574"/>
            <a:ext cx="10624930" cy="2597426"/>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1625188F-A283-432B-9883-2EE9C9A6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534" y="4401999"/>
            <a:ext cx="9972261" cy="2314575"/>
          </a:xfrm>
          <a:prstGeom prst="rect">
            <a:avLst/>
          </a:prstGeom>
        </p:spPr>
      </p:pic>
    </p:spTree>
    <p:extLst>
      <p:ext uri="{BB962C8B-B14F-4D97-AF65-F5344CB8AC3E}">
        <p14:creationId xmlns:p14="http://schemas.microsoft.com/office/powerpoint/2010/main" val="360046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1022-3CEE-4139-AC0A-B10ADB93356E}"/>
              </a:ext>
            </a:extLst>
          </p:cNvPr>
          <p:cNvSpPr>
            <a:spLocks noGrp="1"/>
          </p:cNvSpPr>
          <p:nvPr>
            <p:ph type="title"/>
          </p:nvPr>
        </p:nvSpPr>
        <p:spPr>
          <a:xfrm>
            <a:off x="838200" y="365126"/>
            <a:ext cx="10515600" cy="679903"/>
          </a:xfrm>
        </p:spPr>
        <p:txBody>
          <a:bodyPr>
            <a:normAutofit fontScale="90000"/>
          </a:bodyPr>
          <a:lstStyle/>
          <a:p>
            <a:pPr algn="ctr"/>
            <a:r>
              <a:rPr lang="en-IN" b="1" i="1" dirty="0">
                <a:solidFill>
                  <a:srgbClr val="C00000"/>
                </a:solidFill>
                <a:effectLst/>
                <a:latin typeface="Times New Roman" panose="02020603050405020304" pitchFamily="18" charset="0"/>
                <a:cs typeface="Times New Roman" panose="02020603050405020304" pitchFamily="18" charset="0"/>
              </a:rPr>
              <a:t>Choosing V</a:t>
            </a:r>
            <a:r>
              <a:rPr lang="en-IN" b="1" i="1" baseline="-25000" dirty="0">
                <a:solidFill>
                  <a:srgbClr val="C00000"/>
                </a:solidFill>
                <a:effectLst/>
                <a:latin typeface="Times New Roman" panose="02020603050405020304" pitchFamily="18" charset="0"/>
                <a:cs typeface="Times New Roman" panose="02020603050405020304" pitchFamily="18" charset="0"/>
              </a:rPr>
              <a:t>in</a:t>
            </a:r>
            <a:r>
              <a:rPr lang="en-IN" b="1" i="1" dirty="0">
                <a:solidFill>
                  <a:srgbClr val="C00000"/>
                </a:solidFill>
                <a:effectLst/>
                <a:latin typeface="Times New Roman" panose="02020603050405020304" pitchFamily="18" charset="0"/>
                <a:cs typeface="Times New Roman" panose="02020603050405020304" pitchFamily="18" charset="0"/>
              </a:rPr>
              <a:t> input channel</a:t>
            </a:r>
            <a:br>
              <a:rPr lang="en-IN" b="1" i="1" dirty="0">
                <a:solidFill>
                  <a:srgbClr val="C00000"/>
                </a:solidFill>
                <a:effectLst/>
                <a:latin typeface="Times New Roman" panose="02020603050405020304" pitchFamily="18" charset="0"/>
                <a:cs typeface="Times New Roman" panose="02020603050405020304" pitchFamily="18" charset="0"/>
              </a:rPr>
            </a:br>
            <a:endParaRPr lang="en-IN" b="1" i="1" dirty="0">
              <a:solidFill>
                <a:srgbClr val="C0000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D9D0C7D-6DD9-4CED-8CE6-F51DEAAB0E59}"/>
              </a:ext>
            </a:extLst>
          </p:cNvPr>
          <p:cNvSpPr/>
          <p:nvPr/>
        </p:nvSpPr>
        <p:spPr>
          <a:xfrm>
            <a:off x="566057" y="1045029"/>
            <a:ext cx="10787743" cy="3664164"/>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1" name="Content Placeholder 4">
            <a:extLst>
              <a:ext uri="{FF2B5EF4-FFF2-40B4-BE49-F238E27FC236}">
                <a16:creationId xmlns:a16="http://schemas.microsoft.com/office/drawing/2014/main" id="{B1137952-494A-455B-82E1-12983D0EC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31" y="1383992"/>
            <a:ext cx="10389703" cy="3013834"/>
          </a:xfrm>
          <a:prstGeom prst="rect">
            <a:avLst/>
          </a:prstGeom>
        </p:spPr>
      </p:pic>
      <p:sp>
        <p:nvSpPr>
          <p:cNvPr id="12" name="Rectangle: Rounded Corners 11">
            <a:extLst>
              <a:ext uri="{FF2B5EF4-FFF2-40B4-BE49-F238E27FC236}">
                <a16:creationId xmlns:a16="http://schemas.microsoft.com/office/drawing/2014/main" id="{084F728A-648A-4033-92E4-594BB8650A5A}"/>
              </a:ext>
            </a:extLst>
          </p:cNvPr>
          <p:cNvSpPr/>
          <p:nvPr/>
        </p:nvSpPr>
        <p:spPr>
          <a:xfrm>
            <a:off x="566057" y="4978400"/>
            <a:ext cx="10787743" cy="166914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EE07768-5A5C-4573-8F10-4090736E01E0}"/>
              </a:ext>
            </a:extLst>
          </p:cNvPr>
          <p:cNvSpPr txBox="1"/>
          <p:nvPr/>
        </p:nvSpPr>
        <p:spPr>
          <a:xfrm>
            <a:off x="1016000" y="5389095"/>
            <a:ext cx="9705009" cy="923330"/>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r>
              <a:rPr lang="en-US" i="0" dirty="0">
                <a:solidFill>
                  <a:srgbClr val="222222"/>
                </a:solidFill>
                <a:effectLst/>
                <a:latin typeface="Helvetica Neue"/>
              </a:rPr>
              <a:t>The channel selection is done through the ADCSSMUXn (n=0, 1, 2, 3) registers. For the SS3, the ADCSSMUX3 is used. Since SS3 only handles single conversion, bits 3 – 0 are used to specify the analog channel to be converted</a:t>
            </a:r>
            <a:endParaRPr lang="en-IN" dirty="0"/>
          </a:p>
        </p:txBody>
      </p:sp>
    </p:spTree>
    <p:extLst>
      <p:ext uri="{BB962C8B-B14F-4D97-AF65-F5344CB8AC3E}">
        <p14:creationId xmlns:p14="http://schemas.microsoft.com/office/powerpoint/2010/main" val="87965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F396-7C25-4705-8856-F9D2887467BC}"/>
              </a:ext>
            </a:extLst>
          </p:cNvPr>
          <p:cNvSpPr>
            <a:spLocks noGrp="1"/>
          </p:cNvSpPr>
          <p:nvPr>
            <p:ph type="title"/>
          </p:nvPr>
        </p:nvSpPr>
        <p:spPr/>
        <p:txBody>
          <a:bodyPr>
            <a:normAutofit/>
          </a:bodyPr>
          <a:lstStyle/>
          <a:p>
            <a:pPr algn="ctr"/>
            <a:r>
              <a:rPr lang="en-IN" b="1" i="1" dirty="0">
                <a:solidFill>
                  <a:srgbClr val="C00000"/>
                </a:solidFill>
                <a:latin typeface="Times New Roman" panose="02020603050405020304" pitchFamily="18" charset="0"/>
                <a:cs typeface="Times New Roman" panose="02020603050405020304" pitchFamily="18" charset="0"/>
              </a:rPr>
              <a:t>Continue..</a:t>
            </a:r>
          </a:p>
        </p:txBody>
      </p:sp>
      <p:sp>
        <p:nvSpPr>
          <p:cNvPr id="8" name="Rectangle: Rounded Corners 7">
            <a:extLst>
              <a:ext uri="{FF2B5EF4-FFF2-40B4-BE49-F238E27FC236}">
                <a16:creationId xmlns:a16="http://schemas.microsoft.com/office/drawing/2014/main" id="{0CC3CF6B-525E-45FA-B1DF-43F1D757537B}"/>
              </a:ext>
            </a:extLst>
          </p:cNvPr>
          <p:cNvSpPr/>
          <p:nvPr/>
        </p:nvSpPr>
        <p:spPr>
          <a:xfrm>
            <a:off x="711200" y="1690688"/>
            <a:ext cx="10642600" cy="3621541"/>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Content Placeholder 4">
            <a:extLst>
              <a:ext uri="{FF2B5EF4-FFF2-40B4-BE49-F238E27FC236}">
                <a16:creationId xmlns:a16="http://schemas.microsoft.com/office/drawing/2014/main" id="{674BB77C-C854-484A-A35B-A3DA12AAD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04" y="2037021"/>
            <a:ext cx="10143592" cy="2783957"/>
          </a:xfrm>
          <a:prstGeom prst="rect">
            <a:avLst/>
          </a:prstGeom>
        </p:spPr>
      </p:pic>
    </p:spTree>
    <p:extLst>
      <p:ext uri="{BB962C8B-B14F-4D97-AF65-F5344CB8AC3E}">
        <p14:creationId xmlns:p14="http://schemas.microsoft.com/office/powerpoint/2010/main" val="290565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663</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Arial-BoldMT</vt:lpstr>
      <vt:lpstr>ArialMT</vt:lpstr>
      <vt:lpstr>Calibri</vt:lpstr>
      <vt:lpstr>Calibri Light</vt:lpstr>
      <vt:lpstr>Courier</vt:lpstr>
      <vt:lpstr>Helvetica Neue</vt:lpstr>
      <vt:lpstr>Times New Roman</vt:lpstr>
      <vt:lpstr>Office Theme</vt:lpstr>
      <vt:lpstr>ADC TM4C123GH6PM</vt:lpstr>
      <vt:lpstr>Features</vt:lpstr>
      <vt:lpstr>Block Diagram</vt:lpstr>
      <vt:lpstr>Simplified block diagram</vt:lpstr>
      <vt:lpstr>Enabling Clock to ADC </vt:lpstr>
      <vt:lpstr>Sample Sequencer</vt:lpstr>
      <vt:lpstr>Continue..</vt:lpstr>
      <vt:lpstr>Choosing Vin input channel </vt:lpstr>
      <vt:lpstr>Continue..</vt:lpstr>
      <vt:lpstr>ADC Sample Sequence Control</vt:lpstr>
      <vt:lpstr>Start Conversion trigger options </vt:lpstr>
      <vt:lpstr>Continue..</vt:lpstr>
      <vt:lpstr>Polling or interrupt </vt:lpstr>
      <vt:lpstr>ADC Data result </vt:lpstr>
      <vt:lpstr>Clearing end-of-conversion flag </vt:lpstr>
      <vt:lpstr>Initialization</vt:lpstr>
      <vt:lpstr>Potentiometer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 TM4C123GH6PM</dc:title>
  <dc:creator>Avidada</dc:creator>
  <cp:lastModifiedBy>Avidada</cp:lastModifiedBy>
  <cp:revision>25</cp:revision>
  <dcterms:created xsi:type="dcterms:W3CDTF">2021-04-06T04:11:30Z</dcterms:created>
  <dcterms:modified xsi:type="dcterms:W3CDTF">2021-04-06T06:17:09Z</dcterms:modified>
</cp:coreProperties>
</file>