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81" r:id="rId12"/>
    <p:sldId id="264" r:id="rId13"/>
    <p:sldId id="265" r:id="rId14"/>
    <p:sldId id="266" r:id="rId15"/>
    <p:sldId id="269" r:id="rId16"/>
    <p:sldId id="270" r:id="rId17"/>
    <p:sldId id="271" r:id="rId18"/>
    <p:sldId id="282" r:id="rId19"/>
    <p:sldId id="273" r:id="rId20"/>
    <p:sldId id="274" r:id="rId21"/>
    <p:sldId id="283"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eale" userId="510405ac2a4065db" providerId="LiveId" clId="{AF72FDA4-D9C2-4BAE-8195-B155CC9A54AD}"/>
    <pc:docChg chg="undo custSel addSld delSld modSld sldOrd">
      <pc:chgData name="James Neale" userId="510405ac2a4065db" providerId="LiveId" clId="{AF72FDA4-D9C2-4BAE-8195-B155CC9A54AD}" dt="2024-11-04T12:56:56.134" v="2072" actId="20577"/>
      <pc:docMkLst>
        <pc:docMk/>
      </pc:docMkLst>
      <pc:sldChg chg="modSp mod">
        <pc:chgData name="James Neale" userId="510405ac2a4065db" providerId="LiveId" clId="{AF72FDA4-D9C2-4BAE-8195-B155CC9A54AD}" dt="2024-11-04T12:37:59.270" v="878" actId="20577"/>
        <pc:sldMkLst>
          <pc:docMk/>
          <pc:sldMk cId="619145814" sldId="261"/>
        </pc:sldMkLst>
        <pc:spChg chg="mod">
          <ac:chgData name="James Neale" userId="510405ac2a4065db" providerId="LiveId" clId="{AF72FDA4-D9C2-4BAE-8195-B155CC9A54AD}" dt="2024-11-04T12:37:59.270" v="878" actId="20577"/>
          <ac:spMkLst>
            <pc:docMk/>
            <pc:sldMk cId="619145814" sldId="261"/>
            <ac:spMk id="3" creationId="{FBE421A1-8CA9-BDB6-9547-8B0FBA08922D}"/>
          </ac:spMkLst>
        </pc:spChg>
      </pc:sldChg>
      <pc:sldChg chg="modSp mod">
        <pc:chgData name="James Neale" userId="510405ac2a4065db" providerId="LiveId" clId="{AF72FDA4-D9C2-4BAE-8195-B155CC9A54AD}" dt="2024-11-04T12:38:16.153" v="887" actId="27636"/>
        <pc:sldMkLst>
          <pc:docMk/>
          <pc:sldMk cId="2517290335" sldId="268"/>
        </pc:sldMkLst>
        <pc:spChg chg="mod">
          <ac:chgData name="James Neale" userId="510405ac2a4065db" providerId="LiveId" clId="{AF72FDA4-D9C2-4BAE-8195-B155CC9A54AD}" dt="2024-11-04T12:38:16.153" v="887" actId="27636"/>
          <ac:spMkLst>
            <pc:docMk/>
            <pc:sldMk cId="2517290335" sldId="268"/>
            <ac:spMk id="5" creationId="{A8DA472F-0C70-4ED9-AF3E-F0611D1C4C47}"/>
          </ac:spMkLst>
        </pc:spChg>
      </pc:sldChg>
      <pc:sldChg chg="del">
        <pc:chgData name="James Neale" userId="510405ac2a4065db" providerId="LiveId" clId="{AF72FDA4-D9C2-4BAE-8195-B155CC9A54AD}" dt="2024-11-04T12:52:49.214" v="1834" actId="47"/>
        <pc:sldMkLst>
          <pc:docMk/>
          <pc:sldMk cId="2114280471" sldId="272"/>
        </pc:sldMkLst>
      </pc:sldChg>
      <pc:sldChg chg="modSp mod">
        <pc:chgData name="James Neale" userId="510405ac2a4065db" providerId="LiveId" clId="{AF72FDA4-D9C2-4BAE-8195-B155CC9A54AD}" dt="2024-11-04T12:52:29.758" v="1833" actId="20577"/>
        <pc:sldMkLst>
          <pc:docMk/>
          <pc:sldMk cId="1250620884" sldId="274"/>
        </pc:sldMkLst>
        <pc:spChg chg="mod">
          <ac:chgData name="James Neale" userId="510405ac2a4065db" providerId="LiveId" clId="{AF72FDA4-D9C2-4BAE-8195-B155CC9A54AD}" dt="2024-11-04T12:52:29.758" v="1833" actId="20577"/>
          <ac:spMkLst>
            <pc:docMk/>
            <pc:sldMk cId="1250620884" sldId="274"/>
            <ac:spMk id="3" creationId="{8474ED0A-B0FA-EE00-EEFD-4FEBC4A64FAF}"/>
          </ac:spMkLst>
        </pc:spChg>
      </pc:sldChg>
      <pc:sldChg chg="modSp add mod">
        <pc:chgData name="James Neale" userId="510405ac2a4065db" providerId="LiveId" clId="{AF72FDA4-D9C2-4BAE-8195-B155CC9A54AD}" dt="2024-11-04T12:38:26.831" v="889"/>
        <pc:sldMkLst>
          <pc:docMk/>
          <pc:sldMk cId="776560291" sldId="281"/>
        </pc:sldMkLst>
        <pc:spChg chg="mod">
          <ac:chgData name="James Neale" userId="510405ac2a4065db" providerId="LiveId" clId="{AF72FDA4-D9C2-4BAE-8195-B155CC9A54AD}" dt="2024-11-04T12:38:26.831" v="889"/>
          <ac:spMkLst>
            <pc:docMk/>
            <pc:sldMk cId="776560291" sldId="281"/>
            <ac:spMk id="5" creationId="{AE4C9F20-6477-04D4-3B63-3DE3CB40092E}"/>
          </ac:spMkLst>
        </pc:spChg>
      </pc:sldChg>
      <pc:sldChg chg="modSp add mod ord">
        <pc:chgData name="James Neale" userId="510405ac2a4065db" providerId="LiveId" clId="{AF72FDA4-D9C2-4BAE-8195-B155CC9A54AD}" dt="2024-11-04T12:46:35.998" v="1261" actId="20577"/>
        <pc:sldMkLst>
          <pc:docMk/>
          <pc:sldMk cId="2224821450" sldId="282"/>
        </pc:sldMkLst>
        <pc:spChg chg="mod">
          <ac:chgData name="James Neale" userId="510405ac2a4065db" providerId="LiveId" clId="{AF72FDA4-D9C2-4BAE-8195-B155CC9A54AD}" dt="2024-11-04T12:46:35.998" v="1261" actId="20577"/>
          <ac:spMkLst>
            <pc:docMk/>
            <pc:sldMk cId="2224821450" sldId="282"/>
            <ac:spMk id="3" creationId="{EA1127C7-2E16-2B25-3D17-C01B5CA4F09C}"/>
          </ac:spMkLst>
        </pc:spChg>
        <pc:spChg chg="mod">
          <ac:chgData name="James Neale" userId="510405ac2a4065db" providerId="LiveId" clId="{AF72FDA4-D9C2-4BAE-8195-B155CC9A54AD}" dt="2024-11-04T12:39:24.542" v="901" actId="20577"/>
          <ac:spMkLst>
            <pc:docMk/>
            <pc:sldMk cId="2224821450" sldId="282"/>
            <ac:spMk id="4" creationId="{54749544-19A4-8A84-E03D-6CE2135F035A}"/>
          </ac:spMkLst>
        </pc:spChg>
      </pc:sldChg>
      <pc:sldChg chg="modSp add mod ord">
        <pc:chgData name="James Neale" userId="510405ac2a4065db" providerId="LiveId" clId="{AF72FDA4-D9C2-4BAE-8195-B155CC9A54AD}" dt="2024-11-04T12:56:56.134" v="2072" actId="20577"/>
        <pc:sldMkLst>
          <pc:docMk/>
          <pc:sldMk cId="466742148" sldId="283"/>
        </pc:sldMkLst>
        <pc:spChg chg="mod">
          <ac:chgData name="James Neale" userId="510405ac2a4065db" providerId="LiveId" clId="{AF72FDA4-D9C2-4BAE-8195-B155CC9A54AD}" dt="2024-11-04T12:56:56.134" v="2072" actId="20577"/>
          <ac:spMkLst>
            <pc:docMk/>
            <pc:sldMk cId="466742148" sldId="283"/>
            <ac:spMk id="3" creationId="{35FC104A-642F-EAE9-3609-C074F1718249}"/>
          </ac:spMkLst>
        </pc:spChg>
      </pc:sldChg>
      <pc:sldChg chg="add del">
        <pc:chgData name="James Neale" userId="510405ac2a4065db" providerId="LiveId" clId="{AF72FDA4-D9C2-4BAE-8195-B155CC9A54AD}" dt="2024-11-04T12:53:00.875" v="1836" actId="47"/>
        <pc:sldMkLst>
          <pc:docMk/>
          <pc:sldMk cId="4244538330"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4"/>
            <a:ext cx="10515600" cy="4816715"/>
          </a:xfrm>
        </p:spPr>
        <p:txBody>
          <a:bodyPr>
            <a:normAutofit/>
          </a:bodyPr>
          <a:lstStyle/>
          <a:p>
            <a:r>
              <a:rPr lang="en-ZA" dirty="0"/>
              <a:t>Utilities allow the city to be cleaned and aid in the production of certain resources in the city. E.g. Powerplants increase the amount of energy that is produced.</a:t>
            </a:r>
          </a:p>
          <a:p>
            <a:r>
              <a:rPr lang="en-ZA" dirty="0"/>
              <a:t>Utilities implements the state design pattern. Utilities appear to change their class through the repair and malfunction functions.</a:t>
            </a:r>
          </a:p>
          <a:p>
            <a:r>
              <a:rPr lang="en-ZA" dirty="0"/>
              <a:t>A utility that has malfunctioned operates at a lower efficiency and can be repaired to operate at max efficiency again.</a:t>
            </a:r>
          </a:p>
          <a:p>
            <a:r>
              <a:rPr lang="en-ZA" dirty="0"/>
              <a:t>The government acts as the context class. Natural disasters cause utilities to malfunction. The user can choose to repair utilities when they have malfunctioned.</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14053-5BD7-0522-5655-69E6646B8F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D34235-8572-ECDF-3813-0D741E1454CC}"/>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E4C9F20-6477-04D4-3B63-3DE3CB40092E}"/>
              </a:ext>
            </a:extLst>
          </p:cNvPr>
          <p:cNvSpPr>
            <a:spLocks noGrp="1"/>
          </p:cNvSpPr>
          <p:nvPr>
            <p:ph idx="1"/>
          </p:nvPr>
        </p:nvSpPr>
        <p:spPr>
          <a:xfrm>
            <a:off x="838200" y="1825624"/>
            <a:ext cx="10515600" cy="4816715"/>
          </a:xfrm>
        </p:spPr>
        <p:txBody>
          <a:bodyPr>
            <a:normAutofit/>
          </a:bodyPr>
          <a:lstStyle/>
          <a:p>
            <a:r>
              <a:rPr lang="en-ZA" dirty="0"/>
              <a:t>State: </a:t>
            </a:r>
            <a:r>
              <a:rPr lang="en-ZA" dirty="0" err="1"/>
              <a:t>PowerPlant</a:t>
            </a:r>
            <a:r>
              <a:rPr lang="en-ZA" dirty="0"/>
              <a:t>, </a:t>
            </a:r>
            <a:r>
              <a:rPr lang="en-ZA" dirty="0" err="1"/>
              <a:t>WasteManagement</a:t>
            </a:r>
            <a:r>
              <a:rPr lang="en-ZA" dirty="0"/>
              <a:t>, </a:t>
            </a:r>
            <a:r>
              <a:rPr lang="en-ZA" dirty="0" err="1"/>
              <a:t>WaterSupply</a:t>
            </a:r>
            <a:r>
              <a:rPr lang="en-ZA" dirty="0"/>
              <a:t> </a:t>
            </a:r>
          </a:p>
          <a:p>
            <a:r>
              <a:rPr lang="en-ZA" dirty="0" err="1"/>
              <a:t>ConcreteStates</a:t>
            </a:r>
            <a:r>
              <a:rPr lang="en-ZA" dirty="0"/>
              <a:t>: </a:t>
            </a:r>
            <a:r>
              <a:rPr lang="en-ZA" dirty="0" err="1"/>
              <a:t>FunctionalPowerPlant</a:t>
            </a:r>
            <a:r>
              <a:rPr lang="en-ZA" dirty="0"/>
              <a:t>, </a:t>
            </a:r>
            <a:r>
              <a:rPr lang="en-ZA" dirty="0" err="1"/>
              <a:t>NonFunctionalPowerPlant</a:t>
            </a:r>
            <a:endParaRPr lang="en-ZA" dirty="0"/>
          </a:p>
          <a:p>
            <a:r>
              <a:rPr lang="en-ZA" dirty="0"/>
              <a:t>Context: Government</a:t>
            </a:r>
          </a:p>
        </p:txBody>
      </p:sp>
    </p:spTree>
    <p:extLst>
      <p:ext uri="{BB962C8B-B14F-4D97-AF65-F5344CB8AC3E}">
        <p14:creationId xmlns:p14="http://schemas.microsoft.com/office/powerpoint/2010/main" val="77656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br>
              <a:rPr lang="en-ZA" dirty="0">
                <a:latin typeface="ADLaM Display" panose="02010000000000000000" pitchFamily="2" charset="0"/>
                <a:ea typeface="ADLaM Display" panose="02010000000000000000" pitchFamily="2" charset="0"/>
                <a:cs typeface="ADLaM Display" panose="02010000000000000000" pitchFamily="2" charset="0"/>
              </a:rPr>
            </a:br>
            <a:r>
              <a:rPr lang="en-ZA" sz="2000" kern="100" dirty="0">
                <a:latin typeface="ADLaM Display" panose="02010000000000000000" pitchFamily="2" charset="0"/>
                <a:ea typeface="ADLaM Display" panose="02010000000000000000" pitchFamily="2" charset="0"/>
                <a:cs typeface="ADLaM Display" panose="02010000000000000000" pitchFamily="2" charset="0"/>
              </a:rPr>
              <a:t>Pattern used: Composite pattern</a:t>
            </a:r>
          </a:p>
          <a:p>
            <a:pPr marL="0" indent="0" algn="ctr">
              <a:buNone/>
            </a:pPr>
            <a:r>
              <a:rPr lang="en-ZA" sz="2000" kern="100" dirty="0">
                <a:latin typeface="ADLaM Display" panose="02010000000000000000" pitchFamily="2" charset="0"/>
                <a:ea typeface="ADLaM Display" panose="02010000000000000000" pitchFamily="2" charset="0"/>
                <a:cs typeface="ADLaM Display" panose="02010000000000000000" pitchFamily="2" charset="0"/>
              </a:rPr>
              <a:t>The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class inherits from the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CitySector</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class and serves as an overview of the city, such as the different </a:t>
            </a:r>
            <a:r>
              <a:rPr lang="en-ZA" sz="2000" kern="100" dirty="0" err="1">
                <a:latin typeface="ADLaM Display" panose="02010000000000000000" pitchFamily="2" charset="0"/>
                <a:ea typeface="ADLaM Display" panose="02010000000000000000" pitchFamily="2" charset="0"/>
                <a:cs typeface="ADLaM Display" panose="02010000000000000000" pitchFamily="2" charset="0"/>
              </a:rPr>
              <a:t>CitySectors</a:t>
            </a:r>
            <a:r>
              <a:rPr lang="en-ZA" sz="2000" kern="100" dirty="0">
                <a:latin typeface="ADLaM Display" panose="02010000000000000000" pitchFamily="2" charset="0"/>
                <a:ea typeface="ADLaM Display" panose="02010000000000000000" pitchFamily="2" charset="0"/>
                <a:cs typeface="ADLaM Display" panose="02010000000000000000" pitchFamily="2" charset="0"/>
              </a:rPr>
              <a:t> and all the types of Buildings in those Sectors as well as Citizens in the Buildings.</a:t>
            </a:r>
          </a:p>
          <a:p>
            <a:pPr marL="0" indent="0" algn="ctr">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 </a:t>
            </a:r>
            <a:r>
              <a:rPr lang="en-ZA" sz="20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dirty="0">
                <a:latin typeface="ADLaM Display" panose="02010000000000000000" pitchFamily="2" charset="0"/>
                <a:ea typeface="ADLaM Display" panose="02010000000000000000" pitchFamily="2" charset="0"/>
                <a:cs typeface="ADLaM Display" panose="02010000000000000000" pitchFamily="2" charset="0"/>
              </a:rPr>
              <a:t> contains a vector of all the Sectors in the City.</a:t>
            </a:r>
          </a:p>
          <a:p>
            <a:pPr marL="0" indent="0" algn="ctr">
              <a:buNone/>
            </a:pPr>
            <a:r>
              <a:rPr lang="en-ZA" sz="2000" dirty="0" err="1">
                <a:latin typeface="ADLaM Display" panose="02010000000000000000" pitchFamily="2" charset="0"/>
                <a:ea typeface="ADLaM Display" panose="02010000000000000000" pitchFamily="2" charset="0"/>
                <a:cs typeface="ADLaM Display" panose="02010000000000000000" pitchFamily="2" charset="0"/>
              </a:rPr>
              <a:t>CitySector</a:t>
            </a:r>
            <a:r>
              <a:rPr lang="en-ZA" sz="2000" dirty="0">
                <a:latin typeface="ADLaM Display" panose="02010000000000000000" pitchFamily="2" charset="0"/>
                <a:ea typeface="ADLaM Display" panose="02010000000000000000" pitchFamily="2" charset="0"/>
                <a:cs typeface="ADLaM Display" panose="02010000000000000000" pitchFamily="2" charset="0"/>
              </a:rPr>
              <a:t> contains a vector of all the Buildings in the Sector.</a:t>
            </a: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Certain buildings might contain a vector of all the Citizens in the Building.</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Composite pattern:</a:t>
            </a:r>
          </a:p>
          <a:p>
            <a:r>
              <a:rPr lang="en-ZA" dirty="0"/>
              <a:t>Component: </a:t>
            </a:r>
            <a:r>
              <a:rPr lang="en-ZA" dirty="0" err="1"/>
              <a:t>CitySector</a:t>
            </a:r>
            <a:endParaRPr lang="en-ZA" dirty="0"/>
          </a:p>
          <a:p>
            <a:r>
              <a:rPr lang="en-ZA" dirty="0"/>
              <a:t>Composite: </a:t>
            </a:r>
            <a:r>
              <a:rPr lang="en-ZA" dirty="0" err="1"/>
              <a:t>CityGrowth</a:t>
            </a:r>
            <a:endParaRPr lang="en-ZA" dirty="0"/>
          </a:p>
          <a:p>
            <a:r>
              <a:rPr lang="en-ZA" dirty="0"/>
              <a:t>Leaf: Buildings</a:t>
            </a:r>
          </a:p>
          <a:p>
            <a:endParaRPr lang="en-ZA" dirty="0"/>
          </a:p>
          <a:p>
            <a:r>
              <a:rPr lang="en-ZA" dirty="0"/>
              <a:t>Leaf and Composite inherit from Component, and Composite may contain multiple children that are Components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a:extLst>
            <a:ext uri="{FF2B5EF4-FFF2-40B4-BE49-F238E27FC236}">
              <a16:creationId xmlns:a16="http://schemas.microsoft.com/office/drawing/2014/main" id="{2F307CD5-47FE-E8C6-9C44-9D9043D45B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127C7-2E16-2B25-3D17-C01B5CA4F09C}"/>
              </a:ext>
            </a:extLst>
          </p:cNvPr>
          <p:cNvSpPr>
            <a:spLocks noGrp="1"/>
          </p:cNvSpPr>
          <p:nvPr>
            <p:ph idx="1"/>
          </p:nvPr>
        </p:nvSpPr>
        <p:spPr>
          <a:xfrm>
            <a:off x="838199" y="1825625"/>
            <a:ext cx="10614891" cy="4316557"/>
          </a:xfrm>
        </p:spPr>
        <p:txBody>
          <a:bodyPr>
            <a:normAutofit fontScale="92500" lnSpcReduction="10000"/>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Resources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latin typeface="ADLaM Display" panose="02010000000000000000" pitchFamily="2" charset="0"/>
                <a:ea typeface="ADLaM Display" panose="02010000000000000000" pitchFamily="2" charset="0"/>
                <a:cs typeface="ADLaM Display" panose="02010000000000000000" pitchFamily="2" charset="0"/>
              </a:rPr>
              <a:t>Materials </a:t>
            </a: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 Abstract class for managing different resources.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Concrete: obtain and refine concrete</a:t>
            </a:r>
          </a:p>
          <a:p>
            <a:pPr marL="1200150" lvl="2" indent="-285750">
              <a:lnSpc>
                <a:spcPct val="107000"/>
              </a:lnSpc>
              <a:spcBef>
                <a:spcPts val="0"/>
              </a:spcBef>
              <a:buFont typeface="Symbol" panose="05050102010706020507" pitchFamily="18" charset="2"/>
              <a:buChar char=""/>
            </a:pPr>
            <a:r>
              <a:rPr lang="en-ZA" sz="2400" kern="100" dirty="0">
                <a:latin typeface="ADLaM Display" panose="02010000000000000000" pitchFamily="2" charset="0"/>
                <a:ea typeface="ADLaM Display" panose="02010000000000000000" pitchFamily="2" charset="0"/>
                <a:cs typeface="ADLaM Display" panose="02010000000000000000" pitchFamily="2" charset="0"/>
              </a:rPr>
              <a:t>Steel: </a:t>
            </a: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obtain and refine s</a:t>
            </a:r>
            <a:r>
              <a:rPr lang="en-ZA" sz="2400" kern="100" dirty="0">
                <a:latin typeface="ADLaM Display" panose="02010000000000000000" pitchFamily="2" charset="0"/>
                <a:ea typeface="ADLaM Display" panose="02010000000000000000" pitchFamily="2" charset="0"/>
                <a:cs typeface="ADLaM Display" panose="02010000000000000000" pitchFamily="2" charset="0"/>
              </a:rPr>
              <a:t>teel</a:t>
            </a:r>
          </a:p>
          <a:p>
            <a:pPr marL="1200150" lvl="2" indent="-285750">
              <a:lnSpc>
                <a:spcPct val="107000"/>
              </a:lnSpc>
              <a:spcBef>
                <a:spcPts val="0"/>
              </a:spcBef>
              <a:buFont typeface="Symbol" panose="05050102010706020507" pitchFamily="18" charset="2"/>
              <a:buChar char=""/>
            </a:pPr>
            <a:r>
              <a:rPr lang="en-ZA" sz="2400" kern="100" dirty="0">
                <a:latin typeface="ADLaM Display" panose="02010000000000000000" pitchFamily="2" charset="0"/>
                <a:ea typeface="ADLaM Display" panose="02010000000000000000" pitchFamily="2" charset="0"/>
                <a:cs typeface="ADLaM Display" panose="02010000000000000000" pitchFamily="2" charset="0"/>
              </a:rPr>
              <a:t>Wood: </a:t>
            </a: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obtain and refine w</a:t>
            </a:r>
            <a:r>
              <a:rPr lang="en-ZA" sz="2400" kern="100" dirty="0">
                <a:latin typeface="ADLaM Display" panose="02010000000000000000" pitchFamily="2" charset="0"/>
                <a:ea typeface="ADLaM Display" panose="02010000000000000000" pitchFamily="2" charset="0"/>
                <a:cs typeface="ADLaM Display" panose="02010000000000000000" pitchFamily="2" charset="0"/>
              </a:rPr>
              <a:t>ood</a:t>
            </a: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Energy : Manages different types of energy 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Coal, Hydro, Wind, Solar</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 Manages the supply of water to the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latin typeface="ADLaM Display" panose="02010000000000000000" pitchFamily="2" charset="0"/>
                <a:ea typeface="ADLaM Display" panose="02010000000000000000" pitchFamily="2" charset="0"/>
                <a:cs typeface="ADLaM Display" panose="02010000000000000000" pitchFamily="2" charset="0"/>
              </a:rPr>
              <a:t>Budget </a:t>
            </a: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 Manages the city’s financial resources.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Cash, Debt</a:t>
            </a: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54749544-19A4-8A84-E03D-6CE2135F035A}"/>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2482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All the resources implement the singleton design pattern. This ensures each resource has only one instance. A city can only have one of each resource.</a:t>
            </a:r>
          </a:p>
          <a:p>
            <a:r>
              <a:rPr lang="en-ZA" dirty="0"/>
              <a:t>Resources are used throughout the city to build, upgrade and maintain infrastructure.</a:t>
            </a:r>
          </a:p>
          <a:p>
            <a:r>
              <a:rPr lang="en-ZA" dirty="0"/>
              <a:t>The abstract Materials class and its respective base classes implement the template method. The increase() method in Materials calls the abstract functions obtain() and refine(), since different materials are increased differently.</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a:extLst>
            <a:ext uri="{FF2B5EF4-FFF2-40B4-BE49-F238E27FC236}">
              <a16:creationId xmlns:a16="http://schemas.microsoft.com/office/drawing/2014/main" id="{DEC27F50-410D-115C-1761-D3CC43ACEE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C104A-642F-EAE9-3609-C074F1718249}"/>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Design patterns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sz="3000" dirty="0"/>
              <a:t>Singleton :</a:t>
            </a:r>
          </a:p>
          <a:p>
            <a:pPr marL="1200150" lvl="2" indent="-285750">
              <a:lnSpc>
                <a:spcPct val="107000"/>
              </a:lnSpc>
              <a:spcBef>
                <a:spcPts val="0"/>
              </a:spcBef>
              <a:buFont typeface="Symbol" panose="05050102010706020507" pitchFamily="18" charset="2"/>
              <a:buChar char=""/>
            </a:pPr>
            <a:r>
              <a:rPr lang="en-ZA" sz="3000" dirty="0"/>
              <a:t>Singletons: Energy, Budget, Water, Steel, Wood, Concrete</a:t>
            </a:r>
          </a:p>
          <a:p>
            <a:pPr marL="1200150" lvl="2" indent="-285750">
              <a:lnSpc>
                <a:spcPct val="107000"/>
              </a:lnSpc>
              <a:spcBef>
                <a:spcPts val="0"/>
              </a:spcBef>
              <a:buFont typeface="Symbol" panose="05050102010706020507" pitchFamily="18" charset="2"/>
              <a:buChar char=""/>
            </a:pPr>
            <a:r>
              <a:rPr lang="en-ZA" sz="3000" dirty="0"/>
              <a:t>::</a:t>
            </a:r>
            <a:r>
              <a:rPr lang="en-ZA" sz="3000" dirty="0" err="1"/>
              <a:t>getInstance</a:t>
            </a:r>
            <a:r>
              <a:rPr lang="en-ZA" sz="3000" dirty="0"/>
              <a:t>() returns the instance of the singleton</a:t>
            </a:r>
          </a:p>
          <a:p>
            <a:pPr marL="342900" marR="0" lvl="0" indent="-342900">
              <a:lnSpc>
                <a:spcPct val="107000"/>
              </a:lnSpc>
              <a:spcBef>
                <a:spcPts val="0"/>
              </a:spcBef>
              <a:spcAft>
                <a:spcPts val="0"/>
              </a:spcAft>
              <a:buFont typeface="Courier New" panose="02070309020205020404" pitchFamily="49" charset="0"/>
              <a:buChar char="o"/>
            </a:pPr>
            <a:r>
              <a:rPr lang="en-ZA" sz="3000" dirty="0"/>
              <a:t>Template Method:</a:t>
            </a:r>
          </a:p>
          <a:p>
            <a:pPr marL="800100" lvl="1" indent="-342900">
              <a:lnSpc>
                <a:spcPct val="107000"/>
              </a:lnSpc>
              <a:spcBef>
                <a:spcPts val="0"/>
              </a:spcBef>
              <a:buFont typeface="Symbol" panose="05050102010706020507" pitchFamily="18" charset="2"/>
              <a:buChar char=""/>
            </a:pPr>
            <a:r>
              <a:rPr lang="en-ZA" sz="3000" dirty="0" err="1"/>
              <a:t>AbstractClass</a:t>
            </a:r>
            <a:r>
              <a:rPr lang="en-ZA" sz="3000" dirty="0"/>
              <a:t>: Material</a:t>
            </a:r>
          </a:p>
          <a:p>
            <a:pPr marL="800100" lvl="1" indent="-342900">
              <a:lnSpc>
                <a:spcPct val="107000"/>
              </a:lnSpc>
              <a:spcBef>
                <a:spcPts val="0"/>
              </a:spcBef>
              <a:buFont typeface="Symbol" panose="05050102010706020507" pitchFamily="18" charset="2"/>
              <a:buChar char=""/>
            </a:pPr>
            <a:r>
              <a:rPr lang="en-ZA" sz="3000" dirty="0" err="1"/>
              <a:t>ConcreteClasses</a:t>
            </a:r>
            <a:r>
              <a:rPr lang="en-ZA" sz="3000" dirty="0"/>
              <a:t>: Wood, Steel, Concrete</a:t>
            </a: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B0F5543-F26A-006E-F0F7-6C4B430F3E3C}"/>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6674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normAutofit lnSpcReduction="10000"/>
          </a:bodyPr>
          <a:lstStyle/>
          <a:p>
            <a:pPr marL="0" indent="0" algn="ctr">
              <a:buNone/>
            </a:pPr>
            <a:r>
              <a:rPr lang="en-ZA" dirty="0" err="1">
                <a:latin typeface="ADLaM Display" panose="02010000000000000000" pitchFamily="2" charset="0"/>
                <a:ea typeface="ADLaM Display" panose="02010000000000000000" pitchFamily="2" charset="0"/>
                <a:cs typeface="ADLaM Display" panose="02010000000000000000" pitchFamily="2" charset="0"/>
              </a:rPr>
              <a:t>TaxSystem</a:t>
            </a:r>
            <a:endParaRPr lang="en-ZA"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Pattern used: Strategy pattern</a:t>
            </a:r>
          </a:p>
          <a:p>
            <a:pPr marL="0" indent="0" algn="ctr">
              <a:buNone/>
            </a:pPr>
            <a:endParaRPr lang="en-ZA"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The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TaxSystem</a:t>
            </a:r>
            <a:r>
              <a:rPr lang="en-ZA" sz="2000" dirty="0">
                <a:latin typeface="ADLaM Display" panose="02010000000000000000" pitchFamily="2" charset="0"/>
                <a:ea typeface="ADLaM Display" panose="02010000000000000000" pitchFamily="2" charset="0"/>
                <a:cs typeface="ADLaM Display" panose="02010000000000000000" pitchFamily="2" charset="0"/>
              </a:rPr>
              <a:t> has different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options to use when taxing Citizens. </a:t>
            </a: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The </a:t>
            </a:r>
            <a:r>
              <a:rPr lang="en-ZA" sz="2000" dirty="0" err="1">
                <a:latin typeface="ADLaM Display" panose="02010000000000000000" pitchFamily="2" charset="0"/>
                <a:ea typeface="ADLaM Display" panose="02010000000000000000" pitchFamily="2" charset="0"/>
                <a:cs typeface="ADLaM Display" panose="02010000000000000000" pitchFamily="2" charset="0"/>
              </a:rPr>
              <a:t>TaxSystem</a:t>
            </a:r>
            <a:r>
              <a:rPr lang="en-ZA" sz="2000" dirty="0">
                <a:latin typeface="ADLaM Display" panose="02010000000000000000" pitchFamily="2" charset="0"/>
                <a:ea typeface="ADLaM Display" panose="02010000000000000000" pitchFamily="2" charset="0"/>
                <a:cs typeface="ADLaM Display" panose="02010000000000000000" pitchFamily="2" charset="0"/>
              </a:rPr>
              <a:t> uses </a:t>
            </a:r>
            <a:r>
              <a:rPr lang="en-ZA" sz="2000" dirty="0" err="1">
                <a:latin typeface="ADLaM Display" panose="02010000000000000000" pitchFamily="2" charset="0"/>
                <a:ea typeface="ADLaM Display" panose="02010000000000000000" pitchFamily="2" charset="0"/>
                <a:cs typeface="ADLaM Display" panose="02010000000000000000" pitchFamily="2" charset="0"/>
              </a:rPr>
              <a:t>CityGrowth</a:t>
            </a:r>
            <a:r>
              <a:rPr lang="en-ZA" sz="2000" dirty="0">
                <a:latin typeface="ADLaM Display" panose="02010000000000000000" pitchFamily="2" charset="0"/>
                <a:ea typeface="ADLaM Display" panose="02010000000000000000" pitchFamily="2" charset="0"/>
                <a:cs typeface="ADLaM Display" panose="02010000000000000000" pitchFamily="2" charset="0"/>
              </a:rPr>
              <a:t> to find all taxable Citizens and calculates the tax amount using the desired strategy</a:t>
            </a:r>
            <a:br>
              <a:rPr lang="en-ZA" sz="2000" dirty="0">
                <a:latin typeface="ADLaM Display" panose="02010000000000000000" pitchFamily="2" charset="0"/>
                <a:ea typeface="ADLaM Display" panose="02010000000000000000" pitchFamily="2" charset="0"/>
                <a:cs typeface="ADLaM Display" panose="02010000000000000000" pitchFamily="2" charset="0"/>
              </a:rPr>
            </a:br>
            <a:br>
              <a:rPr lang="en-ZA" sz="2000" dirty="0">
                <a:latin typeface="ADLaM Display" panose="02010000000000000000" pitchFamily="2" charset="0"/>
                <a:ea typeface="ADLaM Display" panose="02010000000000000000" pitchFamily="2" charset="0"/>
                <a:cs typeface="ADLaM Display" panose="02010000000000000000" pitchFamily="2" charset="0"/>
              </a:rPr>
            </a:br>
            <a:r>
              <a:rPr lang="en-ZA" sz="2000" dirty="0" err="1">
                <a:latin typeface="ADLaM Display" panose="02010000000000000000" pitchFamily="2" charset="0"/>
                <a:ea typeface="ADLaM Display" panose="02010000000000000000" pitchFamily="2" charset="0"/>
                <a:cs typeface="ADLaM Display" panose="02010000000000000000" pitchFamily="2" charset="0"/>
              </a:rPr>
              <a:t>FlatTaxStrategy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will calculate taxes based on the Citizens occupations.</a:t>
            </a:r>
          </a:p>
          <a:p>
            <a:pPr marL="0" indent="0" algn="ctr">
              <a:buNone/>
            </a:pPr>
            <a:r>
              <a:rPr lang="en-ZA" sz="2000" dirty="0" err="1">
                <a:latin typeface="ADLaM Display" panose="02010000000000000000" pitchFamily="2" charset="0"/>
                <a:ea typeface="ADLaM Display" panose="02010000000000000000" pitchFamily="2" charset="0"/>
                <a:cs typeface="ADLaM Display" panose="02010000000000000000" pitchFamily="2" charset="0"/>
              </a:rPr>
              <a:t>ProgressiveTaxStrategy</a:t>
            </a:r>
            <a:r>
              <a:rPr lang="en-ZA" sz="2000" dirty="0">
                <a:latin typeface="ADLaM Display" panose="02010000000000000000" pitchFamily="2" charset="0"/>
                <a:ea typeface="ADLaM Display" panose="02010000000000000000" pitchFamily="2" charset="0"/>
                <a:cs typeface="ADLaM Display" panose="02010000000000000000" pitchFamily="2" charset="0"/>
              </a:rPr>
              <a:t> will calculate taxes based on the Citizens occupations, but this amount will increase depending on the number of Citizens in the City.</a:t>
            </a:r>
          </a:p>
          <a:p>
            <a:pPr marL="0" indent="0" algn="ctr">
              <a:buNone/>
            </a:pPr>
            <a:endParaRPr lang="en-ZA" sz="2000" dirty="0">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r>
              <a:rPr lang="en-ZA" sz="2000" dirty="0">
                <a:latin typeface="ADLaM Display" panose="02010000000000000000" pitchFamily="2" charset="0"/>
                <a:ea typeface="ADLaM Display" panose="02010000000000000000" pitchFamily="2" charset="0"/>
                <a:cs typeface="ADLaM Display" panose="02010000000000000000" pitchFamily="2" charset="0"/>
              </a:rPr>
              <a:t>Taxes are collected once every 8 moves in the game.</a:t>
            </a:r>
          </a:p>
          <a:p>
            <a:pPr marL="0" indent="0" algn="ctr">
              <a:buNone/>
            </a:pPr>
            <a:endParaRPr lang="en-ZA"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normAutofit lnSpcReduction="10000"/>
          </a:bodyPr>
          <a:lstStyle/>
          <a:p>
            <a:r>
              <a:rPr lang="en-ZA" dirty="0"/>
              <a:t>Strategy pattern:</a:t>
            </a:r>
          </a:p>
          <a:p>
            <a:r>
              <a:rPr lang="en-ZA" dirty="0"/>
              <a:t>Strategy: </a:t>
            </a:r>
            <a:r>
              <a:rPr lang="en-ZA" dirty="0" err="1"/>
              <a:t>TaxStrategy</a:t>
            </a:r>
            <a:endParaRPr lang="en-ZA" dirty="0"/>
          </a:p>
          <a:p>
            <a:r>
              <a:rPr lang="en-ZA" dirty="0" err="1"/>
              <a:t>ConcreteStrategyA</a:t>
            </a:r>
            <a:r>
              <a:rPr lang="en-ZA" dirty="0"/>
              <a:t>: </a:t>
            </a:r>
            <a:r>
              <a:rPr lang="en-ZA" dirty="0" err="1"/>
              <a:t>FlatTaxStrategy</a:t>
            </a:r>
            <a:endParaRPr lang="en-ZA" dirty="0"/>
          </a:p>
          <a:p>
            <a:r>
              <a:rPr lang="en-ZA" dirty="0" err="1"/>
              <a:t>ConcreteStrategyB</a:t>
            </a:r>
            <a:r>
              <a:rPr lang="en-ZA" dirty="0"/>
              <a:t>: </a:t>
            </a:r>
            <a:r>
              <a:rPr lang="en-ZA" dirty="0" err="1"/>
              <a:t>ProgressiveTaxStrategy</a:t>
            </a:r>
            <a:endParaRPr lang="en-ZA" dirty="0"/>
          </a:p>
          <a:p>
            <a:r>
              <a:rPr lang="en-ZA" dirty="0"/>
              <a:t>Context: </a:t>
            </a:r>
            <a:r>
              <a:rPr lang="en-ZA" dirty="0" err="1"/>
              <a:t>TaxSystem</a:t>
            </a:r>
            <a:endParaRPr lang="en-ZA" dirty="0"/>
          </a:p>
          <a:p>
            <a:endParaRPr lang="en-ZA" dirty="0"/>
          </a:p>
          <a:p>
            <a:r>
              <a:rPr lang="en-ZA" dirty="0" err="1"/>
              <a:t>TaxSystem</a:t>
            </a:r>
            <a:r>
              <a:rPr lang="en-ZA" dirty="0"/>
              <a:t> holds and instance of the current selected </a:t>
            </a:r>
            <a:r>
              <a:rPr lang="en-ZA" dirty="0" err="1"/>
              <a:t>TaxStrategy</a:t>
            </a:r>
            <a:r>
              <a:rPr lang="en-ZA" dirty="0"/>
              <a:t>.</a:t>
            </a:r>
          </a:p>
          <a:p>
            <a:r>
              <a:rPr lang="en-ZA" dirty="0"/>
              <a:t>The Government holds an instance of the </a:t>
            </a:r>
            <a:r>
              <a:rPr lang="en-ZA" dirty="0" err="1"/>
              <a:t>TaxSystem</a:t>
            </a:r>
            <a:r>
              <a:rPr lang="en-ZA" dirty="0"/>
              <a:t> and can decide what Strategy to use when Taxing the City.</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p:txBody>
          <a:bodyPr/>
          <a:lstStyle/>
          <a:p>
            <a:pPr marL="0" indent="0">
              <a:buNone/>
            </a:pP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838200" y="1825625"/>
            <a:ext cx="10515600" cy="4351338"/>
          </a:xfrm>
        </p:spPr>
        <p:txBody>
          <a:bodyPr/>
          <a:lstStyle/>
          <a:p>
            <a:r>
              <a:rPr lang="en-ZA" dirty="0"/>
              <a:t>Explain pattern and attributes and methods</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2400" kern="100" dirty="0">
              <a:latin typeface="ADLaM Display" panose="02010000000000000000" pitchFamily="2" charset="0"/>
              <a:ea typeface="ADLaM Display" panose="02010000000000000000" pitchFamily="2" charset="0"/>
              <a:cs typeface="ADLaM Display" panose="02010000000000000000" pitchFamily="2" charset="0"/>
            </a:endParaRPr>
          </a:p>
          <a:p>
            <a:pPr marL="914400" lvl="2" indent="0">
              <a:lnSpc>
                <a:spcPct val="107000"/>
              </a:lnSpc>
              <a:spcBef>
                <a:spcPts val="0"/>
              </a:spcBef>
              <a:buNone/>
            </a:pPr>
            <a:endParaRPr lang="en-ZA" sz="1600" kern="100" dirty="0">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814</Words>
  <Application>Microsoft Office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ADLaM Display</vt:lpstr>
      <vt:lpstr>-apple-system</vt:lpstr>
      <vt:lpstr>Arial</vt:lpstr>
      <vt:lpstr>Calibri</vt:lpstr>
      <vt:lpstr>Calibri Light</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Utilities</vt:lpstr>
      <vt:lpstr>PowerPoint Presentation</vt:lpstr>
      <vt:lpstr>PowerPoint Presentation</vt:lpstr>
      <vt:lpstr>PowerPoint Presentation</vt:lpstr>
      <vt:lpstr>City Management: </vt:lpstr>
      <vt:lpstr>City Management: </vt:lpstr>
      <vt:lpstr>City Management: </vt:lpstr>
      <vt:lpstr>Resources</vt:lpstr>
      <vt:lpstr>Resources: </vt:lpstr>
      <vt:lpstr>PowerPoint Presentation</vt:lpstr>
      <vt:lpstr>Resources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James Neale</cp:lastModifiedBy>
  <cp:revision>10</cp:revision>
  <dcterms:created xsi:type="dcterms:W3CDTF">2024-11-01T17:27:19Z</dcterms:created>
  <dcterms:modified xsi:type="dcterms:W3CDTF">2024-11-04T12:57:22Z</dcterms:modified>
</cp:coreProperties>
</file>