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7" r:id="rId8"/>
    <p:sldId id="261" r:id="rId9"/>
    <p:sldId id="263" r:id="rId10"/>
    <p:sldId id="268"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7E94-CDEC-732C-BBB6-6F6919ABD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988419A1-8491-7631-609A-53FB759C5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EEBC179-315D-0EA5-7DEB-A8AADBB3D351}"/>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C6CC72D1-0783-E146-AD61-F618BE787D3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74C4B29-D21D-4294-E48E-EADEA8E1EA3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25179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D296-48FC-5DE9-B3CF-0B13755890F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6B99D37-39CF-BF1D-3337-5246098DD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AC8782E-9811-B890-1FE7-AF25E32C223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76812FB0-6B70-C19D-49DC-C300A23C48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C74237F-2009-A742-5872-24AC9C30151E}"/>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418905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B083D-D648-0503-476E-1C78721C6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410C4B65-FA70-8E6B-C25F-FB096C19D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CD3E67D-09FC-C378-34DF-3D88381D723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AFF38D11-E7DE-8FB1-8CAD-F9FB8CC7264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A85E29A-110D-3233-ADD9-5305DBE612D1}"/>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63320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DD4D-1367-D148-666B-460A3117203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FF4E686-B5AC-581B-338D-89C352893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3BFE66F-6EC8-919D-A91A-9BF0D3FC3D43}"/>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E92DA2E9-9A61-A8D7-05DA-EF9B19733C0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6C92FF1-CA81-E972-1B5C-67F4D51E906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247565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1630-EB09-5F28-BB7E-FD13C32800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00B80D42-0EC0-3FF4-F67D-D907820AF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A84B2-E70F-CE38-8E1E-CCCC1736921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2C7E9A09-8CEB-83BB-BDD2-C73062D07FE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5966B92-8100-5C0A-B95E-D89B7F148EBD}"/>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3042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B63D-32CE-841D-52EA-74A69CF70B5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D8BD996-7F6A-68F3-E79D-79623F84A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518B0775-44B6-EE59-F196-1FA05B01B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01E8DECB-D268-0EEE-0559-EF73CC18D1DF}"/>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57892E40-8448-B0D5-4C09-F750E420CD6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7709971-DABD-7B32-6A5F-BBD1508D1FA7}"/>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61886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81AD-BDE4-2CB1-297B-941D156B1CC1}"/>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EDEE295-B84E-7B75-6205-710BAB5CF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BDADF-CB40-8ECE-98B2-2EB4B4207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4D7D37-EA6F-0F06-9F4C-7E10FFA59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A3C47-D374-696A-C0C6-40DE14855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9F904DC7-C84C-045C-C21D-7C74A5461C1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8" name="Footer Placeholder 7">
            <a:extLst>
              <a:ext uri="{FF2B5EF4-FFF2-40B4-BE49-F238E27FC236}">
                <a16:creationId xmlns:a16="http://schemas.microsoft.com/office/drawing/2014/main" id="{1952E776-D74E-73ED-A7ED-202CADADA0E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C6BAEADD-193A-E54A-0F92-3A6E04E71405}"/>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454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25C-FFCC-65A5-379B-106F7DA083D9}"/>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F6DA72BA-C9F3-D0C0-BF7A-229C42EC9AD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4" name="Footer Placeholder 3">
            <a:extLst>
              <a:ext uri="{FF2B5EF4-FFF2-40B4-BE49-F238E27FC236}">
                <a16:creationId xmlns:a16="http://schemas.microsoft.com/office/drawing/2014/main" id="{4F7117FF-586D-770A-DB95-5B6C78D0E10B}"/>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CA9689EF-0F59-E952-3948-672888287179}"/>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84393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20DE5-D02C-D179-02F2-87B796629BE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3" name="Footer Placeholder 2">
            <a:extLst>
              <a:ext uri="{FF2B5EF4-FFF2-40B4-BE49-F238E27FC236}">
                <a16:creationId xmlns:a16="http://schemas.microsoft.com/office/drawing/2014/main" id="{0FB278A0-61AA-8236-5628-DC0ECA32869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D28B520-9B93-158E-1624-7DEE58AE3A8B}"/>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18947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49-DDF6-A480-8994-CBC23FEF3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A19D380A-DDD8-12CC-A1E0-4ECE146F9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E8E5C04-9C37-BEE5-479B-C884734BB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9BE50-B6DB-A940-2F1B-602A3166E84B}"/>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B0BB74CF-2882-38E8-1998-5379C2B2ADF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44F9C1D-388C-E7BD-DBD8-41699ECD8DDA}"/>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296682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1447-3981-CCD3-5EF0-DE363F972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F09C423-CB0A-B889-1D6B-159A1B280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2D17E3E-22D5-EDAC-BB5C-54915F200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91038-45A5-8531-BFC8-2EB51607622A}"/>
              </a:ext>
            </a:extLst>
          </p:cNvPr>
          <p:cNvSpPr>
            <a:spLocks noGrp="1"/>
          </p:cNvSpPr>
          <p:nvPr>
            <p:ph type="dt" sz="half" idx="10"/>
          </p:nvPr>
        </p:nvSpPr>
        <p:spPr/>
        <p:txBody>
          <a:bodyPr/>
          <a:lstStyle/>
          <a:p>
            <a:fld id="{18B4B045-71FB-4F92-B128-3FDE2250B521}" type="datetimeFigureOut">
              <a:rPr lang="en-ZA" smtClean="0"/>
              <a:t>2024/11/04</a:t>
            </a:fld>
            <a:endParaRPr lang="en-ZA"/>
          </a:p>
        </p:txBody>
      </p:sp>
      <p:sp>
        <p:nvSpPr>
          <p:cNvPr id="6" name="Footer Placeholder 5">
            <a:extLst>
              <a:ext uri="{FF2B5EF4-FFF2-40B4-BE49-F238E27FC236}">
                <a16:creationId xmlns:a16="http://schemas.microsoft.com/office/drawing/2014/main" id="{70256DF5-FD8A-BA4E-A4F1-35CD17809B3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D251A97-ED77-E38F-D463-4FE47175A6CC}"/>
              </a:ext>
            </a:extLst>
          </p:cNvPr>
          <p:cNvSpPr>
            <a:spLocks noGrp="1"/>
          </p:cNvSpPr>
          <p:nvPr>
            <p:ph type="sldNum" sz="quarter" idx="12"/>
          </p:nvPr>
        </p:nvSpPr>
        <p:spPr/>
        <p:txBody>
          <a:bodyPr/>
          <a:lstStyle/>
          <a:p>
            <a:fld id="{F22F8930-25F5-4B8B-93BE-0E6AD819B3C3}" type="slidenum">
              <a:rPr lang="en-ZA" smtClean="0"/>
              <a:t>‹#›</a:t>
            </a:fld>
            <a:endParaRPr lang="en-ZA"/>
          </a:p>
        </p:txBody>
      </p:sp>
    </p:spTree>
    <p:extLst>
      <p:ext uri="{BB962C8B-B14F-4D97-AF65-F5344CB8AC3E}">
        <p14:creationId xmlns:p14="http://schemas.microsoft.com/office/powerpoint/2010/main" val="300840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A6062-2227-87C4-7D08-B7AECFE56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F3B3296-6938-DA7E-1C19-A49EB48105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4CD2958-0B13-5221-E6A3-75279F2A2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4B045-71FB-4F92-B128-3FDE2250B521}" type="datetimeFigureOut">
              <a:rPr lang="en-ZA" smtClean="0"/>
              <a:t>2024/11/04</a:t>
            </a:fld>
            <a:endParaRPr lang="en-ZA"/>
          </a:p>
        </p:txBody>
      </p:sp>
      <p:sp>
        <p:nvSpPr>
          <p:cNvPr id="5" name="Footer Placeholder 4">
            <a:extLst>
              <a:ext uri="{FF2B5EF4-FFF2-40B4-BE49-F238E27FC236}">
                <a16:creationId xmlns:a16="http://schemas.microsoft.com/office/drawing/2014/main" id="{3B0C2890-76B4-F36C-18A8-9991C7AD0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7E20D8F6-5150-7C1C-1B16-84F34D7C0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F8930-25F5-4B8B-93BE-0E6AD819B3C3}" type="slidenum">
              <a:rPr lang="en-ZA" smtClean="0"/>
              <a:t>‹#›</a:t>
            </a:fld>
            <a:endParaRPr lang="en-ZA"/>
          </a:p>
        </p:txBody>
      </p:sp>
    </p:spTree>
    <p:extLst>
      <p:ext uri="{BB962C8B-B14F-4D97-AF65-F5344CB8AC3E}">
        <p14:creationId xmlns:p14="http://schemas.microsoft.com/office/powerpoint/2010/main" val="117823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70A5-5DAF-7FC4-2A7E-9F004DFCB653}"/>
              </a:ext>
            </a:extLst>
          </p:cNvPr>
          <p:cNvSpPr>
            <a:spLocks noGrp="1"/>
          </p:cNvSpPr>
          <p:nvPr>
            <p:ph type="ctrTitle"/>
          </p:nvPr>
        </p:nvSpPr>
        <p:spPr>
          <a:xfrm>
            <a:off x="1524000" y="802957"/>
            <a:ext cx="9144000" cy="1051243"/>
          </a:xfrm>
        </p:spPr>
        <p:txBody>
          <a:bodyPr/>
          <a:lstStyle/>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COS 214 Project</a:t>
            </a:r>
          </a:p>
        </p:txBody>
      </p:sp>
      <p:sp>
        <p:nvSpPr>
          <p:cNvPr id="3" name="Subtitle 2">
            <a:extLst>
              <a:ext uri="{FF2B5EF4-FFF2-40B4-BE49-F238E27FC236}">
                <a16:creationId xmlns:a16="http://schemas.microsoft.com/office/drawing/2014/main" id="{0DC18A81-4D42-D41D-674C-8882A35D2CB1}"/>
              </a:ext>
            </a:extLst>
          </p:cNvPr>
          <p:cNvSpPr>
            <a:spLocks noGrp="1"/>
          </p:cNvSpPr>
          <p:nvPr>
            <p:ph type="subTitle" idx="1"/>
          </p:nvPr>
        </p:nvSpPr>
        <p:spPr>
          <a:xfrm>
            <a:off x="2613764" y="1654241"/>
            <a:ext cx="9144000" cy="1655762"/>
          </a:xfrm>
        </p:spPr>
        <p:txBody>
          <a:bodyPr/>
          <a:lstStyle/>
          <a:p>
            <a:endParaRPr lang="en-ZA" i="0" u="none" strike="noStrike" dirty="0">
              <a:effectLst/>
              <a:latin typeface="-apple-system"/>
            </a:endParaRPr>
          </a:p>
          <a:p>
            <a:r>
              <a:rPr lang="en-ZA"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a:t>
            </a:r>
          </a:p>
        </p:txBody>
      </p:sp>
    </p:spTree>
    <p:extLst>
      <p:ext uri="{BB962C8B-B14F-4D97-AF65-F5344CB8AC3E}">
        <p14:creationId xmlns:p14="http://schemas.microsoft.com/office/powerpoint/2010/main" val="270033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5"/>
            <a:ext cx="10515600" cy="4351338"/>
          </a:xfrm>
        </p:spPr>
        <p:txBody>
          <a:bodyPr/>
          <a:lstStyle/>
          <a:p>
            <a:r>
              <a:rPr lang="en-ZA" dirty="0"/>
              <a:t>Explain pattern , attributes and methods</a:t>
            </a:r>
          </a:p>
        </p:txBody>
      </p:sp>
    </p:spTree>
    <p:extLst>
      <p:ext uri="{BB962C8B-B14F-4D97-AF65-F5344CB8AC3E}">
        <p14:creationId xmlns:p14="http://schemas.microsoft.com/office/powerpoint/2010/main" val="251729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7000" r="-7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B46E8-718E-E38B-9CF8-048F55D9A8AB}"/>
              </a:ext>
            </a:extLst>
          </p:cNvPr>
          <p:cNvSpPr>
            <a:spLocks noGrp="1"/>
          </p:cNvSpPr>
          <p:nvPr>
            <p:ph idx="1"/>
          </p:nvPr>
        </p:nvSpPr>
        <p:spPr>
          <a:xfrm>
            <a:off x="294290" y="1825625"/>
            <a:ext cx="11729544" cy="4351338"/>
          </a:xfrm>
        </p:spPr>
        <p:txBody>
          <a:bodyPr>
            <a:normAutofit lnSpcReduction="10000"/>
          </a:bodyPr>
          <a:lstStyle/>
          <a:p>
            <a:pPr marL="0" marR="0" lvl="0" indent="0" algn="ctr">
              <a:lnSpc>
                <a:spcPct val="107000"/>
              </a:lnSpc>
              <a:spcBef>
                <a:spcPts val="0"/>
              </a:spcBef>
              <a:spcAft>
                <a:spcPts val="0"/>
              </a:spcAft>
              <a:buNone/>
            </a:pPr>
            <a:r>
              <a:rPr lang="en-ZA" sz="2400" u="sng" kern="100" dirty="0">
                <a:effectLst/>
                <a:latin typeface="ADLaM Display" panose="02010000000000000000" pitchFamily="2" charset="0"/>
                <a:ea typeface="ADLaM Display" panose="02010000000000000000" pitchFamily="2" charset="0"/>
                <a:cs typeface="ADLaM Display" panose="02010000000000000000" pitchFamily="2" charset="0"/>
              </a:rPr>
              <a:t>Handle Transportation system.</a:t>
            </a:r>
          </a:p>
          <a:p>
            <a:pPr marL="0" marR="0" lvl="0" indent="0" algn="ctr">
              <a:lnSpc>
                <a:spcPct val="107000"/>
              </a:lnSpc>
              <a:spcBef>
                <a:spcPts val="0"/>
              </a:spcBef>
              <a:spcAft>
                <a:spcPts val="0"/>
              </a:spcAft>
              <a:buNone/>
            </a:pPr>
            <a:endParaRPr lang="en-ZA" sz="18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Roads: Basic infrastructure for public transport movement.</a:t>
            </a: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Public Transit: Buses to transport citizens to and from place of employment.</a:t>
            </a:r>
          </a:p>
          <a:p>
            <a:pPr marL="457200" marR="0" lvl="1" indent="0">
              <a:lnSpc>
                <a:spcPct val="107000"/>
              </a:lnSpc>
              <a:spcBef>
                <a:spcPts val="0"/>
              </a:spcBef>
              <a:spcAft>
                <a:spcPts val="0"/>
              </a:spcAft>
              <a:buNone/>
            </a:pP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Commercial busses transport Commercial Workers to/from </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Residence: House to/from Workplace: shop/mall/office on a Commercial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Government busses transport Government Workers to/from Residence: Mansion to/from Workplace: school/hospital/government on a Government road</a:t>
            </a:r>
          </a:p>
          <a:p>
            <a:pPr lvl="1">
              <a:lnSpc>
                <a:spcPct val="107000"/>
              </a:lnSpc>
              <a:spcBef>
                <a:spcPts val="0"/>
              </a:spcBef>
            </a:pPr>
            <a:r>
              <a:rPr lang="en-US" sz="2000" kern="100" dirty="0">
                <a:effectLst/>
                <a:latin typeface="ADLaM Display" panose="02010000000000000000" pitchFamily="2" charset="0"/>
                <a:ea typeface="ADLaM Display" panose="02010000000000000000" pitchFamily="2" charset="0"/>
                <a:cs typeface="ADLaM Display" panose="02010000000000000000" pitchFamily="2" charset="0"/>
              </a:rPr>
              <a:t>Industrial busses transport Industrial Workers to/from Residence: Apartment to/from Workplace: warehouse/plant/factory on an Industrial road</a:t>
            </a:r>
            <a:endParaRPr lang="en-ZA" sz="2000" kern="100" dirty="0">
              <a:latin typeface="ADLaM Display" panose="02010000000000000000" pitchFamily="2" charset="0"/>
              <a:ea typeface="ADLaM Display" panose="02010000000000000000" pitchFamily="2" charset="0"/>
              <a:cs typeface="ADLaM Display" panose="02010000000000000000" pitchFamily="2" charset="0"/>
            </a:endParaRPr>
          </a:p>
          <a:p>
            <a:pPr marL="457200" marR="0" lvl="1" indent="0">
              <a:lnSpc>
                <a:spcPct val="107000"/>
              </a:lnSpc>
              <a:spcBef>
                <a:spcPts val="0"/>
              </a:spcBef>
              <a:spcAft>
                <a:spcPts val="0"/>
              </a:spcAft>
              <a:buNone/>
            </a:pP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742950" marR="0" lvl="1" indent="-285750">
              <a:lnSpc>
                <a:spcPct val="107000"/>
              </a:lnSpc>
              <a:spcBef>
                <a:spcPts val="0"/>
              </a:spcBef>
              <a:spcAft>
                <a:spcPts val="0"/>
              </a:spcAft>
              <a:buFont typeface="Courier New" panose="02070309020205020404" pitchFamily="49" charset="0"/>
              <a:buChar char="o"/>
            </a:pPr>
            <a:r>
              <a:rPr lang="en-ZA" sz="2000" kern="100" dirty="0">
                <a:effectLst/>
                <a:latin typeface="ADLaM Display" panose="02010000000000000000" pitchFamily="2" charset="0"/>
                <a:ea typeface="ADLaM Display" panose="02010000000000000000" pitchFamily="2" charset="0"/>
                <a:cs typeface="ADLaM Display" panose="02010000000000000000" pitchFamily="2" charset="0"/>
              </a:rPr>
              <a:t>Trains: Transport materials on railways</a:t>
            </a:r>
          </a:p>
          <a:p>
            <a:pPr marL="0" indent="0">
              <a:buNone/>
            </a:pPr>
            <a:endParaRPr lang="en-ZA" dirty="0"/>
          </a:p>
        </p:txBody>
      </p:sp>
      <p:sp>
        <p:nvSpPr>
          <p:cNvPr id="5" name="Title 1">
            <a:extLst>
              <a:ext uri="{FF2B5EF4-FFF2-40B4-BE49-F238E27FC236}">
                <a16:creationId xmlns:a16="http://schemas.microsoft.com/office/drawing/2014/main" id="{E8D18D35-5FBB-1505-5436-29B77DE7C4B6}"/>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2082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0B48E8-8F42-8DB7-1B81-FF2B1F6E9DAF}"/>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pic>
        <p:nvPicPr>
          <p:cNvPr id="8" name="Picture 7" descr="A diagram of a computer program&#10;&#10;Description automatically generated with medium confidence">
            <a:extLst>
              <a:ext uri="{FF2B5EF4-FFF2-40B4-BE49-F238E27FC236}">
                <a16:creationId xmlns:a16="http://schemas.microsoft.com/office/drawing/2014/main" id="{E7CCCB92-92DF-ABDD-982F-74692D1C8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998" y="1669256"/>
            <a:ext cx="7404003" cy="5009330"/>
          </a:xfrm>
          <a:prstGeom prst="rect">
            <a:avLst/>
          </a:prstGeom>
        </p:spPr>
      </p:pic>
    </p:spTree>
    <p:extLst>
      <p:ext uri="{BB962C8B-B14F-4D97-AF65-F5344CB8AC3E}">
        <p14:creationId xmlns:p14="http://schemas.microsoft.com/office/powerpoint/2010/main" val="101100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45A8C-1736-6EA5-D8A1-67AB11512B3D}"/>
              </a:ext>
            </a:extLst>
          </p:cNvPr>
          <p:cNvSpPr>
            <a:spLocks noGrp="1"/>
          </p:cNvSpPr>
          <p:nvPr>
            <p:ph idx="1"/>
          </p:nvPr>
        </p:nvSpPr>
        <p:spPr/>
        <p:txBody>
          <a:bodyPr/>
          <a:lstStyle/>
          <a:p>
            <a:r>
              <a:rPr lang="en-ZA" dirty="0"/>
              <a:t>Explain pattern and attributes and methods</a:t>
            </a:r>
          </a:p>
        </p:txBody>
      </p:sp>
      <p:sp>
        <p:nvSpPr>
          <p:cNvPr id="4" name="Title 1">
            <a:extLst>
              <a:ext uri="{FF2B5EF4-FFF2-40B4-BE49-F238E27FC236}">
                <a16:creationId xmlns:a16="http://schemas.microsoft.com/office/drawing/2014/main" id="{4EC7A903-D3DC-8249-9282-D5C29E3EA51E}"/>
              </a:ext>
            </a:extLst>
          </p:cNvPr>
          <p:cNvSpPr txBox="1">
            <a:spLocks/>
          </p:cNvSpPr>
          <p:nvPr/>
        </p:nvSpPr>
        <p:spPr>
          <a:xfrm>
            <a:off x="838199" y="157982"/>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Transportation</a:t>
            </a:r>
          </a:p>
        </p:txBody>
      </p:sp>
    </p:spTree>
    <p:extLst>
      <p:ext uri="{BB962C8B-B14F-4D97-AF65-F5344CB8AC3E}">
        <p14:creationId xmlns:p14="http://schemas.microsoft.com/office/powerpoint/2010/main" val="877740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City creation and growth</a:t>
            </a:r>
          </a:p>
        </p:txBody>
      </p:sp>
      <p:sp>
        <p:nvSpPr>
          <p:cNvPr id="4" name="Title 1">
            <a:extLst>
              <a:ext uri="{FF2B5EF4-FFF2-40B4-BE49-F238E27FC236}">
                <a16:creationId xmlns:a16="http://schemas.microsoft.com/office/drawing/2014/main" id="{A6D90529-B439-C8B4-EE46-49263B7A853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7102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6794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4" name="Title 1">
            <a:extLst>
              <a:ext uri="{FF2B5EF4-FFF2-40B4-BE49-F238E27FC236}">
                <a16:creationId xmlns:a16="http://schemas.microsoft.com/office/drawing/2014/main" id="{5ABA9549-7909-8EE8-F3CA-5A7DB6AEE3C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04629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resources</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11428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5" name="Title 1">
            <a:extLst>
              <a:ext uri="{FF2B5EF4-FFF2-40B4-BE49-F238E27FC236}">
                <a16:creationId xmlns:a16="http://schemas.microsoft.com/office/drawing/2014/main" id="{D9F50746-F2AF-BD80-7CF7-30795F60076B}"/>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747766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CD06E692-2AB9-9C8E-4119-0CF4481337D1}"/>
              </a:ext>
            </a:extLst>
          </p:cNvPr>
          <p:cNvSpPr txBox="1">
            <a:spLocks/>
          </p:cNvSpPr>
          <p:nvPr/>
        </p:nvSpPr>
        <p:spPr>
          <a:xfrm>
            <a:off x="838200" y="365125"/>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a:solidFill>
                  <a:schemeClr val="bg1"/>
                </a:solidFill>
                <a:latin typeface="ADLaM Display" panose="02010000000000000000" pitchFamily="2" charset="0"/>
                <a:ea typeface="ADLaM Display" panose="02010000000000000000" pitchFamily="2" charset="0"/>
                <a:cs typeface="ADLaM Display" panose="02010000000000000000" pitchFamily="2" charset="0"/>
              </a:rPr>
              <a:t>Resources: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25062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E8B6-4E4E-4D58-91B0-41165669E4B0}"/>
              </a:ext>
            </a:extLst>
          </p:cNvPr>
          <p:cNvSpPr>
            <a:spLocks noGrp="1"/>
          </p:cNvSpPr>
          <p:nvPr>
            <p:ph type="title"/>
          </p:nvPr>
        </p:nvSpPr>
        <p:spPr>
          <a:solidFill>
            <a:schemeClr val="accent4">
              <a:lumMod val="60000"/>
              <a:lumOff val="40000"/>
            </a:schemeClr>
          </a:solidFill>
        </p:spPr>
        <p:txBody>
          <a:bodyPr>
            <a:noAutofit/>
          </a:bodyPr>
          <a:lstStyle/>
          <a:p>
            <a:pPr algn="ctr"/>
            <a:br>
              <a:rPr lang="en-ZA" sz="4800" i="0" u="none" strike="noStrike" dirty="0">
                <a:effectLst/>
                <a:latin typeface="-apple-system"/>
              </a:rPr>
            </a:br>
            <a: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sudo-apt-get-marks members</a:t>
            </a:r>
            <a:br>
              <a:rPr lang="en-ZA" sz="48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br>
            <a:endParaRPr lang="en-ZA" sz="4800" dirty="0"/>
          </a:p>
        </p:txBody>
      </p:sp>
      <p:sp>
        <p:nvSpPr>
          <p:cNvPr id="3" name="Content Placeholder 2">
            <a:extLst>
              <a:ext uri="{FF2B5EF4-FFF2-40B4-BE49-F238E27FC236}">
                <a16:creationId xmlns:a16="http://schemas.microsoft.com/office/drawing/2014/main" id="{95205E75-E2B8-803C-74F4-05DFFA561B34}"/>
              </a:ext>
            </a:extLst>
          </p:cNvPr>
          <p:cNvSpPr>
            <a:spLocks noGrp="1"/>
          </p:cNvSpPr>
          <p:nvPr>
            <p:ph idx="1"/>
          </p:nvPr>
        </p:nvSpPr>
        <p:spPr>
          <a:xfrm>
            <a:off x="838200" y="1825625"/>
            <a:ext cx="10515600" cy="4390118"/>
          </a:xfrm>
        </p:spPr>
        <p:txBody>
          <a:bodyPr>
            <a:normAutofit fontScale="92500" lnSpcReduction="10000"/>
          </a:bodyPr>
          <a:lstStyle/>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u22497082 - Ethan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Vletter</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u22652974 -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Carinda</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Smith</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u23632730 -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Janri</a:t>
            </a: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 du Toit</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u23577674 - Ethan Wilke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u23656175 - James Neale</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u23708833 - Megan Pretorius</a:t>
            </a:r>
          </a:p>
          <a:p>
            <a:pPr marL="0" marR="0" algn="ctr">
              <a:lnSpc>
                <a:spcPct val="107000"/>
              </a:lnSpc>
              <a:spcBef>
                <a:spcPts val="0"/>
              </a:spcBef>
              <a:spcAft>
                <a:spcPts val="800"/>
              </a:spcAft>
            </a:pPr>
            <a:r>
              <a:rPr lang="en-ZA" sz="3600" kern="100" dirty="0">
                <a:effectLst/>
                <a:latin typeface="ADLaM Display" panose="02010000000000000000" pitchFamily="2" charset="0"/>
                <a:ea typeface="ADLaM Display" panose="02010000000000000000" pitchFamily="2" charset="0"/>
                <a:cs typeface="ADLaM Display" panose="02010000000000000000" pitchFamily="2" charset="0"/>
              </a:rPr>
              <a:t>u23590883 - Marco </a:t>
            </a:r>
            <a:r>
              <a:rPr lang="en-ZA" sz="3600" kern="100" dirty="0" err="1">
                <a:effectLst/>
                <a:latin typeface="ADLaM Display" panose="02010000000000000000" pitchFamily="2" charset="0"/>
                <a:ea typeface="ADLaM Display" panose="02010000000000000000" pitchFamily="2" charset="0"/>
                <a:cs typeface="ADLaM Display" panose="02010000000000000000" pitchFamily="2" charset="0"/>
              </a:rPr>
              <a:t>Paximadis</a:t>
            </a:r>
            <a:endParaRPr lang="en-ZA" sz="3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0" indent="0" algn="ctr">
              <a:buNone/>
            </a:pPr>
            <a:endParaRPr lang="en-ZA" sz="4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5864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2000" b="-1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taxes</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1403049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E8F761C9-2DBC-D414-07B9-8E363B9FCDB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369050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41762453-C81A-F234-DAC2-5D1915AC4B24}"/>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Taxes</a:t>
            </a:r>
          </a:p>
        </p:txBody>
      </p:sp>
    </p:spTree>
    <p:extLst>
      <p:ext uri="{BB962C8B-B14F-4D97-AF65-F5344CB8AC3E}">
        <p14:creationId xmlns:p14="http://schemas.microsoft.com/office/powerpoint/2010/main" val="4271861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t="-19000" b="-1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6C89F-6E2E-32A8-7E22-0882891FAC23}"/>
              </a:ext>
            </a:extLst>
          </p:cNvPr>
          <p:cNvSpPr>
            <a:spLocks noGrp="1"/>
          </p:cNvSpPr>
          <p:nvPr>
            <p:ph idx="1"/>
          </p:nvPr>
        </p:nvSpPr>
        <p:spPr/>
        <p:txBody>
          <a:bodyPr/>
          <a:lstStyle/>
          <a:p>
            <a:pPr marL="0" indent="0" algn="ctr">
              <a:buNone/>
            </a:pPr>
            <a:r>
              <a:rPr lang="en-ZA" dirty="0">
                <a:latin typeface="ADLaM Display" panose="02010000000000000000" pitchFamily="2" charset="0"/>
                <a:ea typeface="ADLaM Display" panose="02010000000000000000" pitchFamily="2" charset="0"/>
                <a:cs typeface="ADLaM Display" panose="02010000000000000000" pitchFamily="2" charset="0"/>
              </a:rPr>
              <a:t>Explain government</a:t>
            </a:r>
          </a:p>
        </p:txBody>
      </p:sp>
      <p:sp>
        <p:nvSpPr>
          <p:cNvPr id="5" name="Title 4">
            <a:extLst>
              <a:ext uri="{FF2B5EF4-FFF2-40B4-BE49-F238E27FC236}">
                <a16:creationId xmlns:a16="http://schemas.microsoft.com/office/drawing/2014/main" id="{C1C0A778-9A3B-E6D2-D322-F8954379D157}"/>
              </a:ext>
            </a:extLst>
          </p:cNvPr>
          <p:cNvSpPr>
            <a:spLocks noGrp="1"/>
          </p:cNvSpPr>
          <p:nvPr>
            <p:ph type="title"/>
          </p:nvPr>
        </p:nvSpPr>
        <p:spPr/>
        <p:txBody>
          <a:bodyPr/>
          <a:lstStyle/>
          <a:p>
            <a:endParaRPr lang="en-ZA"/>
          </a:p>
        </p:txBody>
      </p:sp>
      <p:sp>
        <p:nvSpPr>
          <p:cNvPr id="6" name="Title 1">
            <a:extLst>
              <a:ext uri="{FF2B5EF4-FFF2-40B4-BE49-F238E27FC236}">
                <a16:creationId xmlns:a16="http://schemas.microsoft.com/office/drawing/2014/main" id="{92228DDE-933E-BD63-3767-898AC54107EB}"/>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35790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410690B-FD90-5B80-D552-6E8A2C6D5A6D}"/>
              </a:ext>
            </a:extLst>
          </p:cNvPr>
          <p:cNvSpPr>
            <a:spLocks noGrp="1"/>
          </p:cNvSpPr>
          <p:nvPr>
            <p:ph idx="1"/>
          </p:nvPr>
        </p:nvSpPr>
        <p:spPr>
          <a:xfrm>
            <a:off x="838200" y="1825625"/>
            <a:ext cx="10515600" cy="4351338"/>
          </a:xfrm>
        </p:spPr>
        <p:txBody>
          <a:bodyPr/>
          <a:lstStyle/>
          <a:p>
            <a:r>
              <a:rPr lang="en-ZA" dirty="0"/>
              <a:t>Add class diagram</a:t>
            </a:r>
          </a:p>
        </p:txBody>
      </p:sp>
      <p:sp>
        <p:nvSpPr>
          <p:cNvPr id="3" name="Title 2">
            <a:extLst>
              <a:ext uri="{FF2B5EF4-FFF2-40B4-BE49-F238E27FC236}">
                <a16:creationId xmlns:a16="http://schemas.microsoft.com/office/drawing/2014/main" id="{C551E2EB-C51D-2BCB-2A99-3F1EC39CA953}"/>
              </a:ext>
            </a:extLst>
          </p:cNvPr>
          <p:cNvSpPr>
            <a:spLocks noGrp="1"/>
          </p:cNvSpPr>
          <p:nvPr>
            <p:ph type="title"/>
          </p:nvPr>
        </p:nvSpPr>
        <p:spPr/>
        <p:txBody>
          <a:bodyPr/>
          <a:lstStyle/>
          <a:p>
            <a:endParaRPr lang="en-ZA"/>
          </a:p>
        </p:txBody>
      </p:sp>
      <p:sp>
        <p:nvSpPr>
          <p:cNvPr id="2" name="Title 1">
            <a:extLst>
              <a:ext uri="{FF2B5EF4-FFF2-40B4-BE49-F238E27FC236}">
                <a16:creationId xmlns:a16="http://schemas.microsoft.com/office/drawing/2014/main" id="{C7EC69C4-8C1E-F1F3-6F96-77491815ABF8}"/>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244287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4ED0A-B0FA-EE00-EEFD-4FEBC4A64FAF}"/>
              </a:ext>
            </a:extLst>
          </p:cNvPr>
          <p:cNvSpPr>
            <a:spLocks noGrp="1"/>
          </p:cNvSpPr>
          <p:nvPr>
            <p:ph idx="1"/>
          </p:nvPr>
        </p:nvSpPr>
        <p:spPr/>
        <p:txBody>
          <a:bodyPr/>
          <a:lstStyle/>
          <a:p>
            <a:r>
              <a:rPr lang="en-ZA" dirty="0"/>
              <a:t>Explain pattern , attributes and methods</a:t>
            </a:r>
          </a:p>
          <a:p>
            <a:endParaRPr lang="en-ZA" dirty="0"/>
          </a:p>
        </p:txBody>
      </p:sp>
      <p:sp>
        <p:nvSpPr>
          <p:cNvPr id="5" name="Title 4">
            <a:extLst>
              <a:ext uri="{FF2B5EF4-FFF2-40B4-BE49-F238E27FC236}">
                <a16:creationId xmlns:a16="http://schemas.microsoft.com/office/drawing/2014/main" id="{353E4FA2-25A0-C1AE-8EB6-351DB7B5ABB3}"/>
              </a:ext>
            </a:extLst>
          </p:cNvPr>
          <p:cNvSpPr>
            <a:spLocks noGrp="1"/>
          </p:cNvSpPr>
          <p:nvPr>
            <p:ph type="title"/>
          </p:nvPr>
        </p:nvSpPr>
        <p:spPr/>
        <p:txBody>
          <a:bodyPr/>
          <a:lstStyle/>
          <a:p>
            <a:endParaRPr lang="en-ZA"/>
          </a:p>
        </p:txBody>
      </p:sp>
      <p:sp>
        <p:nvSpPr>
          <p:cNvPr id="4" name="Title 1">
            <a:extLst>
              <a:ext uri="{FF2B5EF4-FFF2-40B4-BE49-F238E27FC236}">
                <a16:creationId xmlns:a16="http://schemas.microsoft.com/office/drawing/2014/main" id="{093A0BAD-E7FA-724E-331D-B39FEB369065}"/>
              </a:ext>
            </a:extLst>
          </p:cNvPr>
          <p:cNvSpPr txBox="1">
            <a:spLocks/>
          </p:cNvSpPr>
          <p:nvPr/>
        </p:nvSpPr>
        <p:spPr>
          <a:xfrm>
            <a:off x="838200" y="365124"/>
            <a:ext cx="10515600" cy="1325563"/>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Government</a:t>
            </a:r>
          </a:p>
        </p:txBody>
      </p:sp>
    </p:spTree>
    <p:extLst>
      <p:ext uri="{BB962C8B-B14F-4D97-AF65-F5344CB8AC3E}">
        <p14:creationId xmlns:p14="http://schemas.microsoft.com/office/powerpoint/2010/main" val="39604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7A941-7F3B-9C87-89B4-BE493639ACBD}"/>
              </a:ext>
            </a:extLst>
          </p:cNvPr>
          <p:cNvSpPr>
            <a:spLocks noGrp="1"/>
          </p:cNvSpPr>
          <p:nvPr>
            <p:ph idx="1"/>
          </p:nvPr>
        </p:nvSpPr>
        <p:spPr/>
        <p:txBody>
          <a:bodyPr/>
          <a:lstStyle/>
          <a:p>
            <a:pPr marL="0" indent="0">
              <a:buNone/>
            </a:pPr>
            <a:endParaRPr lang="en-ZA" dirty="0"/>
          </a:p>
        </p:txBody>
      </p:sp>
      <p:sp>
        <p:nvSpPr>
          <p:cNvPr id="6" name="Title 1">
            <a:extLst>
              <a:ext uri="{FF2B5EF4-FFF2-40B4-BE49-F238E27FC236}">
                <a16:creationId xmlns:a16="http://schemas.microsoft.com/office/drawing/2014/main" id="{EE107E6F-FDD1-170F-1D6E-1DE6607DA5A6}"/>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Introduction</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3019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7E741-1B9A-C98A-8B51-D927AA23643D}"/>
              </a:ext>
            </a:extLst>
          </p:cNvPr>
          <p:cNvSpPr>
            <a:spLocks noGrp="1"/>
          </p:cNvSpPr>
          <p:nvPr>
            <p:ph idx="1"/>
          </p:nvPr>
        </p:nvSpPr>
        <p:spPr/>
        <p:txBody>
          <a:bodyPr/>
          <a:lstStyle/>
          <a:p>
            <a:endParaRPr lang="en-ZA" dirty="0"/>
          </a:p>
        </p:txBody>
      </p:sp>
      <p:sp>
        <p:nvSpPr>
          <p:cNvPr id="4" name="Title 1">
            <a:extLst>
              <a:ext uri="{FF2B5EF4-FFF2-40B4-BE49-F238E27FC236}">
                <a16:creationId xmlns:a16="http://schemas.microsoft.com/office/drawing/2014/main" id="{5C79D8DE-3E28-2F20-F5A2-5A4B59A095D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Final class diagram</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4139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496AB-43E1-C384-867E-1854743DC43C}"/>
              </a:ext>
            </a:extLst>
          </p:cNvPr>
          <p:cNvSpPr>
            <a:spLocks noGrp="1"/>
          </p:cNvSpPr>
          <p:nvPr>
            <p:ph idx="1"/>
          </p:nvPr>
        </p:nvSpPr>
        <p:spPr>
          <a:xfrm>
            <a:off x="838200" y="1825624"/>
            <a:ext cx="10515600" cy="4667251"/>
          </a:xfrm>
        </p:spPr>
        <p:txBody>
          <a:bodyPr>
            <a:normAutofit/>
          </a:bodyPr>
          <a:lstStyle/>
          <a:p>
            <a:pPr marL="0" marR="0" lvl="0" indent="0" algn="ctr">
              <a:lnSpc>
                <a:spcPct val="107000"/>
              </a:lnSpc>
              <a:spcBef>
                <a:spcPts val="0"/>
              </a:spcBef>
              <a:spcAft>
                <a:spcPts val="0"/>
              </a:spcAft>
              <a:buNone/>
            </a:pPr>
            <a:r>
              <a:rPr lang="en-ZA" u="sng" kern="100" dirty="0">
                <a:effectLst/>
                <a:latin typeface="ADLaM Display" panose="02010000000000000000" pitchFamily="2" charset="0"/>
                <a:ea typeface="ADLaM Display" panose="02010000000000000000" pitchFamily="2" charset="0"/>
                <a:cs typeface="ADLaM Display" panose="02010000000000000000" pitchFamily="2" charset="0"/>
              </a:rPr>
              <a:t>Create and manage different types of buildings.</a:t>
            </a:r>
          </a:p>
          <a:p>
            <a:r>
              <a:rPr lang="en-US" sz="2000" dirty="0"/>
              <a:t>The </a:t>
            </a:r>
            <a:r>
              <a:rPr lang="en-US" sz="2000" b="1" dirty="0"/>
              <a:t>Building</a:t>
            </a:r>
            <a:r>
              <a:rPr lang="en-US" sz="2000" dirty="0"/>
              <a:t> class implements the </a:t>
            </a:r>
            <a:r>
              <a:rPr lang="en-US" sz="2000" b="1" dirty="0"/>
              <a:t>Strategy design pattern</a:t>
            </a:r>
            <a:r>
              <a:rPr lang="en-US" sz="2000" dirty="0"/>
              <a:t>, enabling a flexible and dynamic approach to creating building types. We use four primary groups of buildings, namely </a:t>
            </a:r>
            <a:r>
              <a:rPr lang="en-US" sz="2000" b="1" dirty="0"/>
              <a:t>Residential</a:t>
            </a:r>
            <a:r>
              <a:rPr lang="en-US" sz="2000" dirty="0"/>
              <a:t>, </a:t>
            </a:r>
            <a:r>
              <a:rPr lang="en-ZA" sz="2000" b="1" dirty="0">
                <a:effectLst/>
                <a:latin typeface="Calibri" panose="020F0502020204030204" pitchFamily="34" charset="0"/>
                <a:ea typeface="Calibri" panose="020F0502020204030204" pitchFamily="34" charset="0"/>
                <a:cs typeface="Calibri" panose="020F0502020204030204" pitchFamily="34" charset="0"/>
              </a:rPr>
              <a:t>Institutional</a:t>
            </a:r>
            <a:r>
              <a:rPr lang="en-ZA" sz="1400" dirty="0">
                <a:solidFill>
                  <a:srgbClr val="3B3B3B"/>
                </a:solidFill>
                <a:latin typeface="Consolas" panose="020B0609020204030204" pitchFamily="49" charset="0"/>
              </a:rPr>
              <a:t>,</a:t>
            </a:r>
            <a:r>
              <a:rPr lang="en-US" sz="2000" dirty="0"/>
              <a:t> </a:t>
            </a:r>
            <a:r>
              <a:rPr lang="en-US" sz="2000" b="1" dirty="0"/>
              <a:t>Commercial</a:t>
            </a:r>
            <a:r>
              <a:rPr lang="en-US" sz="2000" dirty="0"/>
              <a:t>, and </a:t>
            </a:r>
            <a:r>
              <a:rPr lang="en-US" sz="2000" b="1" dirty="0"/>
              <a:t>Industrial.  </a:t>
            </a:r>
            <a:r>
              <a:rPr lang="en-US" sz="2000" dirty="0"/>
              <a:t>Each</a:t>
            </a:r>
            <a:r>
              <a:rPr lang="en-US" sz="2000" b="1" dirty="0"/>
              <a:t> </a:t>
            </a:r>
            <a:r>
              <a:rPr lang="en-US" sz="2000" dirty="0"/>
              <a:t>group contains three subtypes of buildings. </a:t>
            </a:r>
          </a:p>
          <a:p>
            <a:r>
              <a:rPr lang="en-US" sz="2000" dirty="0"/>
              <a:t>Each subtype has its own unique factors, for example, resource allocation, calculation of square footage, the number of rooms created, and many more. This differentiation ensures that the build function for each type of building is tailored to its specific requirements.</a:t>
            </a:r>
          </a:p>
          <a:p>
            <a:r>
              <a:rPr lang="en-US" sz="2000" dirty="0"/>
              <a:t>Furthermore, we have integration between buildings and citizens. Each building can be associated with a specific type of citizen, creating a relationship between where people live and work. For example, a </a:t>
            </a:r>
            <a:r>
              <a:rPr lang="en-US" sz="2000" b="1" dirty="0"/>
              <a:t>Commercial Worker</a:t>
            </a:r>
            <a:r>
              <a:rPr lang="en-US" sz="2000" dirty="0"/>
              <a:t> can be linked to a </a:t>
            </a:r>
            <a:r>
              <a:rPr lang="en-US" sz="2000" b="1" dirty="0"/>
              <a:t>House</a:t>
            </a:r>
            <a:r>
              <a:rPr lang="en-US" sz="2000" dirty="0"/>
              <a:t> to indicate their residence and can also be connected to either a </a:t>
            </a:r>
            <a:r>
              <a:rPr lang="en-US" sz="2000" b="1" dirty="0"/>
              <a:t>Mall</a:t>
            </a:r>
            <a:r>
              <a:rPr lang="en-US" sz="2000" dirty="0"/>
              <a:t>, </a:t>
            </a:r>
            <a:r>
              <a:rPr lang="en-US" sz="2000" b="1" dirty="0"/>
              <a:t>Shop</a:t>
            </a:r>
            <a:r>
              <a:rPr lang="en-US" sz="2000" dirty="0"/>
              <a:t>, or </a:t>
            </a:r>
            <a:r>
              <a:rPr lang="en-US" sz="2000" b="1" dirty="0"/>
              <a:t>Office, </a:t>
            </a:r>
            <a:r>
              <a:rPr lang="en-US" sz="2000" dirty="0"/>
              <a:t>which</a:t>
            </a:r>
            <a:r>
              <a:rPr lang="en-US" sz="2000" b="1" dirty="0"/>
              <a:t> </a:t>
            </a:r>
            <a:r>
              <a:rPr lang="en-US" sz="2000" dirty="0"/>
              <a:t>signify their workplace. This integration provides a comprehensive view of community dynamics, highlighting both residential and workplace (</a:t>
            </a:r>
            <a:r>
              <a:rPr lang="en-ZA" sz="2000" b="1" dirty="0">
                <a:effectLst/>
                <a:latin typeface="Calibri" panose="020F0502020204030204" pitchFamily="34" charset="0"/>
                <a:ea typeface="Calibri" panose="020F0502020204030204" pitchFamily="34" charset="0"/>
                <a:cs typeface="Calibri" panose="020F0502020204030204" pitchFamily="34" charset="0"/>
              </a:rPr>
              <a:t>Institutional</a:t>
            </a:r>
            <a:r>
              <a:rPr lang="en-ZA" sz="1400" dirty="0">
                <a:solidFill>
                  <a:srgbClr val="3B3B3B"/>
                </a:solidFill>
                <a:latin typeface="Consolas" panose="020B0609020204030204" pitchFamily="49" charset="0"/>
              </a:rPr>
              <a:t>,</a:t>
            </a:r>
            <a:r>
              <a:rPr lang="en-US" sz="2000" dirty="0"/>
              <a:t> </a:t>
            </a:r>
            <a:r>
              <a:rPr lang="en-US" sz="2000" b="1" dirty="0"/>
              <a:t>Commercial</a:t>
            </a:r>
            <a:r>
              <a:rPr lang="en-US" sz="2000" dirty="0"/>
              <a:t>, and </a:t>
            </a:r>
            <a:r>
              <a:rPr lang="en-US" sz="2000" b="1" dirty="0"/>
              <a:t>Industrial)</a:t>
            </a:r>
            <a:r>
              <a:rPr lang="en-US" sz="2000" dirty="0"/>
              <a:t> interactions.</a:t>
            </a:r>
          </a:p>
          <a:p>
            <a:pPr marL="0" marR="0" lvl="0" indent="0" algn="ctr">
              <a:lnSpc>
                <a:spcPct val="107000"/>
              </a:lnSpc>
              <a:spcBef>
                <a:spcPts val="0"/>
              </a:spcBef>
              <a:spcAft>
                <a:spcPts val="0"/>
              </a:spcAft>
              <a:buNone/>
            </a:pP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874D9C19-7D3A-95E5-DB1D-C84F7907F955}"/>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0324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4B88B-DB8B-2482-B0D5-8E4823B7FF6A}"/>
              </a:ext>
            </a:extLst>
          </p:cNvPr>
          <p:cNvSpPr>
            <a:spLocks noGrp="1"/>
          </p:cNvSpPr>
          <p:nvPr>
            <p:ph idx="1"/>
          </p:nvPr>
        </p:nvSpPr>
        <p:spPr/>
        <p:txBody>
          <a:bodyPr/>
          <a:lstStyle/>
          <a:p>
            <a:r>
              <a:rPr lang="en-ZA" dirty="0"/>
              <a:t>Add class diagram</a:t>
            </a:r>
          </a:p>
        </p:txBody>
      </p:sp>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8074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88F18BF-3CAC-44E9-898A-BBD20C220AA7}"/>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Buildings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Content Placeholder 2">
            <a:extLst>
              <a:ext uri="{FF2B5EF4-FFF2-40B4-BE49-F238E27FC236}">
                <a16:creationId xmlns:a16="http://schemas.microsoft.com/office/drawing/2014/main" id="{53D5D0DF-E0F3-FD72-D025-FC882044E534}"/>
              </a:ext>
            </a:extLst>
          </p:cNvPr>
          <p:cNvSpPr>
            <a:spLocks noGrp="1"/>
          </p:cNvSpPr>
          <p:nvPr>
            <p:ph idx="1"/>
          </p:nvPr>
        </p:nvSpPr>
        <p:spPr>
          <a:xfrm>
            <a:off x="838200" y="1825625"/>
            <a:ext cx="10515600" cy="4351338"/>
          </a:xfrm>
        </p:spPr>
        <p:txBody>
          <a:bodyPr>
            <a:normAutofit fontScale="77500" lnSpcReduction="20000"/>
          </a:bodyPr>
          <a:lstStyle/>
          <a:p>
            <a:pPr marL="0" indent="0">
              <a:buNone/>
            </a:pPr>
            <a:r>
              <a:rPr lang="en-US" b="1" dirty="0"/>
              <a:t>Relationships that were created between Buildings and Citizens: </a:t>
            </a:r>
          </a:p>
          <a:p>
            <a:pPr marL="0" indent="0">
              <a:buNone/>
            </a:pPr>
            <a:r>
              <a:rPr lang="en-US" b="1" dirty="0" err="1"/>
              <a:t>CommercialWorker</a:t>
            </a:r>
            <a:r>
              <a:rPr lang="en-US" b="1" dirty="0"/>
              <a:t>:</a:t>
            </a:r>
            <a:r>
              <a:rPr lang="en-US" dirty="0"/>
              <a:t> Workplace: shop/mall/office    Residence: House </a:t>
            </a:r>
          </a:p>
          <a:p>
            <a:pPr marL="0" indent="0">
              <a:buNone/>
            </a:pPr>
            <a:r>
              <a:rPr lang="en-US" b="1" dirty="0" err="1"/>
              <a:t>GovernmentWorker</a:t>
            </a:r>
            <a:r>
              <a:rPr lang="en-US" b="1" dirty="0"/>
              <a:t>: </a:t>
            </a:r>
            <a:r>
              <a:rPr lang="en-US" dirty="0"/>
              <a:t>Workplace: school/hospital/government    Residence: Mansion</a:t>
            </a:r>
          </a:p>
          <a:p>
            <a:pPr marL="0" indent="0">
              <a:buNone/>
            </a:pPr>
            <a:r>
              <a:rPr lang="en-US" b="1" dirty="0" err="1"/>
              <a:t>IndustrialWorker</a:t>
            </a:r>
            <a:r>
              <a:rPr lang="en-US" b="1" dirty="0"/>
              <a:t>:</a:t>
            </a:r>
            <a:r>
              <a:rPr lang="en-US" dirty="0"/>
              <a:t> Workplace: warehouse/plant/factory    Residence: Apartment</a:t>
            </a:r>
            <a:endParaRPr lang="en-ZA" dirty="0"/>
          </a:p>
          <a:p>
            <a:pPr marL="0" indent="0">
              <a:buNone/>
            </a:pPr>
            <a:endParaRPr lang="en-ZA" b="1" dirty="0"/>
          </a:p>
          <a:p>
            <a:pPr marL="0" indent="0">
              <a:buNone/>
            </a:pPr>
            <a:r>
              <a:rPr lang="en-ZA" b="1" dirty="0"/>
              <a:t>Participants:</a:t>
            </a:r>
          </a:p>
          <a:p>
            <a:r>
              <a:rPr lang="en-ZA" dirty="0"/>
              <a:t>Context: Building</a:t>
            </a:r>
          </a:p>
          <a:p>
            <a:r>
              <a:rPr lang="en-ZA" dirty="0"/>
              <a:t>Strategy: </a:t>
            </a:r>
            <a:r>
              <a:rPr lang="en-US" sz="2800" dirty="0"/>
              <a:t>Residential, </a:t>
            </a:r>
            <a:r>
              <a:rPr lang="en-ZA" sz="2800" dirty="0" err="1">
                <a:effectLst/>
                <a:latin typeface="Calibri" panose="020F0502020204030204" pitchFamily="34" charset="0"/>
                <a:ea typeface="Calibri" panose="020F0502020204030204" pitchFamily="34" charset="0"/>
                <a:cs typeface="Calibri" panose="020F0502020204030204" pitchFamily="34" charset="0"/>
              </a:rPr>
              <a:t>Instatutional</a:t>
            </a:r>
            <a:r>
              <a:rPr lang="en-ZA" sz="1800" dirty="0">
                <a:solidFill>
                  <a:srgbClr val="3B3B3B"/>
                </a:solidFill>
                <a:latin typeface="Consolas" panose="020B0609020204030204" pitchFamily="49" charset="0"/>
              </a:rPr>
              <a:t>,</a:t>
            </a:r>
            <a:r>
              <a:rPr lang="en-US" sz="2800" dirty="0"/>
              <a:t> Commercial, Industrial</a:t>
            </a:r>
          </a:p>
          <a:p>
            <a:r>
              <a:rPr lang="en-US" dirty="0" err="1"/>
              <a:t>ConcreteStrategy</a:t>
            </a:r>
            <a:r>
              <a:rPr lang="en-US" dirty="0"/>
              <a:t>: Shop, Mall, Office,</a:t>
            </a:r>
            <a:endParaRPr lang="en-ZA" dirty="0"/>
          </a:p>
          <a:p>
            <a:pPr marL="2743200" lvl="6" indent="0">
              <a:buNone/>
            </a:pPr>
            <a:r>
              <a:rPr lang="en-ZA" dirty="0"/>
              <a:t>   </a:t>
            </a:r>
            <a:r>
              <a:rPr lang="en-ZA" sz="2800" dirty="0"/>
              <a:t>Warehouse, Factory, Plant,</a:t>
            </a:r>
          </a:p>
          <a:p>
            <a:pPr marL="2743200" lvl="6" indent="0">
              <a:buNone/>
            </a:pPr>
            <a:r>
              <a:rPr lang="en-ZA" sz="2800" dirty="0"/>
              <a:t>  House, Apartment, Mansion</a:t>
            </a:r>
          </a:p>
          <a:p>
            <a:pPr marL="2743200" lvl="6" indent="0">
              <a:buNone/>
            </a:pPr>
            <a:r>
              <a:rPr lang="en-ZA" sz="2800" dirty="0"/>
              <a:t>  Hospital, School, Government</a:t>
            </a:r>
          </a:p>
        </p:txBody>
      </p:sp>
    </p:spTree>
    <p:extLst>
      <p:ext uri="{BB962C8B-B14F-4D97-AF65-F5344CB8AC3E}">
        <p14:creationId xmlns:p14="http://schemas.microsoft.com/office/powerpoint/2010/main" val="184196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21A1-8CA9-BDB6-9547-8B0FBA08922D}"/>
              </a:ext>
            </a:extLst>
          </p:cNvPr>
          <p:cNvSpPr>
            <a:spLocks noGrp="1"/>
          </p:cNvSpPr>
          <p:nvPr>
            <p:ph idx="1"/>
          </p:nvPr>
        </p:nvSpPr>
        <p:spPr>
          <a:xfrm>
            <a:off x="838199" y="1825625"/>
            <a:ext cx="10614891" cy="4316557"/>
          </a:xfrm>
        </p:spPr>
        <p:txBody>
          <a:bodyPr>
            <a:normAutofit/>
          </a:bodyPr>
          <a:lstStyle/>
          <a:p>
            <a:pPr marL="0" marR="0" lvl="0" indent="0" algn="ctr">
              <a:lnSpc>
                <a:spcPct val="107000"/>
              </a:lnSpc>
              <a:spcBef>
                <a:spcPts val="0"/>
              </a:spcBef>
              <a:spcAft>
                <a:spcPts val="0"/>
              </a:spcAft>
              <a:buNone/>
            </a:pPr>
            <a:r>
              <a:rPr lang="en-ZA" sz="3200" u="sng" kern="100" dirty="0">
                <a:effectLst/>
                <a:latin typeface="ADLaM Display" panose="02010000000000000000" pitchFamily="2" charset="0"/>
                <a:ea typeface="ADLaM Display" panose="02010000000000000000" pitchFamily="2" charset="0"/>
                <a:cs typeface="ADLaM Display" panose="02010000000000000000" pitchFamily="2" charset="0"/>
              </a:rPr>
              <a:t>Manage Utilities</a:t>
            </a:r>
          </a:p>
          <a:p>
            <a:pPr marL="0" marR="0" lvl="0" indent="0" algn="ctr">
              <a:lnSpc>
                <a:spcPct val="107000"/>
              </a:lnSpc>
              <a:spcBef>
                <a:spcPts val="0"/>
              </a:spcBef>
              <a:spcAft>
                <a:spcPts val="0"/>
              </a:spcAft>
              <a:buNone/>
            </a:pPr>
            <a:endParaRPr lang="en-ZA" sz="24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Powerplants : generate electricity to supply to city.</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800100" lvl="1" indent="-342900">
              <a:lnSpc>
                <a:spcPct val="107000"/>
              </a:lnSpc>
              <a:spcBef>
                <a:spcPts val="0"/>
              </a:spcBef>
              <a:buFont typeface="Symbol" panose="05050102010706020507" pitchFamily="18" charset="2"/>
              <a:buChar char=""/>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Water Supply : ensure steady distribution of water.</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342900" marR="0" lvl="0" indent="-342900">
              <a:lnSpc>
                <a:spcPct val="107000"/>
              </a:lnSpc>
              <a:spcBef>
                <a:spcPts val="0"/>
              </a:spcBef>
              <a:spcAft>
                <a:spcPts val="0"/>
              </a:spcAft>
              <a:buFont typeface="Courier New" panose="02070309020205020404" pitchFamily="49" charset="0"/>
              <a:buChar char="o"/>
            </a:pPr>
            <a:r>
              <a:rPr lang="en-ZA" kern="100" dirty="0">
                <a:effectLst/>
                <a:latin typeface="ADLaM Display" panose="02010000000000000000" pitchFamily="2" charset="0"/>
                <a:ea typeface="ADLaM Display" panose="02010000000000000000" pitchFamily="2" charset="0"/>
                <a:cs typeface="ADLaM Display" panose="02010000000000000000" pitchFamily="2" charset="0"/>
              </a:rPr>
              <a:t>Waste Management : handle waste removal and recycling.</a:t>
            </a:r>
            <a:endParaRPr lang="en-ZA" sz="2000" kern="100" dirty="0">
              <a:effectLst/>
              <a:latin typeface="ADLaM Display" panose="02010000000000000000" pitchFamily="2" charset="0"/>
              <a:ea typeface="ADLaM Display" panose="02010000000000000000" pitchFamily="2" charset="0"/>
              <a:cs typeface="ADLaM Display" panose="02010000000000000000" pitchFamily="2" charset="0"/>
            </a:endParaRPr>
          </a:p>
          <a:p>
            <a:pPr marL="1200150" lvl="2" indent="-285750">
              <a:lnSpc>
                <a:spcPct val="107000"/>
              </a:lnSpc>
              <a:spcBef>
                <a:spcPts val="0"/>
              </a:spcBef>
              <a:buFont typeface="Symbol" panose="05050102010706020507" pitchFamily="18" charset="2"/>
              <a:buChar char=""/>
            </a:pPr>
            <a:r>
              <a:rPr lang="en-ZA" sz="2400" kern="100" dirty="0">
                <a:effectLst/>
                <a:latin typeface="ADLaM Display" panose="02010000000000000000" pitchFamily="2" charset="0"/>
                <a:ea typeface="ADLaM Display" panose="02010000000000000000" pitchFamily="2" charset="0"/>
                <a:cs typeface="ADLaM Display" panose="02010000000000000000" pitchFamily="2" charset="0"/>
              </a:rPr>
              <a:t>Functional and Non-functional</a:t>
            </a:r>
            <a:endParaRPr lang="en-ZA" sz="1600" kern="100" dirty="0">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itle 1">
            <a:extLst>
              <a:ext uri="{FF2B5EF4-FFF2-40B4-BE49-F238E27FC236}">
                <a16:creationId xmlns:a16="http://schemas.microsoft.com/office/drawing/2014/main" id="{B0150B3C-348B-879F-6280-8D078E7881C8}"/>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City Management: </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1914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0F683-C076-4299-767B-84BC6C001743}"/>
              </a:ext>
            </a:extLst>
          </p:cNvPr>
          <p:cNvSpPr>
            <a:spLocks noGrp="1"/>
          </p:cNvSpPr>
          <p:nvPr>
            <p:ph type="title"/>
          </p:nvPr>
        </p:nvSpPr>
        <p:spPr>
          <a:xfrm>
            <a:off x="838200" y="365125"/>
            <a:ext cx="10515600" cy="1325563"/>
          </a:xfrm>
          <a:solidFill>
            <a:schemeClr val="accent4">
              <a:lumMod val="60000"/>
              <a:lumOff val="40000"/>
            </a:schemeClr>
          </a:solidFill>
        </p:spPr>
        <p:txBody>
          <a:bodyPr>
            <a:noAutofit/>
          </a:bodyPr>
          <a:lstStyle/>
          <a:p>
            <a:pPr algn="ctr"/>
            <a:r>
              <a:rPr lang="en-ZA" sz="4800" i="0" u="none" strike="noStrike"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Utilities</a:t>
            </a:r>
            <a:endParaRPr lang="en-ZA" sz="4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A8DA472F-0C70-4ED9-AF3E-F0611D1C4C47}"/>
              </a:ext>
            </a:extLst>
          </p:cNvPr>
          <p:cNvSpPr>
            <a:spLocks noGrp="1"/>
          </p:cNvSpPr>
          <p:nvPr>
            <p:ph idx="1"/>
          </p:nvPr>
        </p:nvSpPr>
        <p:spPr>
          <a:xfrm>
            <a:off x="838200" y="1825625"/>
            <a:ext cx="10515600" cy="4351338"/>
          </a:xfrm>
        </p:spPr>
        <p:txBody>
          <a:bodyPr/>
          <a:lstStyle/>
          <a:p>
            <a:r>
              <a:rPr lang="en-ZA" dirty="0"/>
              <a:t>Add class diagram</a:t>
            </a:r>
          </a:p>
        </p:txBody>
      </p:sp>
    </p:spTree>
    <p:extLst>
      <p:ext uri="{BB962C8B-B14F-4D97-AF65-F5344CB8AC3E}">
        <p14:creationId xmlns:p14="http://schemas.microsoft.com/office/powerpoint/2010/main" val="63055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568</Words>
  <Application>Microsoft Office PowerPoint</Application>
  <PresentationFormat>Widescreen</PresentationFormat>
  <Paragraphs>85</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ADLaM Display</vt:lpstr>
      <vt:lpstr>-apple-system</vt:lpstr>
      <vt:lpstr>Arial</vt:lpstr>
      <vt:lpstr>Calibri</vt:lpstr>
      <vt:lpstr>Calibri Light</vt:lpstr>
      <vt:lpstr>Consolas</vt:lpstr>
      <vt:lpstr>Courier New</vt:lpstr>
      <vt:lpstr>Symbol</vt:lpstr>
      <vt:lpstr>Office Theme</vt:lpstr>
      <vt:lpstr>COS 214 Project</vt:lpstr>
      <vt:lpstr> sudo-apt-get-marks members </vt:lpstr>
      <vt:lpstr>Introduction</vt:lpstr>
      <vt:lpstr>Final class diagram</vt:lpstr>
      <vt:lpstr>City Management: </vt:lpstr>
      <vt:lpstr>Buildings</vt:lpstr>
      <vt:lpstr>Buildings</vt:lpstr>
      <vt:lpstr>City Management: </vt:lpstr>
      <vt:lpstr>Utilities</vt:lpstr>
      <vt:lpstr>Utilities</vt:lpstr>
      <vt:lpstr>PowerPoint Presentation</vt:lpstr>
      <vt:lpstr>PowerPoint Presentation</vt:lpstr>
      <vt:lpstr>PowerPoint Presentation</vt:lpstr>
      <vt:lpstr>City Management: </vt:lpstr>
      <vt:lpstr>City Management: </vt:lpstr>
      <vt:lpstr>City Management: </vt:lpstr>
      <vt:lpstr>PowerPoint Presentation</vt:lpstr>
      <vt:lpstr>Resources: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214 Project</dc:title>
  <dc:creator>Megan Pretorius</dc:creator>
  <cp:lastModifiedBy>carinda smith</cp:lastModifiedBy>
  <cp:revision>2</cp:revision>
  <dcterms:created xsi:type="dcterms:W3CDTF">2024-11-01T17:27:19Z</dcterms:created>
  <dcterms:modified xsi:type="dcterms:W3CDTF">2024-11-04T17:40:19Z</dcterms:modified>
</cp:coreProperties>
</file>