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Explain pattern , attributes and methods</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resources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14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taxes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a:extLst>
            <a:ext uri="{FF2B5EF4-FFF2-40B4-BE49-F238E27FC236}">
              <a16:creationId xmlns:a16="http://schemas.microsoft.com/office/drawing/2014/main" id="{3FD5300E-EA47-6561-5C85-DFE35587FA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3F2D-F960-F062-E851-B476B3CBEDDE}"/>
              </a:ext>
            </a:extLst>
          </p:cNvPr>
          <p:cNvSpPr>
            <a:spLocks noGrp="1"/>
          </p:cNvSpPr>
          <p:nvPr>
            <p:ph idx="1"/>
          </p:nvPr>
        </p:nvSpPr>
        <p:spPr/>
        <p:txBody>
          <a:bodyPr/>
          <a:lstStyle/>
          <a:p>
            <a:pPr marL="0" indent="0" algn="ctr">
              <a:buNone/>
            </a:pPr>
            <a:r>
              <a:rPr lang="en-US" dirty="0">
                <a:latin typeface="ADLaM Display" panose="02010000000000000000" pitchFamily="2" charset="0"/>
                <a:ea typeface="ADLaM Display" panose="02010000000000000000" pitchFamily="2" charset="0"/>
                <a:cs typeface="ADLaM Display" panose="02010000000000000000" pitchFamily="2" charset="0"/>
              </a:rPr>
              <a:t>Citizen instances add depth to the simulation by representing individual needs and reactions, allowing the Government(player) to measure and adjust based on the population’s satisfaction response to taxes, infrastructure and transportation.</a:t>
            </a:r>
          </a:p>
          <a:p>
            <a:pPr marL="0" indent="0" algn="ctr">
              <a:buNone/>
            </a:pPr>
            <a:r>
              <a:rPr lang="en-US" dirty="0">
                <a:latin typeface="ADLaM Display" panose="02010000000000000000" pitchFamily="2" charset="0"/>
                <a:ea typeface="ADLaM Display" panose="02010000000000000000" pitchFamily="2" charset="0"/>
                <a:cs typeface="ADLaM Display" panose="02010000000000000000" pitchFamily="2" charset="0"/>
              </a:rPr>
              <a:t>A citizen can be an Industrial worker(works at factory, plant or warehouse), Government worker(works at school, hospital or government) or Commercial worker(works at an office, mall or shop).</a:t>
            </a:r>
          </a:p>
          <a:p>
            <a:pPr marL="0" indent="0" algn="ctr">
              <a:buNone/>
            </a:pPr>
            <a:r>
              <a:rPr lang="en-US" dirty="0">
                <a:latin typeface="ADLaM Display" panose="02010000000000000000" pitchFamily="2" charset="0"/>
                <a:ea typeface="ADLaM Display" panose="02010000000000000000" pitchFamily="2" charset="0"/>
                <a:cs typeface="ADLaM Display" panose="02010000000000000000" pitchFamily="2" charset="0"/>
              </a:rPr>
              <a:t>A citizen is a resident of an apartment, house or mansion.</a:t>
            </a:r>
          </a:p>
          <a:p>
            <a:pPr marL="0" indent="0" algn="ctr">
              <a:buNone/>
            </a:pPr>
            <a:endParaRPr lang="en-ZA"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itle 4">
            <a:extLst>
              <a:ext uri="{FF2B5EF4-FFF2-40B4-BE49-F238E27FC236}">
                <a16:creationId xmlns:a16="http://schemas.microsoft.com/office/drawing/2014/main" id="{DB34A27F-1F55-C45E-9480-3E8ADE410F74}"/>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C2305AA-587F-3049-3B9C-607798B1FF26}"/>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Citizen</a:t>
            </a:r>
          </a:p>
        </p:txBody>
      </p:sp>
    </p:spTree>
    <p:extLst>
      <p:ext uri="{BB962C8B-B14F-4D97-AF65-F5344CB8AC3E}">
        <p14:creationId xmlns:p14="http://schemas.microsoft.com/office/powerpoint/2010/main" val="173759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D5CAC-7C67-CBCF-5312-D95D5FEE2E75}"/>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60A6D31-E2DD-7AFF-B75E-5B123DFF2B5A}"/>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31638D7C-D664-9750-03EE-83B28749557E}"/>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909D31B-3E6C-EE83-D5AE-4C0C3A6E3A90}"/>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Citizen</a:t>
            </a:r>
          </a:p>
        </p:txBody>
      </p:sp>
    </p:spTree>
    <p:extLst>
      <p:ext uri="{BB962C8B-B14F-4D97-AF65-F5344CB8AC3E}">
        <p14:creationId xmlns:p14="http://schemas.microsoft.com/office/powerpoint/2010/main" val="19075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04969-B575-A6FE-3037-C6C09C9283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CE405-969F-8954-CCCB-9B9B6D319C14}"/>
              </a:ext>
            </a:extLst>
          </p:cNvPr>
          <p:cNvSpPr>
            <a:spLocks noGrp="1"/>
          </p:cNvSpPr>
          <p:nvPr>
            <p:ph idx="1"/>
          </p:nvPr>
        </p:nvSpPr>
        <p:spPr>
          <a:xfrm>
            <a:off x="838200" y="1825624"/>
            <a:ext cx="10515600" cy="4543091"/>
          </a:xfrm>
        </p:spPr>
        <p:txBody>
          <a:bodyPr>
            <a:normAutofit fontScale="92500" lnSpcReduction="20000"/>
          </a:bodyPr>
          <a:lstStyle/>
          <a:p>
            <a:pPr marL="0" indent="0">
              <a:buNone/>
            </a:pPr>
            <a:r>
              <a:rPr lang="en-US" sz="2000" dirty="0">
                <a:latin typeface="ADLaM Display" panose="02010000000000000000" pitchFamily="2" charset="0"/>
                <a:ea typeface="ADLaM Display" panose="02010000000000000000" pitchFamily="2" charset="0"/>
                <a:cs typeface="ADLaM Display" panose="02010000000000000000" pitchFamily="2" charset="0"/>
              </a:rPr>
              <a:t>F</a:t>
            </a:r>
            <a:r>
              <a:rPr lang="en-ZA" sz="2000" dirty="0" err="1">
                <a:latin typeface="ADLaM Display" panose="02010000000000000000" pitchFamily="2" charset="0"/>
                <a:ea typeface="ADLaM Display" panose="02010000000000000000" pitchFamily="2" charset="0"/>
                <a:cs typeface="ADLaM Display" panose="02010000000000000000" pitchFamily="2" charset="0"/>
              </a:rPr>
              <a:t>actory</a:t>
            </a:r>
            <a:r>
              <a:rPr lang="en-ZA" sz="2000" dirty="0">
                <a:latin typeface="ADLaM Display" panose="02010000000000000000" pitchFamily="2" charset="0"/>
                <a:ea typeface="ADLaM Display" panose="02010000000000000000" pitchFamily="2" charset="0"/>
                <a:cs typeface="ADLaM Display" panose="02010000000000000000" pitchFamily="2" charset="0"/>
              </a:rPr>
              <a:t> Method:</a:t>
            </a:r>
          </a:p>
          <a:p>
            <a:pPr marL="0" indent="0">
              <a:buNone/>
            </a:pPr>
            <a:r>
              <a:rPr lang="en-ZA" sz="1900" dirty="0">
                <a:latin typeface="ADLaM Display" panose="02010000000000000000" pitchFamily="2" charset="0"/>
                <a:ea typeface="ADLaM Display" panose="02010000000000000000" pitchFamily="2" charset="0"/>
                <a:cs typeface="ADLaM Display" panose="02010000000000000000" pitchFamily="2" charset="0"/>
              </a:rPr>
              <a:t>Used to manage and create instances of classes with a shared interface.</a:t>
            </a:r>
          </a:p>
          <a:p>
            <a:pPr marL="0" indent="0">
              <a:buNone/>
            </a:pPr>
            <a:r>
              <a:rPr lang="en-ZA" sz="1900" dirty="0">
                <a:latin typeface="ADLaM Display" panose="02010000000000000000" pitchFamily="2" charset="0"/>
                <a:ea typeface="ADLaM Display" panose="02010000000000000000" pitchFamily="2" charset="0"/>
                <a:cs typeface="ADLaM Display" panose="02010000000000000000" pitchFamily="2" charset="0"/>
              </a:rPr>
              <a:t>This allows for flexibility and extensibility in creating different </a:t>
            </a:r>
            <a:r>
              <a:rPr lang="en-ZA" sz="1900" dirty="0" err="1">
                <a:latin typeface="ADLaM Display" panose="02010000000000000000" pitchFamily="2" charset="0"/>
                <a:ea typeface="ADLaM Display" panose="02010000000000000000" pitchFamily="2" charset="0"/>
                <a:cs typeface="ADLaM Display" panose="02010000000000000000" pitchFamily="2" charset="0"/>
              </a:rPr>
              <a:t>tipes</a:t>
            </a:r>
            <a:r>
              <a:rPr lang="en-ZA" sz="1900" dirty="0">
                <a:latin typeface="ADLaM Display" panose="02010000000000000000" pitchFamily="2" charset="0"/>
                <a:ea typeface="ADLaM Display" panose="02010000000000000000" pitchFamily="2" charset="0"/>
                <a:cs typeface="ADLaM Display" panose="02010000000000000000" pitchFamily="2" charset="0"/>
              </a:rPr>
              <a:t> of citizens without modifying the client code that uses the factory.</a:t>
            </a:r>
          </a:p>
          <a:p>
            <a:r>
              <a:rPr lang="en-ZA" sz="1900" b="1" u="sng" dirty="0">
                <a:latin typeface="ADLaM Display" panose="02010000000000000000" pitchFamily="2" charset="0"/>
                <a:ea typeface="ADLaM Display" panose="02010000000000000000" pitchFamily="2" charset="0"/>
                <a:cs typeface="ADLaM Display" panose="02010000000000000000" pitchFamily="2" charset="0"/>
              </a:rPr>
              <a:t>Product(Citizen) </a:t>
            </a:r>
            <a:r>
              <a:rPr lang="en-ZA" sz="1900" dirty="0">
                <a:latin typeface="ADLaM Display" panose="02010000000000000000" pitchFamily="2" charset="0"/>
                <a:ea typeface="ADLaM Display" panose="02010000000000000000" pitchFamily="2" charset="0"/>
                <a:cs typeface="ADLaM Display" panose="02010000000000000000" pitchFamily="2" charset="0"/>
              </a:rPr>
              <a:t>– abstract base class for different types of citizens</a:t>
            </a:r>
          </a:p>
          <a:p>
            <a:r>
              <a:rPr lang="en-ZA" sz="1900" b="1" u="sng" dirty="0">
                <a:latin typeface="ADLaM Display" panose="02010000000000000000" pitchFamily="2" charset="0"/>
                <a:ea typeface="ADLaM Display" panose="02010000000000000000" pitchFamily="2" charset="0"/>
                <a:cs typeface="ADLaM Display" panose="02010000000000000000" pitchFamily="2" charset="0"/>
              </a:rPr>
              <a:t>Concrete Products(</a:t>
            </a:r>
            <a:r>
              <a:rPr lang="en-ZA" sz="1900" b="1" u="sng" dirty="0" err="1">
                <a:latin typeface="ADLaM Display" panose="02010000000000000000" pitchFamily="2" charset="0"/>
                <a:ea typeface="ADLaM Display" panose="02010000000000000000" pitchFamily="2" charset="0"/>
                <a:cs typeface="ADLaM Display" panose="02010000000000000000" pitchFamily="2" charset="0"/>
              </a:rPr>
              <a:t>CommercialWorker</a:t>
            </a:r>
            <a:r>
              <a:rPr lang="en-ZA" sz="1900" b="1" u="sng" dirty="0">
                <a:latin typeface="ADLaM Display" panose="02010000000000000000" pitchFamily="2" charset="0"/>
                <a:ea typeface="ADLaM Display" panose="02010000000000000000" pitchFamily="2" charset="0"/>
                <a:cs typeface="ADLaM Display" panose="02010000000000000000" pitchFamily="2" charset="0"/>
              </a:rPr>
              <a:t>, </a:t>
            </a:r>
            <a:r>
              <a:rPr lang="en-ZA" sz="1900" b="1" u="sng" dirty="0" err="1">
                <a:latin typeface="ADLaM Display" panose="02010000000000000000" pitchFamily="2" charset="0"/>
                <a:ea typeface="ADLaM Display" panose="02010000000000000000" pitchFamily="2" charset="0"/>
                <a:cs typeface="ADLaM Display" panose="02010000000000000000" pitchFamily="2" charset="0"/>
              </a:rPr>
              <a:t>IndustrialWorker</a:t>
            </a:r>
            <a:r>
              <a:rPr lang="en-ZA" sz="1900" b="1" u="sng" dirty="0">
                <a:latin typeface="ADLaM Display" panose="02010000000000000000" pitchFamily="2" charset="0"/>
                <a:ea typeface="ADLaM Display" panose="02010000000000000000" pitchFamily="2" charset="0"/>
                <a:cs typeface="ADLaM Display" panose="02010000000000000000" pitchFamily="2" charset="0"/>
              </a:rPr>
              <a:t> and </a:t>
            </a:r>
            <a:r>
              <a:rPr lang="en-ZA" sz="1900" b="1" u="sng" dirty="0" err="1">
                <a:latin typeface="ADLaM Display" panose="02010000000000000000" pitchFamily="2" charset="0"/>
                <a:ea typeface="ADLaM Display" panose="02010000000000000000" pitchFamily="2" charset="0"/>
                <a:cs typeface="ADLaM Display" panose="02010000000000000000" pitchFamily="2" charset="0"/>
              </a:rPr>
              <a:t>GovernmentWorker</a:t>
            </a:r>
            <a:r>
              <a:rPr lang="en-ZA" sz="1900" b="1" u="sng" dirty="0">
                <a:latin typeface="ADLaM Display" panose="02010000000000000000" pitchFamily="2" charset="0"/>
                <a:ea typeface="ADLaM Display" panose="02010000000000000000" pitchFamily="2" charset="0"/>
                <a:cs typeface="ADLaM Display" panose="02010000000000000000" pitchFamily="2" charset="0"/>
              </a:rPr>
              <a:t>) -</a:t>
            </a:r>
            <a:r>
              <a:rPr lang="en-ZA" sz="1900" dirty="0">
                <a:latin typeface="ADLaM Display" panose="02010000000000000000" pitchFamily="2" charset="0"/>
                <a:ea typeface="ADLaM Display" panose="02010000000000000000" pitchFamily="2" charset="0"/>
                <a:cs typeface="ADLaM Display" panose="02010000000000000000" pitchFamily="2" charset="0"/>
              </a:rPr>
              <a:t>These classes inherit from Citizen.</a:t>
            </a:r>
          </a:p>
          <a:p>
            <a:pPr lvl="1"/>
            <a:r>
              <a:rPr lang="en-ZA" sz="1900" dirty="0">
                <a:latin typeface="ADLaM Display" panose="02010000000000000000" pitchFamily="2" charset="0"/>
                <a:ea typeface="ADLaM Display" panose="02010000000000000000" pitchFamily="2" charset="0"/>
                <a:cs typeface="ADLaM Display" panose="02010000000000000000" pitchFamily="2" charset="0"/>
              </a:rPr>
              <a:t>Each representing a specific type of citizen.</a:t>
            </a:r>
          </a:p>
          <a:p>
            <a:pPr lvl="1"/>
            <a:r>
              <a:rPr lang="en-ZA" sz="1900" dirty="0">
                <a:latin typeface="ADLaM Display" panose="02010000000000000000" pitchFamily="2" charset="0"/>
                <a:ea typeface="ADLaM Display" panose="02010000000000000000" pitchFamily="2" charset="0"/>
                <a:cs typeface="ADLaM Display" panose="02010000000000000000" pitchFamily="2" charset="0"/>
              </a:rPr>
              <a:t>The classes initialize residence and workplace to default values relevant to their type.</a:t>
            </a:r>
          </a:p>
          <a:p>
            <a:r>
              <a:rPr lang="en-ZA" sz="1900" b="1" u="sng" dirty="0">
                <a:latin typeface="ADLaM Display" panose="02010000000000000000" pitchFamily="2" charset="0"/>
                <a:ea typeface="ADLaM Display" panose="02010000000000000000" pitchFamily="2" charset="0"/>
                <a:cs typeface="ADLaM Display" panose="02010000000000000000" pitchFamily="2" charset="0"/>
              </a:rPr>
              <a:t>Creator(</a:t>
            </a:r>
            <a:r>
              <a:rPr lang="en-ZA" sz="1900" b="1" u="sng" dirty="0" err="1">
                <a:latin typeface="ADLaM Display" panose="02010000000000000000" pitchFamily="2" charset="0"/>
                <a:ea typeface="ADLaM Display" panose="02010000000000000000" pitchFamily="2" charset="0"/>
                <a:cs typeface="ADLaM Display" panose="02010000000000000000" pitchFamily="2" charset="0"/>
              </a:rPr>
              <a:t>CitizenFactory</a:t>
            </a:r>
            <a:r>
              <a:rPr lang="en-ZA" sz="1900" b="1" u="sng" dirty="0">
                <a:latin typeface="ADLaM Display" panose="02010000000000000000" pitchFamily="2" charset="0"/>
                <a:ea typeface="ADLaM Display" panose="02010000000000000000" pitchFamily="2" charset="0"/>
                <a:cs typeface="ADLaM Display" panose="02010000000000000000" pitchFamily="2" charset="0"/>
              </a:rPr>
              <a:t>) </a:t>
            </a:r>
            <a:r>
              <a:rPr lang="en-ZA" sz="1900" dirty="0">
                <a:latin typeface="ADLaM Display" panose="02010000000000000000" pitchFamily="2" charset="0"/>
                <a:ea typeface="ADLaM Display" panose="02010000000000000000" pitchFamily="2" charset="0"/>
                <a:cs typeface="ADLaM Display" panose="02010000000000000000" pitchFamily="2" charset="0"/>
              </a:rPr>
              <a:t>– This abstract factory class defines an interface for creating a Citizen object.</a:t>
            </a:r>
          </a:p>
          <a:p>
            <a:r>
              <a:rPr lang="en-ZA" sz="1900" b="1" u="sng" dirty="0">
                <a:latin typeface="ADLaM Display" panose="02010000000000000000" pitchFamily="2" charset="0"/>
                <a:ea typeface="ADLaM Display" panose="02010000000000000000" pitchFamily="2" charset="0"/>
                <a:cs typeface="ADLaM Display" panose="02010000000000000000" pitchFamily="2" charset="0"/>
              </a:rPr>
              <a:t>Concrete Creators(</a:t>
            </a:r>
            <a:r>
              <a:rPr lang="en-ZA" sz="1900" b="1" u="sng" dirty="0" err="1">
                <a:latin typeface="ADLaM Display" panose="02010000000000000000" pitchFamily="2" charset="0"/>
                <a:ea typeface="ADLaM Display" panose="02010000000000000000" pitchFamily="2" charset="0"/>
                <a:cs typeface="ADLaM Display" panose="02010000000000000000" pitchFamily="2" charset="0"/>
              </a:rPr>
              <a:t>ComWorkerFactory,IndWorkerFactory,GovWorkerFactory</a:t>
            </a:r>
            <a:r>
              <a:rPr lang="en-ZA" sz="1900" b="1" u="sng" dirty="0">
                <a:latin typeface="ADLaM Display" panose="02010000000000000000" pitchFamily="2" charset="0"/>
                <a:ea typeface="ADLaM Display" panose="02010000000000000000" pitchFamily="2" charset="0"/>
                <a:cs typeface="ADLaM Display" panose="02010000000000000000" pitchFamily="2" charset="0"/>
              </a:rPr>
              <a:t>) </a:t>
            </a:r>
            <a:r>
              <a:rPr lang="en-ZA" sz="1900" dirty="0">
                <a:latin typeface="ADLaM Display" panose="02010000000000000000" pitchFamily="2" charset="0"/>
                <a:ea typeface="ADLaM Display" panose="02010000000000000000" pitchFamily="2" charset="0"/>
                <a:cs typeface="ADLaM Display" panose="02010000000000000000" pitchFamily="2" charset="0"/>
              </a:rPr>
              <a:t>– These classes inherit from </a:t>
            </a:r>
            <a:r>
              <a:rPr lang="en-ZA" sz="1900" dirty="0" err="1">
                <a:latin typeface="ADLaM Display" panose="02010000000000000000" pitchFamily="2" charset="0"/>
                <a:ea typeface="ADLaM Display" panose="02010000000000000000" pitchFamily="2" charset="0"/>
                <a:cs typeface="ADLaM Display" panose="02010000000000000000" pitchFamily="2" charset="0"/>
              </a:rPr>
              <a:t>CitizenFactory</a:t>
            </a:r>
            <a:r>
              <a:rPr lang="en-ZA" sz="1900" dirty="0">
                <a:latin typeface="ADLaM Display" panose="02010000000000000000" pitchFamily="2" charset="0"/>
                <a:ea typeface="ADLaM Display" panose="02010000000000000000" pitchFamily="2" charset="0"/>
                <a:cs typeface="ADLaM Display" panose="02010000000000000000" pitchFamily="2" charset="0"/>
              </a:rPr>
              <a:t>.</a:t>
            </a:r>
          </a:p>
          <a:p>
            <a:pPr lvl="1"/>
            <a:r>
              <a:rPr lang="en-ZA" sz="1900" dirty="0">
                <a:latin typeface="ADLaM Display" panose="02010000000000000000" pitchFamily="2" charset="0"/>
                <a:ea typeface="ADLaM Display" panose="02010000000000000000" pitchFamily="2" charset="0"/>
                <a:cs typeface="ADLaM Display" panose="02010000000000000000" pitchFamily="2" charset="0"/>
              </a:rPr>
              <a:t>Each subclass is responsible for creating instances of a specific Citizen subtype using </a:t>
            </a:r>
            <a:r>
              <a:rPr lang="en-ZA" sz="1900" b="1" dirty="0" err="1">
                <a:latin typeface="ADLaM Display" panose="02010000000000000000" pitchFamily="2" charset="0"/>
                <a:ea typeface="ADLaM Display" panose="02010000000000000000" pitchFamily="2" charset="0"/>
                <a:cs typeface="ADLaM Display" panose="02010000000000000000" pitchFamily="2" charset="0"/>
              </a:rPr>
              <a:t>createCitizen</a:t>
            </a:r>
            <a:r>
              <a:rPr lang="en-ZA" sz="1900" b="1" dirty="0">
                <a:latin typeface="ADLaM Display" panose="02010000000000000000" pitchFamily="2" charset="0"/>
                <a:ea typeface="ADLaM Display" panose="02010000000000000000" pitchFamily="2" charset="0"/>
                <a:cs typeface="ADLaM Display" panose="02010000000000000000" pitchFamily="2" charset="0"/>
              </a:rPr>
              <a:t>()</a:t>
            </a:r>
            <a:r>
              <a:rPr lang="en-ZA" sz="1900" dirty="0">
                <a:latin typeface="ADLaM Display" panose="02010000000000000000" pitchFamily="2" charset="0"/>
                <a:ea typeface="ADLaM Display" panose="02010000000000000000" pitchFamily="2" charset="0"/>
                <a:cs typeface="ADLaM Display" panose="02010000000000000000" pitchFamily="2" charset="0"/>
              </a:rPr>
              <a:t>.</a:t>
            </a:r>
          </a:p>
          <a:p>
            <a:pPr lvl="1"/>
            <a:r>
              <a:rPr lang="en-ZA" sz="1900" dirty="0" err="1">
                <a:latin typeface="ADLaM Display" panose="02010000000000000000" pitchFamily="2" charset="0"/>
                <a:ea typeface="ADLaM Display" panose="02010000000000000000" pitchFamily="2" charset="0"/>
                <a:cs typeface="ADLaM Display" panose="02010000000000000000" pitchFamily="2" charset="0"/>
              </a:rPr>
              <a:t>createCitizen</a:t>
            </a:r>
            <a:r>
              <a:rPr lang="en-ZA" sz="1900" dirty="0">
                <a:latin typeface="ADLaM Display" panose="02010000000000000000" pitchFamily="2" charset="0"/>
                <a:ea typeface="ADLaM Display" panose="02010000000000000000" pitchFamily="2" charset="0"/>
                <a:cs typeface="ADLaM Display" panose="02010000000000000000" pitchFamily="2" charset="0"/>
              </a:rPr>
              <a:t>(workplace) – creates and returns a Citizen object of the specified type with a specific workplace.</a:t>
            </a:r>
          </a:p>
        </p:txBody>
      </p:sp>
      <p:sp>
        <p:nvSpPr>
          <p:cNvPr id="5" name="Title 4">
            <a:extLst>
              <a:ext uri="{FF2B5EF4-FFF2-40B4-BE49-F238E27FC236}">
                <a16:creationId xmlns:a16="http://schemas.microsoft.com/office/drawing/2014/main" id="{8C54C1E0-703D-2385-996A-6ED3BAE05B90}"/>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EBFCE9FB-4818-EFB8-B279-DDCEFA795A3F}"/>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a:t>
            </a:r>
            <a:r>
              <a:rPr lang="en-ZA" sz="48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itizen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0974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p:txBody>
          <a:bodyPr/>
          <a:lstStyle/>
          <a:p>
            <a:pPr marL="0" indent="0">
              <a:buNone/>
            </a:pP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838200" y="1825625"/>
            <a:ext cx="10515600" cy="4351338"/>
          </a:xfrm>
        </p:spPr>
        <p:txBody>
          <a:bodyPr/>
          <a:lstStyle/>
          <a:p>
            <a:r>
              <a:rPr lang="en-ZA" dirty="0"/>
              <a:t>Explain pattern and attributes and methods</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557</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ADLaM Display</vt:lpstr>
      <vt:lpstr>-apple-system</vt:lpstr>
      <vt:lpstr>Arial</vt:lpstr>
      <vt:lpstr>Calibri</vt:lpstr>
      <vt:lpstr>Calibri Light</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PowerPoint Presentation</vt:lpstr>
      <vt:lpstr>PowerPoint Presentation</vt:lpstr>
      <vt:lpstr>PowerPoint Presentation</vt:lpstr>
      <vt:lpstr>City Management: </vt:lpstr>
      <vt:lpstr>City Management: </vt:lpstr>
      <vt:lpstr>City Management: </vt:lpstr>
      <vt:lpstr>PowerPoint Presentation</vt:lpstr>
      <vt:lpstr>Resources: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Janri Du Toit</cp:lastModifiedBy>
  <cp:revision>2</cp:revision>
  <dcterms:created xsi:type="dcterms:W3CDTF">2024-11-01T17:27:19Z</dcterms:created>
  <dcterms:modified xsi:type="dcterms:W3CDTF">2024-11-04T13:29:46Z</dcterms:modified>
</cp:coreProperties>
</file>