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1" r:id="rId9"/>
    <p:sldId id="263" r:id="rId10"/>
    <p:sldId id="268" r:id="rId11"/>
    <p:sldId id="264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7E94-CDEC-732C-BBB6-6F6919ABD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419A1-8491-7631-609A-53FB759C5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BC179-315D-0EA5-7DEB-A8AADBB3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B045-71FB-4F92-B128-3FDE2250B521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C72D1-0783-E146-AD61-F618BE78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C4B29-D21D-4294-E48E-EADEA8E1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8930-25F5-4B8B-93BE-0E6AD819B3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179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D296-48FC-5DE9-B3CF-0B137558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99D37-39CF-BF1D-3337-5246098DD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8782E-9811-B890-1FE7-AF25E32C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B045-71FB-4F92-B128-3FDE2250B521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12FB0-6B70-C19D-49DC-C300A23C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4237F-2009-A742-5872-24AC9C30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8930-25F5-4B8B-93BE-0E6AD819B3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8905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AB083D-D648-0503-476E-1C78721C6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C4B65-FA70-8E6B-C25F-FB096C19D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3E67D-09FC-C378-34DF-3D88381D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B045-71FB-4F92-B128-3FDE2250B521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38D11-E7DE-8FB1-8CAD-F9FB8CC72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E29A-110D-3233-ADD9-5305DBE6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8930-25F5-4B8B-93BE-0E6AD819B3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3320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DD4D-1367-D148-666B-460A3117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4E686-B5AC-581B-338D-89C352893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FE66F-6EC8-919D-A91A-9BF0D3FC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B045-71FB-4F92-B128-3FDE2250B521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DA2E9-9A61-A8D7-05DA-EF9B19733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92FF1-CA81-E972-1B5C-67F4D51E9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8930-25F5-4B8B-93BE-0E6AD819B3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756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01630-EB09-5F28-BB7E-FD13C3280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80D42-0EC0-3FF4-F67D-D907820A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A84B2-E70F-CE38-8E1E-CCCC17369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B045-71FB-4F92-B128-3FDE2250B521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E9A09-8CEB-83BB-BDD2-C73062D0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66B92-8100-5C0A-B95E-D89B7F14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8930-25F5-4B8B-93BE-0E6AD819B3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3042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B63D-32CE-841D-52EA-74A69CF7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BD996-7F6A-68F3-E79D-79623F84A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B0775-44B6-EE59-F196-1FA05B01B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8DECB-D268-0EEE-0559-EF73CC18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B045-71FB-4F92-B128-3FDE2250B521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92E40-8448-B0D5-4C09-F750E420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09971-DABD-7B32-6A5F-BBD1508D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8930-25F5-4B8B-93BE-0E6AD819B3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1886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D81AD-BDE4-2CB1-297B-941D156B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EE295-B84E-7B75-6205-710BAB5CF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BDADF-CB40-8ECE-98B2-2EB4B4207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D7D37-EA6F-0F06-9F4C-7E10FFA59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CA3C47-D374-696A-C0C6-40DE14855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04DC7-C84C-045C-C21D-7C74A5461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B045-71FB-4F92-B128-3FDE2250B521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52E776-D74E-73ED-A7ED-202CADAD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BAEADD-193A-E54A-0F92-3A6E04E7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8930-25F5-4B8B-93BE-0E6AD819B3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54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425C-FFCC-65A5-379B-106F7DA0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A72BA-C9F3-D0C0-BF7A-229C42EC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B045-71FB-4F92-B128-3FDE2250B521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117FF-586D-770A-DB95-5B6C78D0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689EF-0F59-E952-3948-67288828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8930-25F5-4B8B-93BE-0E6AD819B3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393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D20DE5-D02C-D179-02F2-87B79662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B045-71FB-4F92-B128-3FDE2250B521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B278A0-61AA-8236-5628-DC0ECA32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8B520-9B93-158E-1624-7DEE58AE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8930-25F5-4B8B-93BE-0E6AD819B3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472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9749-DDF6-A480-8994-CBC23FEF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D380A-DDD8-12CC-A1E0-4ECE146F9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E5C04-9C37-BEE5-479B-C884734BB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9BE50-B6DB-A940-2F1B-602A3166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B045-71FB-4F92-B128-3FDE2250B521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B74CF-2882-38E8-1998-5379C2B2A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F9C1D-388C-E7BD-DBD8-41699ECD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8930-25F5-4B8B-93BE-0E6AD819B3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682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1447-3981-CCD3-5EF0-DE363F972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09C423-CB0A-B889-1D6B-159A1B280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17E3E-22D5-EDAC-BB5C-54915F200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91038-45A5-8531-BFC8-2EB51607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B045-71FB-4F92-B128-3FDE2250B521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56DF5-FD8A-BA4E-A4F1-35CD1780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51A97-ED77-E38F-D463-4FE47175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8930-25F5-4B8B-93BE-0E6AD819B3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0840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0A6062-2227-87C4-7D08-B7AECFE56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B3296-6938-DA7E-1C19-A49EB4810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D2958-0B13-5221-E6A3-75279F2A2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4B045-71FB-4F92-B128-3FDE2250B521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C2890-76B4-F36C-18A8-9991C7AD0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0D8F6-5150-7C1C-1B16-84F34D7C0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F8930-25F5-4B8B-93BE-0E6AD819B3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823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70A5-5DAF-7FC4-2A7E-9F004DFCB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2957"/>
            <a:ext cx="9144000" cy="1051243"/>
          </a:xfrm>
        </p:spPr>
        <p:txBody>
          <a:bodyPr/>
          <a:lstStyle/>
          <a:p>
            <a:r>
              <a:rPr lang="en-ZA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COS 214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18A81-4D42-D41D-674C-8882A35D2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3764" y="1654241"/>
            <a:ext cx="9144000" cy="1655762"/>
          </a:xfrm>
        </p:spPr>
        <p:txBody>
          <a:bodyPr/>
          <a:lstStyle/>
          <a:p>
            <a:endParaRPr lang="en-ZA" i="0" u="none" strike="noStrike" dirty="0">
              <a:effectLst/>
              <a:latin typeface="-apple-system"/>
            </a:endParaRPr>
          </a:p>
          <a:p>
            <a:r>
              <a:rPr lang="en-ZA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sudo-apt-get-marks</a:t>
            </a:r>
          </a:p>
        </p:txBody>
      </p:sp>
    </p:spTree>
    <p:extLst>
      <p:ext uri="{BB962C8B-B14F-4D97-AF65-F5344CB8AC3E}">
        <p14:creationId xmlns:p14="http://schemas.microsoft.com/office/powerpoint/2010/main" val="2700330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40F683-C076-4299-767B-84BC6C00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ZA" sz="4800" i="0" u="none" strike="noStrike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Utilities</a:t>
            </a:r>
            <a:endParaRPr lang="en-ZA" sz="4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DA472F-0C70-4ED9-AF3E-F0611D1C4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ZA" dirty="0"/>
              <a:t>Explain pattern , attributes and methods</a:t>
            </a:r>
          </a:p>
        </p:txBody>
      </p:sp>
    </p:spTree>
    <p:extLst>
      <p:ext uri="{BB962C8B-B14F-4D97-AF65-F5344CB8AC3E}">
        <p14:creationId xmlns:p14="http://schemas.microsoft.com/office/powerpoint/2010/main" val="2517290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B46E8-718E-E38B-9CF8-048F55D9A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90" y="1825625"/>
            <a:ext cx="11729544" cy="4351338"/>
          </a:xfrm>
        </p:spPr>
        <p:txBody>
          <a:bodyPr>
            <a:normAutofit lnSpcReduction="10000"/>
          </a:bodyPr>
          <a:lstStyle/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2400" u="sng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Handle Transportation system.</a:t>
            </a:r>
          </a:p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ZA" sz="1800" kern="100" dirty="0"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ZA" sz="20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Roads: Basic infrastructure for public transport movement.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ZA" sz="20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Public Transit: Buses to transport citizens to and from place of employment.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ZA" sz="2000" kern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20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Commercial busses transport Commercial Workers to/from 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20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Residence: House to/from Workplace: shop/mall/office on a Commercial road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20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Government busses transport Government Workers to/from Residence: Mansion to/from Workplace: school/hospital/government on a Government road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20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Industrial busses transport Industrial Workers to/from Residence: Apartment to/from Workplace: warehouse/plant/factory on an Industrial road</a:t>
            </a:r>
            <a:endParaRPr lang="en-ZA" sz="2000" kern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ZA" sz="2000" kern="100" dirty="0"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ZA" sz="20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Trains: Transport materials on railways</a:t>
            </a:r>
          </a:p>
          <a:p>
            <a:pPr marL="0" indent="0">
              <a:buNone/>
            </a:pPr>
            <a:endParaRPr lang="en-ZA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D18D35-5FBB-1505-5436-29B77DE7C4B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City Management: </a:t>
            </a:r>
            <a:endParaRPr lang="en-ZA" sz="4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828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40B48E8-8F42-8DB7-1B81-FF2B1F6E9DAF}"/>
              </a:ext>
            </a:extLst>
          </p:cNvPr>
          <p:cNvSpPr txBox="1">
            <a:spLocks/>
          </p:cNvSpPr>
          <p:nvPr/>
        </p:nvSpPr>
        <p:spPr>
          <a:xfrm>
            <a:off x="838199" y="157982"/>
            <a:ext cx="10515600" cy="1325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4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Transportation</a:t>
            </a:r>
          </a:p>
        </p:txBody>
      </p:sp>
      <p:pic>
        <p:nvPicPr>
          <p:cNvPr id="8" name="Picture 7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E7CCCB92-92DF-ABDD-982F-74692D1C8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98" y="1669256"/>
            <a:ext cx="7404003" cy="500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06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45A8C-1736-6EA5-D8A1-67AB11512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Explain pattern and attributes and methods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C7A903-D3DC-8249-9282-D5C29E3EA51E}"/>
              </a:ext>
            </a:extLst>
          </p:cNvPr>
          <p:cNvSpPr txBox="1">
            <a:spLocks/>
          </p:cNvSpPr>
          <p:nvPr/>
        </p:nvSpPr>
        <p:spPr>
          <a:xfrm>
            <a:off x="838199" y="157982"/>
            <a:ext cx="10515600" cy="1325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4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Transportation</a:t>
            </a:r>
          </a:p>
        </p:txBody>
      </p:sp>
    </p:spTree>
    <p:extLst>
      <p:ext uri="{BB962C8B-B14F-4D97-AF65-F5344CB8AC3E}">
        <p14:creationId xmlns:p14="http://schemas.microsoft.com/office/powerpoint/2010/main" val="877740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6C89F-6E2E-32A8-7E22-0882891FA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ZA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City creation and growth</a:t>
            </a:r>
            <a:br>
              <a:rPr lang="en-ZA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ZA" sz="2000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Pattern used: Composite pattern</a:t>
            </a:r>
          </a:p>
          <a:p>
            <a:pPr marL="0" indent="0" algn="ctr">
              <a:buNone/>
            </a:pPr>
            <a:r>
              <a:rPr lang="en-ZA" sz="2000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 </a:t>
            </a:r>
            <a:r>
              <a:rPr lang="en-ZA" sz="2000" kern="1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CityGrowth</a:t>
            </a:r>
            <a:r>
              <a:rPr lang="en-ZA" sz="2000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class inherits from the </a:t>
            </a:r>
            <a:r>
              <a:rPr lang="en-ZA" sz="2000" kern="1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CitySector</a:t>
            </a:r>
            <a:r>
              <a:rPr lang="en-ZA" sz="2000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class and serves as an overview of the city, such as the different </a:t>
            </a:r>
            <a:r>
              <a:rPr lang="en-ZA" sz="2000" kern="1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CitySectors</a:t>
            </a:r>
            <a:r>
              <a:rPr lang="en-ZA" sz="2000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and all the types of Buildings in those Sectors as well as Citizens in the Buildings.</a:t>
            </a:r>
          </a:p>
          <a:p>
            <a:pPr marL="0" indent="0" algn="ctr">
              <a:buNone/>
            </a:pPr>
            <a:endParaRPr lang="en-ZA" sz="2000" kern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 algn="ctr">
              <a:buNone/>
            </a:pPr>
            <a:r>
              <a:rPr lang="en-ZA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ZA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CityGrowth</a:t>
            </a:r>
            <a:r>
              <a:rPr lang="en-ZA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contains a vector of all the Sectors in the City.</a:t>
            </a:r>
          </a:p>
          <a:p>
            <a:pPr marL="0" indent="0" algn="ctr">
              <a:buNone/>
            </a:pPr>
            <a:r>
              <a:rPr lang="en-ZA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CitySector</a:t>
            </a:r>
            <a:r>
              <a:rPr lang="en-ZA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contains a vector of all the Buildings in the Sector.</a:t>
            </a:r>
          </a:p>
          <a:p>
            <a:pPr marL="0" indent="0" algn="ctr">
              <a:buNone/>
            </a:pPr>
            <a:r>
              <a:rPr lang="en-ZA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Certain buildings might contain a vector of all the Citizens in the Building.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D90529-B439-C8B4-EE46-49263B7A8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ZA" sz="4800" i="0" u="none" strike="noStrike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City Management: </a:t>
            </a:r>
            <a:endParaRPr lang="en-ZA" sz="4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02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10690B-FD90-5B80-D552-6E8A2C6D5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ZA" dirty="0"/>
              <a:t>Add class diagram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9F50746-F2AF-BD80-7CF7-30795F60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ZA" sz="4800" i="0" u="none" strike="noStrike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City Management: </a:t>
            </a:r>
            <a:endParaRPr lang="en-ZA" sz="4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940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ED0A-B0FA-EE00-EEFD-4FEBC4A64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Composite pattern:</a:t>
            </a:r>
          </a:p>
          <a:p>
            <a:r>
              <a:rPr lang="en-ZA" dirty="0"/>
              <a:t>Component: </a:t>
            </a:r>
            <a:r>
              <a:rPr lang="en-ZA" dirty="0" err="1"/>
              <a:t>CitySector</a:t>
            </a:r>
            <a:endParaRPr lang="en-ZA" dirty="0"/>
          </a:p>
          <a:p>
            <a:r>
              <a:rPr lang="en-ZA" dirty="0"/>
              <a:t>Composite: </a:t>
            </a:r>
            <a:r>
              <a:rPr lang="en-ZA" dirty="0" err="1"/>
              <a:t>CityGrowth</a:t>
            </a:r>
            <a:endParaRPr lang="en-ZA" dirty="0"/>
          </a:p>
          <a:p>
            <a:r>
              <a:rPr lang="en-ZA" dirty="0"/>
              <a:t>Leaf: Buildings</a:t>
            </a:r>
          </a:p>
          <a:p>
            <a:endParaRPr lang="en-ZA" dirty="0"/>
          </a:p>
          <a:p>
            <a:r>
              <a:rPr lang="en-ZA" dirty="0"/>
              <a:t>Leaf and Composite inherit from Component, and Composite may contain multiple children that are Components</a:t>
            </a:r>
          </a:p>
          <a:p>
            <a:endParaRPr lang="en-Z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BA9549-7909-8EE8-F3CA-5A7DB6AE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ZA" sz="4800" i="0" u="none" strike="noStrike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City Management: </a:t>
            </a:r>
            <a:endParaRPr lang="en-ZA" sz="4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291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6C89F-6E2E-32A8-7E22-0882891FA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ZA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Explain resources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C0A778-9A3B-E6D2-D322-F8954379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228DDE-933E-BD63-3767-898AC54107EB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Resources: </a:t>
            </a:r>
            <a:endParaRPr lang="en-ZA" sz="4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280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10690B-FD90-5B80-D552-6E8A2C6D5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ZA" dirty="0"/>
              <a:t>Add class diagram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9F50746-F2AF-BD80-7CF7-30795F60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ZA" sz="4800" i="0" u="none" strike="noStrike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Resources: </a:t>
            </a:r>
            <a:endParaRPr lang="en-ZA" sz="4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766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ED0A-B0FA-EE00-EEFD-4FEBC4A64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Explain pattern , attributes and methods</a:t>
            </a:r>
          </a:p>
          <a:p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3E4FA2-25A0-C1AE-8EB6-351DB7B5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06E692-2AB9-9C8E-4119-0CF4481337D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Resources: </a:t>
            </a:r>
            <a:endParaRPr lang="en-ZA" sz="4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2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4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E8B6-4E4E-4D58-91B0-41165669E4B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en-ZA" sz="4800" i="0" u="none" strike="noStrike" dirty="0">
                <a:effectLst/>
                <a:latin typeface="-apple-system"/>
              </a:rPr>
            </a:br>
            <a:r>
              <a:rPr lang="en-ZA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sudo-apt-get-marks members</a:t>
            </a:r>
            <a:br>
              <a:rPr lang="en-ZA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endParaRPr lang="en-ZA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05E75-E2B8-803C-74F4-05DFFA561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0118"/>
          </a:xfrm>
        </p:spPr>
        <p:txBody>
          <a:bodyPr>
            <a:normAutofit fontScale="92500" lnSpcReduction="10000"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ZA" sz="36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u22497082 - Ethan </a:t>
            </a:r>
            <a:r>
              <a:rPr lang="en-ZA" sz="3600" kern="10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Vletter</a:t>
            </a:r>
            <a:endParaRPr lang="en-ZA" sz="3600" kern="100" dirty="0"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ZA" sz="36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u22652974 - </a:t>
            </a:r>
            <a:r>
              <a:rPr lang="en-ZA" sz="3600" kern="10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Carinda</a:t>
            </a:r>
            <a:r>
              <a:rPr lang="en-ZA" sz="36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Smith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ZA" sz="36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u23632730 - </a:t>
            </a:r>
            <a:r>
              <a:rPr lang="en-ZA" sz="3600" kern="10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Janri</a:t>
            </a:r>
            <a:r>
              <a:rPr lang="en-ZA" sz="36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du Toit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ZA" sz="36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u23577674 - Ethan Wilke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ZA" sz="36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u23656175 - James Neale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ZA" sz="36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u23708833 - Megan Pretorius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ZA" sz="36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u23590883 - Marco </a:t>
            </a:r>
            <a:r>
              <a:rPr lang="en-ZA" sz="3600" kern="10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Paximadis</a:t>
            </a:r>
            <a:endParaRPr lang="en-ZA" sz="3600" kern="100" dirty="0"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 algn="ctr">
              <a:buNone/>
            </a:pPr>
            <a:endParaRPr lang="en-ZA" sz="4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429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6C89F-6E2E-32A8-7E22-0882891FA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ZA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TaxSystem</a:t>
            </a:r>
            <a:endParaRPr lang="en-ZA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 algn="ctr">
              <a:buNone/>
            </a:pPr>
            <a:r>
              <a:rPr lang="en-ZA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Pattern used: Strategy pattern</a:t>
            </a:r>
          </a:p>
          <a:p>
            <a:pPr marL="0" indent="0" algn="ctr">
              <a:buNone/>
            </a:pPr>
            <a:endParaRPr lang="en-ZA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 algn="ctr">
              <a:buNone/>
            </a:pPr>
            <a:r>
              <a:rPr lang="en-ZA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 </a:t>
            </a:r>
            <a:r>
              <a:rPr lang="en-ZA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TaxSystem</a:t>
            </a:r>
            <a:r>
              <a:rPr lang="en-ZA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has different </a:t>
            </a:r>
            <a:r>
              <a:rPr lang="en-ZA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taxStrategy</a:t>
            </a:r>
            <a:r>
              <a:rPr lang="en-ZA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options to use when taxing Citizens. </a:t>
            </a:r>
          </a:p>
          <a:p>
            <a:pPr marL="0" indent="0" algn="ctr">
              <a:buNone/>
            </a:pPr>
            <a:r>
              <a:rPr lang="en-ZA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 </a:t>
            </a:r>
            <a:r>
              <a:rPr lang="en-ZA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TaxSystem</a:t>
            </a:r>
            <a:r>
              <a:rPr lang="en-ZA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uses </a:t>
            </a:r>
            <a:r>
              <a:rPr lang="en-ZA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CityGrowth</a:t>
            </a:r>
            <a:r>
              <a:rPr lang="en-ZA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to find all taxable Citizens and calculates the tax amount using the desired strategy</a:t>
            </a:r>
            <a:br>
              <a:rPr lang="en-ZA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n-ZA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ZA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FlatTaxStrategy</a:t>
            </a:r>
            <a:r>
              <a:rPr lang="en-ZA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will calculate taxes based on the Citizens occupations.</a:t>
            </a:r>
          </a:p>
          <a:p>
            <a:pPr marL="0" indent="0" algn="ctr">
              <a:buNone/>
            </a:pPr>
            <a:r>
              <a:rPr lang="en-ZA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ProgressiveTaxStrategy</a:t>
            </a:r>
            <a:r>
              <a:rPr lang="en-ZA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will calculate taxes based on the Citizens occupations, but this amount will increase depending on the number of Citizens in the City.</a:t>
            </a:r>
          </a:p>
          <a:p>
            <a:pPr marL="0" indent="0" algn="ctr">
              <a:buNone/>
            </a:pPr>
            <a:endParaRPr lang="en-ZA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 algn="ctr">
              <a:buNone/>
            </a:pPr>
            <a:r>
              <a:rPr lang="en-ZA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Taxes are collected once every 8 moves in the game.</a:t>
            </a:r>
          </a:p>
          <a:p>
            <a:pPr marL="0" indent="0" algn="ctr">
              <a:buNone/>
            </a:pPr>
            <a:endParaRPr lang="en-ZA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C0A778-9A3B-E6D2-D322-F8954379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228DDE-933E-BD63-3767-898AC54107EB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4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Taxes</a:t>
            </a:r>
          </a:p>
        </p:txBody>
      </p:sp>
    </p:spTree>
    <p:extLst>
      <p:ext uri="{BB962C8B-B14F-4D97-AF65-F5344CB8AC3E}">
        <p14:creationId xmlns:p14="http://schemas.microsoft.com/office/powerpoint/2010/main" val="1403049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10690B-FD90-5B80-D552-6E8A2C6D5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ZA" dirty="0"/>
              <a:t>Add class diagram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51E2EB-C51D-2BCB-2A99-3F1EC39C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F761C9-2DBC-D414-07B9-8E363B9FCDB4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4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Taxes</a:t>
            </a:r>
          </a:p>
        </p:txBody>
      </p:sp>
    </p:spTree>
    <p:extLst>
      <p:ext uri="{BB962C8B-B14F-4D97-AF65-F5344CB8AC3E}">
        <p14:creationId xmlns:p14="http://schemas.microsoft.com/office/powerpoint/2010/main" val="3690502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ED0A-B0FA-EE00-EEFD-4FEBC4A64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Strategy pattern:</a:t>
            </a:r>
          </a:p>
          <a:p>
            <a:r>
              <a:rPr lang="en-ZA" dirty="0"/>
              <a:t>Strategy: </a:t>
            </a:r>
            <a:r>
              <a:rPr lang="en-ZA" dirty="0" err="1"/>
              <a:t>TaxStrategy</a:t>
            </a:r>
            <a:endParaRPr lang="en-ZA" dirty="0"/>
          </a:p>
          <a:p>
            <a:r>
              <a:rPr lang="en-ZA" dirty="0" err="1"/>
              <a:t>ConcreteStrategyA</a:t>
            </a:r>
            <a:r>
              <a:rPr lang="en-ZA" dirty="0"/>
              <a:t>: </a:t>
            </a:r>
            <a:r>
              <a:rPr lang="en-ZA" dirty="0" err="1"/>
              <a:t>FlatTaxStrategy</a:t>
            </a:r>
            <a:endParaRPr lang="en-ZA" dirty="0"/>
          </a:p>
          <a:p>
            <a:r>
              <a:rPr lang="en-ZA" dirty="0" err="1"/>
              <a:t>ConcreteStrategyB</a:t>
            </a:r>
            <a:r>
              <a:rPr lang="en-ZA" dirty="0"/>
              <a:t>: </a:t>
            </a:r>
            <a:r>
              <a:rPr lang="en-ZA" dirty="0" err="1"/>
              <a:t>ProgressiveTaxStrategy</a:t>
            </a:r>
            <a:endParaRPr lang="en-ZA" dirty="0"/>
          </a:p>
          <a:p>
            <a:r>
              <a:rPr lang="en-ZA" dirty="0"/>
              <a:t>Context: </a:t>
            </a:r>
            <a:r>
              <a:rPr lang="en-ZA" dirty="0" err="1"/>
              <a:t>TaxSystem</a:t>
            </a:r>
            <a:endParaRPr lang="en-ZA" dirty="0"/>
          </a:p>
          <a:p>
            <a:endParaRPr lang="en-ZA" dirty="0"/>
          </a:p>
          <a:p>
            <a:r>
              <a:rPr lang="en-ZA" dirty="0" err="1"/>
              <a:t>TaxSystem</a:t>
            </a:r>
            <a:r>
              <a:rPr lang="en-ZA" dirty="0"/>
              <a:t> holds and instance of the current selected </a:t>
            </a:r>
            <a:r>
              <a:rPr lang="en-ZA" dirty="0" err="1"/>
              <a:t>TaxStrategy</a:t>
            </a:r>
            <a:r>
              <a:rPr lang="en-ZA" dirty="0"/>
              <a:t>.</a:t>
            </a:r>
          </a:p>
          <a:p>
            <a:r>
              <a:rPr lang="en-ZA" dirty="0"/>
              <a:t>The Government holds an instance of the </a:t>
            </a:r>
            <a:r>
              <a:rPr lang="en-ZA" dirty="0" err="1"/>
              <a:t>TaxSystem</a:t>
            </a:r>
            <a:r>
              <a:rPr lang="en-ZA" dirty="0"/>
              <a:t> and can decide what Strategy to use when Taxing the City.</a:t>
            </a:r>
          </a:p>
          <a:p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3E4FA2-25A0-C1AE-8EB6-351DB7B5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62453-C81A-F234-DAC2-5D1915AC4B24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4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Taxes</a:t>
            </a:r>
          </a:p>
        </p:txBody>
      </p:sp>
    </p:spTree>
    <p:extLst>
      <p:ext uri="{BB962C8B-B14F-4D97-AF65-F5344CB8AC3E}">
        <p14:creationId xmlns:p14="http://schemas.microsoft.com/office/powerpoint/2010/main" val="4271861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6C89F-6E2E-32A8-7E22-0882891FA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ZA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Explain government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C0A778-9A3B-E6D2-D322-F8954379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228DDE-933E-BD63-3767-898AC54107EB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4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Government</a:t>
            </a:r>
          </a:p>
        </p:txBody>
      </p:sp>
    </p:spTree>
    <p:extLst>
      <p:ext uri="{BB962C8B-B14F-4D97-AF65-F5344CB8AC3E}">
        <p14:creationId xmlns:p14="http://schemas.microsoft.com/office/powerpoint/2010/main" val="3357901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10690B-FD90-5B80-D552-6E8A2C6D5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ZA" dirty="0"/>
              <a:t>Add class diagram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51E2EB-C51D-2BCB-2A99-3F1EC39C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C69C4-8C1E-F1F3-6F96-77491815ABF8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4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Government</a:t>
            </a:r>
          </a:p>
        </p:txBody>
      </p:sp>
    </p:spTree>
    <p:extLst>
      <p:ext uri="{BB962C8B-B14F-4D97-AF65-F5344CB8AC3E}">
        <p14:creationId xmlns:p14="http://schemas.microsoft.com/office/powerpoint/2010/main" val="2442878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ED0A-B0FA-EE00-EEFD-4FEBC4A64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Explain pattern , attributes and methods</a:t>
            </a:r>
          </a:p>
          <a:p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3E4FA2-25A0-C1AE-8EB6-351DB7B5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3A0BAD-E7FA-724E-331D-B39FEB369065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4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Government</a:t>
            </a:r>
          </a:p>
        </p:txBody>
      </p:sp>
    </p:spTree>
    <p:extLst>
      <p:ext uri="{BB962C8B-B14F-4D97-AF65-F5344CB8AC3E}">
        <p14:creationId xmlns:p14="http://schemas.microsoft.com/office/powerpoint/2010/main" val="396040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rom the Tom Thumb Railroad to hyperloop and more&quot;...Paul Comfort's picture  book for the next generation of public transport fans | UITP">
            <a:extLst>
              <a:ext uri="{FF2B5EF4-FFF2-40B4-BE49-F238E27FC236}">
                <a16:creationId xmlns:a16="http://schemas.microsoft.com/office/drawing/2014/main" id="{C59FAA1C-0CD1-8EB4-E9AA-6574645FC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8D18D35-5FBB-1505-5436-29B77DE7C4B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4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Routines:</a:t>
            </a:r>
          </a:p>
        </p:txBody>
      </p:sp>
      <p:sp>
        <p:nvSpPr>
          <p:cNvPr id="2" name="AutoShape 2" descr="City Transport Elements - Various City Transport Elements - CleanPNG /  KissPNG">
            <a:extLst>
              <a:ext uri="{FF2B5EF4-FFF2-40B4-BE49-F238E27FC236}">
                <a16:creationId xmlns:a16="http://schemas.microsoft.com/office/drawing/2014/main" id="{83E355A7-6A68-E9A9-9ED9-3ABC9C5CD5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49D099-8142-2DFA-DD02-3149A3EF8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90" y="1825625"/>
            <a:ext cx="11729544" cy="4756330"/>
          </a:xfrm>
        </p:spPr>
        <p:txBody>
          <a:bodyPr>
            <a:normAutofit fontScale="85000" lnSpcReduction="20000"/>
          </a:bodyPr>
          <a:lstStyle/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2000" u="sng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Commands that the Government </a:t>
            </a:r>
            <a:r>
              <a:rPr lang="en-ZA" sz="2000" u="sng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call:</a:t>
            </a:r>
            <a:endParaRPr lang="en-ZA" sz="2000" u="sng" kern="100" dirty="0"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ZA" sz="1600" kern="100" dirty="0"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ZA" sz="18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Design Pattern: Implements the Command design pattern. Allowing for the government(user) to call the same method on several objects through one function call.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ZA" sz="1800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Participants: 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        Command = </a:t>
            </a:r>
            <a:r>
              <a:rPr lang="en-ZA" sz="1800" kern="1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GovernmentCommands</a:t>
            </a:r>
            <a:r>
              <a:rPr lang="en-ZA" sz="1800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        </a:t>
            </a:r>
            <a:r>
              <a:rPr lang="en-ZA" sz="1800" kern="10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ConcreteCommands</a:t>
            </a:r>
            <a:r>
              <a:rPr lang="en-ZA" sz="18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= </a:t>
            </a:r>
            <a:r>
              <a:rPr lang="en-ZA" sz="1800" kern="10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UpgradeAllRoad</a:t>
            </a:r>
            <a:r>
              <a:rPr lang="en-ZA" sz="18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ZA" sz="1800" kern="10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UpgradeAllPub</a:t>
            </a:r>
            <a:r>
              <a:rPr lang="en-ZA" sz="18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ZA" sz="1800" kern="10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UpgradeAllRail</a:t>
            </a:r>
            <a:r>
              <a:rPr lang="en-ZA" sz="18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ZA" sz="1800" kern="10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RenovateAllBuildings</a:t>
            </a:r>
            <a:r>
              <a:rPr lang="en-ZA" sz="18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        Invoker = </a:t>
            </a:r>
            <a:r>
              <a:rPr lang="en-ZA" sz="1800" kern="10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MonthlyRoutines</a:t>
            </a:r>
            <a:endParaRPr lang="en-ZA" sz="1800" kern="100" dirty="0"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        Client = Government.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	 Receiver = </a:t>
            </a:r>
            <a:r>
              <a:rPr lang="en-ZA" sz="1800" kern="10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RoadSystemAdapter</a:t>
            </a:r>
            <a:r>
              <a:rPr lang="en-ZA" sz="18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ZA" sz="1800" kern="10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RailSystemAdapter</a:t>
            </a:r>
            <a:r>
              <a:rPr lang="en-ZA" sz="1800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ZA" sz="1800" kern="1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PubTransportAdapter</a:t>
            </a:r>
            <a:r>
              <a:rPr lang="en-ZA" sz="1800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and Buildings.</a:t>
            </a:r>
            <a:endParaRPr lang="en-ZA" sz="1800" kern="100" dirty="0"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ZA" sz="1800" kern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18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Each concrete command stores a vector of their relevant adapter objects. The transport adapters call their </a:t>
            </a:r>
            <a:r>
              <a:rPr lang="en-US" sz="1800" kern="10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performMaintenance</a:t>
            </a:r>
            <a:r>
              <a:rPr lang="en-US" sz="18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() methods when the commands call their execute() methods. This allows for all the transport to be updated through on method call.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800" kern="100" dirty="0"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1800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Each concrete command is stored in a vector of </a:t>
            </a:r>
            <a:r>
              <a:rPr lang="en-US" sz="1800" kern="1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GovernmentCommands</a:t>
            </a:r>
            <a:r>
              <a:rPr lang="en-US" sz="1800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within the </a:t>
            </a:r>
            <a:r>
              <a:rPr lang="en-US" sz="1800" kern="1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MonthlyRoutines</a:t>
            </a:r>
            <a:r>
              <a:rPr lang="en-US" sz="1800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class. This allows for the government to call all Transport or all building related commands at once.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800" kern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18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 Governm</a:t>
            </a:r>
            <a:r>
              <a:rPr lang="en-US" sz="1800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ent keeps a reference to a </a:t>
            </a:r>
            <a:r>
              <a:rPr lang="en-US" sz="1800" kern="1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MonthlyRoutines</a:t>
            </a:r>
            <a:r>
              <a:rPr lang="en-US" sz="1800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object which is used to call the commands.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endParaRPr lang="en-US" sz="1800" kern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18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 main commands used are the Transport related commands as there may be insufficient transport for the citizens, which the government can address calling the Upgrade Transpor</a:t>
            </a:r>
            <a:r>
              <a:rPr lang="en-US" sz="1800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 actions to restore the citizens satisfaction.</a:t>
            </a:r>
            <a:endParaRPr lang="en-ZA" sz="1800" kern="100" dirty="0"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>
              <a:buNone/>
            </a:pP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285393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7A941-7F3B-9C87-89B4-BE493639A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Z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107E6F-FDD1-170F-1D6E-1DE6607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ZA" sz="4800" i="0" u="none" strike="noStrike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Introduction</a:t>
            </a:r>
            <a:endParaRPr lang="en-ZA" sz="4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19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7E741-1B9A-C98A-8B51-D927AA236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79D8DE-3E28-2F20-F5A2-5A4B59A0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ZA" sz="4800" i="0" u="none" strike="noStrike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Final class diagram</a:t>
            </a:r>
            <a:endParaRPr lang="en-ZA" sz="4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39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496AB-43E1-C384-867E-1854743DC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u="sng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Create and manage different types of buildings.</a:t>
            </a:r>
            <a:endParaRPr lang="en-ZA" sz="2000" kern="100" dirty="0"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4D9C19-7D3A-95E5-DB1D-C84F7907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ZA" sz="4800" i="0" u="none" strike="noStrike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City Management: </a:t>
            </a:r>
            <a:endParaRPr lang="en-ZA" sz="4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24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B88B-DB8B-2482-B0D5-8E4823B7F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Add class diagram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8F18BF-3CAC-44E9-898A-BBD20C220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ZA" sz="4800" i="0" u="none" strike="noStrike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Buildings</a:t>
            </a:r>
            <a:endParaRPr lang="en-ZA" sz="4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74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88F18BF-3CAC-44E9-898A-BBD20C220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ZA" sz="4800" i="0" u="none" strike="noStrike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Buildings</a:t>
            </a:r>
            <a:endParaRPr lang="en-ZA" sz="4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D5D0DF-E0F3-FD72-D025-FC882044E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ZA" dirty="0"/>
              <a:t>Explain pattern and attributes and methods</a:t>
            </a:r>
          </a:p>
        </p:txBody>
      </p:sp>
    </p:spTree>
    <p:extLst>
      <p:ext uri="{BB962C8B-B14F-4D97-AF65-F5344CB8AC3E}">
        <p14:creationId xmlns:p14="http://schemas.microsoft.com/office/powerpoint/2010/main" val="1841968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421A1-8CA9-BDB6-9547-8B0FBA089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4891" cy="4316557"/>
          </a:xfrm>
        </p:spPr>
        <p:txBody>
          <a:bodyPr>
            <a:normAutofit/>
          </a:bodyPr>
          <a:lstStyle/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3200" u="sng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Manage Utilities</a:t>
            </a:r>
          </a:p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ZA" sz="2400" kern="100" dirty="0"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ZA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Powerplants : generate electricity to supply to city.</a:t>
            </a:r>
            <a:endParaRPr lang="en-ZA" sz="2000" kern="100" dirty="0"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ZA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Functional and Non-functional</a:t>
            </a:r>
            <a:endParaRPr lang="en-ZA" sz="1600" kern="100" dirty="0"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ZA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Water Supply : ensure steady distribution of water.</a:t>
            </a:r>
            <a:endParaRPr lang="en-ZA" sz="2000" kern="100" dirty="0"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1200150" lvl="2" indent="-28575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ZA" sz="24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Functional and Non-functional</a:t>
            </a:r>
            <a:endParaRPr lang="en-ZA" sz="1600" kern="100" dirty="0"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ZA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Waste Management : handle waste removal and recycling.</a:t>
            </a:r>
            <a:endParaRPr lang="en-ZA" sz="2000" kern="100" dirty="0"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1200150" lvl="2" indent="-28575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ZA" sz="24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Functional and Non-functional</a:t>
            </a:r>
            <a:endParaRPr lang="en-ZA" sz="1600" kern="100" dirty="0"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0150B3C-348B-879F-6280-8D078E78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ZA" sz="4800" i="0" u="none" strike="noStrike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City Management: </a:t>
            </a:r>
            <a:endParaRPr lang="en-ZA" sz="4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145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40F683-C076-4299-767B-84BC6C00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ZA" sz="4800" i="0" u="none" strike="noStrike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Utilities</a:t>
            </a:r>
            <a:endParaRPr lang="en-ZA" sz="4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DA472F-0C70-4ED9-AF3E-F0611D1C4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ZA" dirty="0"/>
              <a:t>Add class diagram</a:t>
            </a:r>
          </a:p>
        </p:txBody>
      </p:sp>
    </p:spTree>
    <p:extLst>
      <p:ext uri="{BB962C8B-B14F-4D97-AF65-F5344CB8AC3E}">
        <p14:creationId xmlns:p14="http://schemas.microsoft.com/office/powerpoint/2010/main" val="630558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731</Words>
  <Application>Microsoft Office PowerPoint</Application>
  <PresentationFormat>Widescreen</PresentationFormat>
  <Paragraphs>113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ADLaM Display</vt:lpstr>
      <vt:lpstr>-apple-system</vt:lpstr>
      <vt:lpstr>Arial</vt:lpstr>
      <vt:lpstr>Calibri</vt:lpstr>
      <vt:lpstr>Calibri Light</vt:lpstr>
      <vt:lpstr>Courier New</vt:lpstr>
      <vt:lpstr>Symbol</vt:lpstr>
      <vt:lpstr>Office Theme</vt:lpstr>
      <vt:lpstr>COS 214 Project</vt:lpstr>
      <vt:lpstr> sudo-apt-get-marks members </vt:lpstr>
      <vt:lpstr>Introduction</vt:lpstr>
      <vt:lpstr>Final class diagram</vt:lpstr>
      <vt:lpstr>City Management: </vt:lpstr>
      <vt:lpstr>Buildings</vt:lpstr>
      <vt:lpstr>Buildings</vt:lpstr>
      <vt:lpstr>City Management: </vt:lpstr>
      <vt:lpstr>Utilities</vt:lpstr>
      <vt:lpstr>Utilities</vt:lpstr>
      <vt:lpstr>PowerPoint Presentation</vt:lpstr>
      <vt:lpstr>PowerPoint Presentation</vt:lpstr>
      <vt:lpstr>PowerPoint Presentation</vt:lpstr>
      <vt:lpstr>City Management: </vt:lpstr>
      <vt:lpstr>City Management: </vt:lpstr>
      <vt:lpstr>City Management: </vt:lpstr>
      <vt:lpstr>PowerPoint Presentation</vt:lpstr>
      <vt:lpstr>Resources: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214 Project</dc:title>
  <dc:creator>Megan Pretorius</dc:creator>
  <cp:lastModifiedBy>Marco Paximadis</cp:lastModifiedBy>
  <cp:revision>12</cp:revision>
  <dcterms:created xsi:type="dcterms:W3CDTF">2024-11-01T17:27:19Z</dcterms:created>
  <dcterms:modified xsi:type="dcterms:W3CDTF">2024-11-04T14:05:56Z</dcterms:modified>
</cp:coreProperties>
</file>