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84"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6"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5901" autoAdjust="0"/>
  </p:normalViewPr>
  <p:slideViewPr>
    <p:cSldViewPr snapToGrid="0">
      <p:cViewPr varScale="1">
        <p:scale>
          <a:sx n="71" d="100"/>
          <a:sy n="71" d="100"/>
        </p:scale>
        <p:origin x="11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5E3E6-A0EB-4EDC-8716-174F5F3E444B}" type="datetimeFigureOut">
              <a:rPr lang="en-ZA" smtClean="0"/>
              <a:t>2024/11/02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64A1B-9DB0-4722-A510-6D3BF430497F}" type="slidenum">
              <a:rPr lang="en-ZA" smtClean="0"/>
              <a:t>‹#›</a:t>
            </a:fld>
            <a:endParaRPr lang="en-ZA"/>
          </a:p>
        </p:txBody>
      </p:sp>
    </p:spTree>
    <p:extLst>
      <p:ext uri="{BB962C8B-B14F-4D97-AF65-F5344CB8AC3E}">
        <p14:creationId xmlns:p14="http://schemas.microsoft.com/office/powerpoint/2010/main" val="399618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Gay Stefan</a:t>
            </a:r>
          </a:p>
          <a:p>
            <a:r>
              <a:rPr lang="en-ZA" dirty="0"/>
              <a:t>Time: 40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a:t>
            </a:fld>
            <a:endParaRPr lang="en-ZA"/>
          </a:p>
        </p:txBody>
      </p:sp>
    </p:spTree>
    <p:extLst>
      <p:ext uri="{BB962C8B-B14F-4D97-AF65-F5344CB8AC3E}">
        <p14:creationId xmlns:p14="http://schemas.microsoft.com/office/powerpoint/2010/main" val="118577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Amadeus</a:t>
            </a:r>
          </a:p>
          <a:p>
            <a:r>
              <a:rPr lang="en-ZA" dirty="0"/>
              <a:t>Time: 60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10</a:t>
            </a:fld>
            <a:endParaRPr lang="en-ZA"/>
          </a:p>
        </p:txBody>
      </p:sp>
    </p:spTree>
    <p:extLst>
      <p:ext uri="{BB962C8B-B14F-4D97-AF65-F5344CB8AC3E}">
        <p14:creationId xmlns:p14="http://schemas.microsoft.com/office/powerpoint/2010/main" val="15896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Saskia</a:t>
            </a:r>
          </a:p>
          <a:p>
            <a:r>
              <a:rPr lang="en-ZA" dirty="0"/>
              <a:t>Time: 60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11</a:t>
            </a:fld>
            <a:endParaRPr lang="en-ZA"/>
          </a:p>
        </p:txBody>
      </p:sp>
    </p:spTree>
    <p:extLst>
      <p:ext uri="{BB962C8B-B14F-4D97-AF65-F5344CB8AC3E}">
        <p14:creationId xmlns:p14="http://schemas.microsoft.com/office/powerpoint/2010/main" val="228581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Gay Stefan</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12</a:t>
            </a:fld>
            <a:endParaRPr lang="en-ZA"/>
          </a:p>
        </p:txBody>
      </p:sp>
    </p:spTree>
    <p:extLst>
      <p:ext uri="{BB962C8B-B14F-4D97-AF65-F5344CB8AC3E}">
        <p14:creationId xmlns:p14="http://schemas.microsoft.com/office/powerpoint/2010/main" val="2616932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Raven </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13</a:t>
            </a:fld>
            <a:endParaRPr lang="en-ZA"/>
          </a:p>
        </p:txBody>
      </p:sp>
    </p:spTree>
    <p:extLst>
      <p:ext uri="{BB962C8B-B14F-4D97-AF65-F5344CB8AC3E}">
        <p14:creationId xmlns:p14="http://schemas.microsoft.com/office/powerpoint/2010/main" val="22926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Saskia</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14</a:t>
            </a:fld>
            <a:endParaRPr lang="en-ZA"/>
          </a:p>
        </p:txBody>
      </p:sp>
    </p:spTree>
    <p:extLst>
      <p:ext uri="{BB962C8B-B14F-4D97-AF65-F5344CB8AC3E}">
        <p14:creationId xmlns:p14="http://schemas.microsoft.com/office/powerpoint/2010/main" val="315046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Saskia</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15</a:t>
            </a:fld>
            <a:endParaRPr lang="en-ZA"/>
          </a:p>
        </p:txBody>
      </p:sp>
    </p:spTree>
    <p:extLst>
      <p:ext uri="{BB962C8B-B14F-4D97-AF65-F5344CB8AC3E}">
        <p14:creationId xmlns:p14="http://schemas.microsoft.com/office/powerpoint/2010/main" val="3990650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Gay Stefan</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16</a:t>
            </a:fld>
            <a:endParaRPr lang="en-ZA"/>
          </a:p>
        </p:txBody>
      </p:sp>
    </p:spTree>
    <p:extLst>
      <p:ext uri="{BB962C8B-B14F-4D97-AF65-F5344CB8AC3E}">
        <p14:creationId xmlns:p14="http://schemas.microsoft.com/office/powerpoint/2010/main" val="2431103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Johan  </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17</a:t>
            </a:fld>
            <a:endParaRPr lang="en-ZA"/>
          </a:p>
        </p:txBody>
      </p:sp>
    </p:spTree>
    <p:extLst>
      <p:ext uri="{BB962C8B-B14F-4D97-AF65-F5344CB8AC3E}">
        <p14:creationId xmlns:p14="http://schemas.microsoft.com/office/powerpoint/2010/main" val="1338001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Daniel + Johan</a:t>
            </a:r>
          </a:p>
          <a:p>
            <a:r>
              <a:rPr lang="en-ZA" dirty="0"/>
              <a:t>Time: 30 sec + 30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19</a:t>
            </a:fld>
            <a:endParaRPr lang="en-ZA"/>
          </a:p>
        </p:txBody>
      </p:sp>
    </p:spTree>
    <p:extLst>
      <p:ext uri="{BB962C8B-B14F-4D97-AF65-F5344CB8AC3E}">
        <p14:creationId xmlns:p14="http://schemas.microsoft.com/office/powerpoint/2010/main" val="2736120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20</a:t>
            </a:fld>
            <a:endParaRPr lang="en-ZA"/>
          </a:p>
        </p:txBody>
      </p:sp>
    </p:spTree>
    <p:extLst>
      <p:ext uri="{BB962C8B-B14F-4D97-AF65-F5344CB8AC3E}">
        <p14:creationId xmlns:p14="http://schemas.microsoft.com/office/powerpoint/2010/main" val="182721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Gay Stefan</a:t>
            </a:r>
          </a:p>
          <a:p>
            <a:r>
              <a:rPr lang="en-ZA" dirty="0"/>
              <a:t>Time: 40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a:t>
            </a:fld>
            <a:endParaRPr lang="en-ZA"/>
          </a:p>
        </p:txBody>
      </p:sp>
    </p:spTree>
    <p:extLst>
      <p:ext uri="{BB962C8B-B14F-4D97-AF65-F5344CB8AC3E}">
        <p14:creationId xmlns:p14="http://schemas.microsoft.com/office/powerpoint/2010/main" val="3421019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Stefan</a:t>
            </a:r>
          </a:p>
          <a:p>
            <a:r>
              <a:rPr lang="en-ZA" dirty="0"/>
              <a:t>Time: 60 secs</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21</a:t>
            </a:fld>
            <a:endParaRPr lang="en-ZA"/>
          </a:p>
        </p:txBody>
      </p:sp>
    </p:spTree>
    <p:extLst>
      <p:ext uri="{BB962C8B-B14F-4D97-AF65-F5344CB8AC3E}">
        <p14:creationId xmlns:p14="http://schemas.microsoft.com/office/powerpoint/2010/main" val="653565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Daniel</a:t>
            </a:r>
          </a:p>
          <a:p>
            <a:r>
              <a:rPr lang="en-ZA" dirty="0"/>
              <a:t>Time: 60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22</a:t>
            </a:fld>
            <a:endParaRPr lang="en-ZA"/>
          </a:p>
        </p:txBody>
      </p:sp>
    </p:spTree>
    <p:extLst>
      <p:ext uri="{BB962C8B-B14F-4D97-AF65-F5344CB8AC3E}">
        <p14:creationId xmlns:p14="http://schemas.microsoft.com/office/powerpoint/2010/main" val="617486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Johan</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24</a:t>
            </a:fld>
            <a:endParaRPr lang="en-ZA"/>
          </a:p>
        </p:txBody>
      </p:sp>
    </p:spTree>
    <p:extLst>
      <p:ext uri="{BB962C8B-B14F-4D97-AF65-F5344CB8AC3E}">
        <p14:creationId xmlns:p14="http://schemas.microsoft.com/office/powerpoint/2010/main" val="3707694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Johan</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25</a:t>
            </a:fld>
            <a:endParaRPr lang="en-ZA"/>
          </a:p>
        </p:txBody>
      </p:sp>
    </p:spTree>
    <p:extLst>
      <p:ext uri="{BB962C8B-B14F-4D97-AF65-F5344CB8AC3E}">
        <p14:creationId xmlns:p14="http://schemas.microsoft.com/office/powerpoint/2010/main" val="368705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Stefan</a:t>
            </a:r>
          </a:p>
          <a:p>
            <a:r>
              <a:rPr lang="en-ZA" dirty="0"/>
              <a:t>Time: 30 sec</a:t>
            </a:r>
          </a:p>
        </p:txBody>
      </p:sp>
      <p:sp>
        <p:nvSpPr>
          <p:cNvPr id="4" name="Slide Number Placeholder 3"/>
          <p:cNvSpPr>
            <a:spLocks noGrp="1"/>
          </p:cNvSpPr>
          <p:nvPr>
            <p:ph type="sldNum" sz="quarter" idx="5"/>
          </p:nvPr>
        </p:nvSpPr>
        <p:spPr/>
        <p:txBody>
          <a:bodyPr/>
          <a:lstStyle/>
          <a:p>
            <a:fld id="{D0664A1B-9DB0-4722-A510-6D3BF430497F}" type="slidenum">
              <a:rPr lang="en-ZA" smtClean="0"/>
              <a:t>27</a:t>
            </a:fld>
            <a:endParaRPr lang="en-ZA"/>
          </a:p>
        </p:txBody>
      </p:sp>
    </p:spTree>
    <p:extLst>
      <p:ext uri="{BB962C8B-B14F-4D97-AF65-F5344CB8AC3E}">
        <p14:creationId xmlns:p14="http://schemas.microsoft.com/office/powerpoint/2010/main" val="3131215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Raven</a:t>
            </a:r>
          </a:p>
          <a:p>
            <a:r>
              <a:rPr lang="en-ZA" dirty="0"/>
              <a:t>Time: 20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29</a:t>
            </a:fld>
            <a:endParaRPr lang="en-ZA"/>
          </a:p>
        </p:txBody>
      </p:sp>
    </p:spTree>
    <p:extLst>
      <p:ext uri="{BB962C8B-B14F-4D97-AF65-F5344CB8AC3E}">
        <p14:creationId xmlns:p14="http://schemas.microsoft.com/office/powerpoint/2010/main" val="67872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Stefan</a:t>
            </a:r>
          </a:p>
          <a:p>
            <a:r>
              <a:rPr lang="en-ZA" dirty="0"/>
              <a:t>Time: 40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3</a:t>
            </a:fld>
            <a:endParaRPr lang="en-ZA"/>
          </a:p>
        </p:txBody>
      </p:sp>
    </p:spTree>
    <p:extLst>
      <p:ext uri="{BB962C8B-B14F-4D97-AF65-F5344CB8AC3E}">
        <p14:creationId xmlns:p14="http://schemas.microsoft.com/office/powerpoint/2010/main" val="1490616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Saskia</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4</a:t>
            </a:fld>
            <a:endParaRPr lang="en-ZA"/>
          </a:p>
        </p:txBody>
      </p:sp>
    </p:spTree>
    <p:extLst>
      <p:ext uri="{BB962C8B-B14F-4D97-AF65-F5344CB8AC3E}">
        <p14:creationId xmlns:p14="http://schemas.microsoft.com/office/powerpoint/2010/main" val="423939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5</a:t>
            </a:fld>
            <a:endParaRPr lang="en-ZA"/>
          </a:p>
        </p:txBody>
      </p:sp>
    </p:spTree>
    <p:extLst>
      <p:ext uri="{BB962C8B-B14F-4D97-AF65-F5344CB8AC3E}">
        <p14:creationId xmlns:p14="http://schemas.microsoft.com/office/powerpoint/2010/main" val="124910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Raven</a:t>
            </a:r>
          </a:p>
          <a:p>
            <a:r>
              <a:rPr lang="en-ZA" dirty="0"/>
              <a:t>Time: 10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6</a:t>
            </a:fld>
            <a:endParaRPr lang="en-ZA"/>
          </a:p>
        </p:txBody>
      </p:sp>
    </p:spTree>
    <p:extLst>
      <p:ext uri="{BB962C8B-B14F-4D97-AF65-F5344CB8AC3E}">
        <p14:creationId xmlns:p14="http://schemas.microsoft.com/office/powerpoint/2010/main" val="402901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Amadeus</a:t>
            </a:r>
          </a:p>
          <a:p>
            <a:r>
              <a:rPr lang="en-ZA" dirty="0"/>
              <a:t>Time: 40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7</a:t>
            </a:fld>
            <a:endParaRPr lang="en-ZA"/>
          </a:p>
        </p:txBody>
      </p:sp>
    </p:spTree>
    <p:extLst>
      <p:ext uri="{BB962C8B-B14F-4D97-AF65-F5344CB8AC3E}">
        <p14:creationId xmlns:p14="http://schemas.microsoft.com/office/powerpoint/2010/main" val="315769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Danial</a:t>
            </a:r>
          </a:p>
          <a:p>
            <a:r>
              <a:rPr lang="en-ZA" dirty="0"/>
              <a:t>Time: 30 sec</a:t>
            </a:r>
          </a:p>
        </p:txBody>
      </p:sp>
      <p:sp>
        <p:nvSpPr>
          <p:cNvPr id="4" name="Slide Number Placeholder 3"/>
          <p:cNvSpPr>
            <a:spLocks noGrp="1"/>
          </p:cNvSpPr>
          <p:nvPr>
            <p:ph type="sldNum" sz="quarter" idx="5"/>
          </p:nvPr>
        </p:nvSpPr>
        <p:spPr/>
        <p:txBody>
          <a:bodyPr/>
          <a:lstStyle/>
          <a:p>
            <a:fld id="{D0664A1B-9DB0-4722-A510-6D3BF430497F}" type="slidenum">
              <a:rPr lang="en-ZA" smtClean="0"/>
              <a:t>8</a:t>
            </a:fld>
            <a:endParaRPr lang="en-ZA"/>
          </a:p>
        </p:txBody>
      </p:sp>
    </p:spTree>
    <p:extLst>
      <p:ext uri="{BB962C8B-B14F-4D97-AF65-F5344CB8AC3E}">
        <p14:creationId xmlns:p14="http://schemas.microsoft.com/office/powerpoint/2010/main" val="136511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Who: Raven</a:t>
            </a:r>
          </a:p>
          <a:p>
            <a:r>
              <a:rPr lang="en-ZA" dirty="0"/>
              <a:t>Time: 30 sec</a:t>
            </a:r>
          </a:p>
          <a:p>
            <a:endParaRPr lang="en-ZA" dirty="0"/>
          </a:p>
        </p:txBody>
      </p:sp>
      <p:sp>
        <p:nvSpPr>
          <p:cNvPr id="4" name="Slide Number Placeholder 3"/>
          <p:cNvSpPr>
            <a:spLocks noGrp="1"/>
          </p:cNvSpPr>
          <p:nvPr>
            <p:ph type="sldNum" sz="quarter" idx="5"/>
          </p:nvPr>
        </p:nvSpPr>
        <p:spPr/>
        <p:txBody>
          <a:bodyPr/>
          <a:lstStyle/>
          <a:p>
            <a:fld id="{D0664A1B-9DB0-4722-A510-6D3BF430497F}" type="slidenum">
              <a:rPr lang="en-ZA" smtClean="0"/>
              <a:t>9</a:t>
            </a:fld>
            <a:endParaRPr lang="en-ZA"/>
          </a:p>
        </p:txBody>
      </p:sp>
    </p:spTree>
    <p:extLst>
      <p:ext uri="{BB962C8B-B14F-4D97-AF65-F5344CB8AC3E}">
        <p14:creationId xmlns:p14="http://schemas.microsoft.com/office/powerpoint/2010/main" val="162594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a:xfrm>
            <a:off x="3962399" y="5870575"/>
            <a:ext cx="4893958" cy="377825"/>
          </a:xfrm>
        </p:spPr>
        <p:txBody>
          <a:bodyPr/>
          <a:lstStyle/>
          <a:p>
            <a:endParaRPr lang="en-ZA"/>
          </a:p>
        </p:txBody>
      </p:sp>
      <p:sp>
        <p:nvSpPr>
          <p:cNvPr id="6" name="Slide Number Placeholder 5"/>
          <p:cNvSpPr>
            <a:spLocks noGrp="1"/>
          </p:cNvSpPr>
          <p:nvPr>
            <p:ph type="sldNum" sz="quarter" idx="12"/>
          </p:nvPr>
        </p:nvSpPr>
        <p:spPr>
          <a:xfrm>
            <a:off x="10608958" y="5870575"/>
            <a:ext cx="551167" cy="377825"/>
          </a:xfrm>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9221085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C5DD4AE-5BF1-4450-A8A7-620083B5EA1B}" type="datetimeFigureOut">
              <a:rPr lang="en-ZA" smtClean="0"/>
              <a:t>2024/11/02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2194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143791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234559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58225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50683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185963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048043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110110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12048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5DD4AE-5BF1-4450-A8A7-620083B5EA1B}" type="datetimeFigureOut">
              <a:rPr lang="en-ZA" smtClean="0"/>
              <a:t>2024/11/02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4873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C5DD4AE-5BF1-4450-A8A7-620083B5EA1B}" type="datetimeFigureOut">
              <a:rPr lang="en-ZA" smtClean="0"/>
              <a:t>2024/11/02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60936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C5DD4AE-5BF1-4450-A8A7-620083B5EA1B}" type="datetimeFigureOut">
              <a:rPr lang="en-ZA" smtClean="0"/>
              <a:t>2024/11/02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37525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C5DD4AE-5BF1-4450-A8A7-620083B5EA1B}" type="datetimeFigureOut">
              <a:rPr lang="en-ZA" smtClean="0"/>
              <a:t>2024/11/02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58107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C5DD4AE-5BF1-4450-A8A7-620083B5EA1B}" type="datetimeFigureOut">
              <a:rPr lang="en-ZA" smtClean="0"/>
              <a:t>2024/11/02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9511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C5DD4AE-5BF1-4450-A8A7-620083B5EA1B}" type="datetimeFigureOut">
              <a:rPr lang="en-ZA" smtClean="0"/>
              <a:t>2024/11/02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12918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C5DD4AE-5BF1-4450-A8A7-620083B5EA1B}" type="datetimeFigureOut">
              <a:rPr lang="en-ZA" smtClean="0"/>
              <a:t>2024/11/02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D08C9FE-64B9-41C8-81D5-8E65689BF3A4}" type="slidenum">
              <a:rPr lang="en-ZA" smtClean="0"/>
              <a:t>‹#›</a:t>
            </a:fld>
            <a:endParaRPr lang="en-ZA"/>
          </a:p>
        </p:txBody>
      </p:sp>
    </p:spTree>
    <p:extLst>
      <p:ext uri="{BB962C8B-B14F-4D97-AF65-F5344CB8AC3E}">
        <p14:creationId xmlns:p14="http://schemas.microsoft.com/office/powerpoint/2010/main" val="342361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5DD4AE-5BF1-4450-A8A7-620083B5EA1B}" type="datetimeFigureOut">
              <a:rPr lang="en-ZA" smtClean="0"/>
              <a:t>2024/11/02</a:t>
            </a:fld>
            <a:endParaRPr lang="en-Z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08C9FE-64B9-41C8-81D5-8E65689BF3A4}" type="slidenum">
              <a:rPr lang="en-ZA" smtClean="0"/>
              <a:t>‹#›</a:t>
            </a:fld>
            <a:endParaRPr lang="en-ZA"/>
          </a:p>
        </p:txBody>
      </p:sp>
    </p:spTree>
    <p:extLst>
      <p:ext uri="{BB962C8B-B14F-4D97-AF65-F5344CB8AC3E}">
        <p14:creationId xmlns:p14="http://schemas.microsoft.com/office/powerpoint/2010/main" val="12599391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8E59-9CE3-92A2-8232-C83BB9FD12C9}"/>
              </a:ext>
            </a:extLst>
          </p:cNvPr>
          <p:cNvSpPr>
            <a:spLocks noGrp="1"/>
          </p:cNvSpPr>
          <p:nvPr>
            <p:ph type="ctrTitle"/>
          </p:nvPr>
        </p:nvSpPr>
        <p:spPr/>
        <p:txBody>
          <a:bodyPr/>
          <a:lstStyle/>
          <a:p>
            <a:r>
              <a:rPr lang="en-ZA" dirty="0"/>
              <a:t>YELLOW ++</a:t>
            </a:r>
            <a:br>
              <a:rPr lang="en-ZA" dirty="0"/>
            </a:br>
            <a:r>
              <a:rPr lang="en-ZA" dirty="0"/>
              <a:t>Project DEMO</a:t>
            </a:r>
          </a:p>
        </p:txBody>
      </p:sp>
      <p:sp>
        <p:nvSpPr>
          <p:cNvPr id="3" name="Subtitle 2">
            <a:extLst>
              <a:ext uri="{FF2B5EF4-FFF2-40B4-BE49-F238E27FC236}">
                <a16:creationId xmlns:a16="http://schemas.microsoft.com/office/drawing/2014/main" id="{9DFACF27-2EA7-E633-924D-1491071DF483}"/>
              </a:ext>
            </a:extLst>
          </p:cNvPr>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8710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58505-DFC6-6BAB-5FBA-A5AFF1B2A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837CA-C938-A259-C894-9F6F6FBC2050}"/>
              </a:ext>
            </a:extLst>
          </p:cNvPr>
          <p:cNvSpPr>
            <a:spLocks noGrp="1"/>
          </p:cNvSpPr>
          <p:nvPr>
            <p:ph type="title"/>
          </p:nvPr>
        </p:nvSpPr>
        <p:spPr/>
        <p:txBody>
          <a:bodyPr/>
          <a:lstStyle/>
          <a:p>
            <a:r>
              <a:rPr lang="en-ZA" dirty="0"/>
              <a:t>Factory Method</a:t>
            </a:r>
          </a:p>
        </p:txBody>
      </p:sp>
      <p:sp>
        <p:nvSpPr>
          <p:cNvPr id="3" name="Picture Placeholder 2">
            <a:extLst>
              <a:ext uri="{FF2B5EF4-FFF2-40B4-BE49-F238E27FC236}">
                <a16:creationId xmlns:a16="http://schemas.microsoft.com/office/drawing/2014/main" id="{E3F92191-687C-4492-5DC4-A39055C2157D}"/>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6DA80585-9DEF-4335-9D5D-F14D2731736A}"/>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Employed the Factory Method Pattern to streamline the creation of building instances.</a:t>
            </a:r>
          </a:p>
          <a:p>
            <a:pPr marL="285750" indent="-285750">
              <a:buFont typeface="Arial" panose="020B0604020202020204" pitchFamily="34" charset="0"/>
              <a:buChar char="•"/>
            </a:pPr>
            <a:r>
              <a:rPr lang="en-GB" dirty="0"/>
              <a:t>Initialized each building instance with predefined default values for consistency.</a:t>
            </a:r>
            <a:endParaRPr lang="en-ZA" dirty="0"/>
          </a:p>
        </p:txBody>
      </p:sp>
    </p:spTree>
    <p:extLst>
      <p:ext uri="{BB962C8B-B14F-4D97-AF65-F5344CB8AC3E}">
        <p14:creationId xmlns:p14="http://schemas.microsoft.com/office/powerpoint/2010/main" val="35098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73D4F-39D1-F618-BDA9-5261DFD56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D8401-0337-06FB-1E5F-DA51A795B3F0}"/>
              </a:ext>
            </a:extLst>
          </p:cNvPr>
          <p:cNvSpPr>
            <a:spLocks noGrp="1"/>
          </p:cNvSpPr>
          <p:nvPr>
            <p:ph type="title"/>
          </p:nvPr>
        </p:nvSpPr>
        <p:spPr/>
        <p:txBody>
          <a:bodyPr/>
          <a:lstStyle/>
          <a:p>
            <a:r>
              <a:rPr lang="en-ZA" dirty="0"/>
              <a:t>Strategy and state</a:t>
            </a:r>
          </a:p>
        </p:txBody>
      </p:sp>
      <p:sp>
        <p:nvSpPr>
          <p:cNvPr id="3" name="Picture Placeholder 2">
            <a:extLst>
              <a:ext uri="{FF2B5EF4-FFF2-40B4-BE49-F238E27FC236}">
                <a16:creationId xmlns:a16="http://schemas.microsoft.com/office/drawing/2014/main" id="{2C689989-E07F-E1DC-DD82-7863806AEA57}"/>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137640F3-939E-654D-4106-EB4CB234628E}"/>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GB" dirty="0"/>
              <a:t>Integrated the State and Strategy Design Patterns to guide government decision-making and determine optimal actions.</a:t>
            </a:r>
          </a:p>
          <a:p>
            <a:pPr marL="285750" indent="-285750">
              <a:buFont typeface="Arial" panose="020B0604020202020204" pitchFamily="34" charset="0"/>
              <a:buChar char="•"/>
            </a:pPr>
            <a:r>
              <a:rPr lang="en-GB" dirty="0"/>
              <a:t>The State Pattern assesses three key factors: population needs, budget constraints, and morale levels.</a:t>
            </a:r>
          </a:p>
          <a:p>
            <a:pPr marL="285750" indent="-285750">
              <a:buFont typeface="Arial" panose="020B0604020202020204" pitchFamily="34" charset="0"/>
              <a:buChar char="•"/>
            </a:pPr>
            <a:r>
              <a:rPr lang="en-GB" dirty="0"/>
              <a:t>Based on the severity of these conditions, the Strategy Pattern formulates appropriate policies for departmental action and response.</a:t>
            </a:r>
            <a:endParaRPr lang="en-ZA" dirty="0"/>
          </a:p>
        </p:txBody>
      </p:sp>
    </p:spTree>
    <p:extLst>
      <p:ext uri="{BB962C8B-B14F-4D97-AF65-F5344CB8AC3E}">
        <p14:creationId xmlns:p14="http://schemas.microsoft.com/office/powerpoint/2010/main" val="131137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8E494-477B-B924-4FEA-553645830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5EEEC-44D3-7F75-D137-400EF8BFFCA6}"/>
              </a:ext>
            </a:extLst>
          </p:cNvPr>
          <p:cNvSpPr>
            <a:spLocks noGrp="1"/>
          </p:cNvSpPr>
          <p:nvPr>
            <p:ph type="title"/>
          </p:nvPr>
        </p:nvSpPr>
        <p:spPr/>
        <p:txBody>
          <a:bodyPr/>
          <a:lstStyle/>
          <a:p>
            <a:r>
              <a:rPr lang="en-ZA" dirty="0"/>
              <a:t>Composite</a:t>
            </a:r>
          </a:p>
        </p:txBody>
      </p:sp>
      <p:sp>
        <p:nvSpPr>
          <p:cNvPr id="3" name="Picture Placeholder 2">
            <a:extLst>
              <a:ext uri="{FF2B5EF4-FFF2-40B4-BE49-F238E27FC236}">
                <a16:creationId xmlns:a16="http://schemas.microsoft.com/office/drawing/2014/main" id="{A58952E1-4438-2D29-0711-DEA55F28CFFC}"/>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D7F46F44-7CBD-C8C4-876A-7EC5ACD851EC}"/>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Implemented the Composite Design Pattern to organize city blocks, each containing multiple buildings, within a hierarchical tree structure.</a:t>
            </a:r>
          </a:p>
          <a:p>
            <a:pPr marL="285750" indent="-285750">
              <a:buFont typeface="Arial" panose="020B0604020202020204" pitchFamily="34" charset="0"/>
              <a:buChar char="•"/>
            </a:pPr>
            <a:r>
              <a:rPr lang="en-GB" dirty="0"/>
              <a:t>Ensured new buildings are placed in the appropriate block, maintaining an organized and scalable layout.</a:t>
            </a:r>
            <a:endParaRPr lang="en-ZA" dirty="0"/>
          </a:p>
        </p:txBody>
      </p:sp>
    </p:spTree>
    <p:extLst>
      <p:ext uri="{BB962C8B-B14F-4D97-AF65-F5344CB8AC3E}">
        <p14:creationId xmlns:p14="http://schemas.microsoft.com/office/powerpoint/2010/main" val="288484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89E4-84AA-4E4E-90A7-4C5140FF3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6871F-8C7B-2BCB-96AD-01F64D832782}"/>
              </a:ext>
            </a:extLst>
          </p:cNvPr>
          <p:cNvSpPr>
            <a:spLocks noGrp="1"/>
          </p:cNvSpPr>
          <p:nvPr>
            <p:ph type="title"/>
          </p:nvPr>
        </p:nvSpPr>
        <p:spPr/>
        <p:txBody>
          <a:bodyPr/>
          <a:lstStyle/>
          <a:p>
            <a:r>
              <a:rPr lang="en-ZA" dirty="0"/>
              <a:t>Observer</a:t>
            </a:r>
          </a:p>
        </p:txBody>
      </p:sp>
      <p:sp>
        <p:nvSpPr>
          <p:cNvPr id="3" name="Picture Placeholder 2">
            <a:extLst>
              <a:ext uri="{FF2B5EF4-FFF2-40B4-BE49-F238E27FC236}">
                <a16:creationId xmlns:a16="http://schemas.microsoft.com/office/drawing/2014/main" id="{7195EC00-E1D9-309F-977F-0D435B28FF01}"/>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9A932133-8940-5170-0953-8C48754A1076}"/>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Leveraged the Observer Design Pattern to monitor citizen happiness and income levels in real-time.</a:t>
            </a:r>
          </a:p>
          <a:p>
            <a:pPr marL="285750" indent="-285750">
              <a:buFont typeface="Arial" panose="020B0604020202020204" pitchFamily="34" charset="0"/>
              <a:buChar char="•"/>
            </a:pPr>
            <a:r>
              <a:rPr lang="en-GB" dirty="0"/>
              <a:t>Automatically notifies the city system of any changes, prompting recalculations and updates to stored values accordingly.</a:t>
            </a:r>
            <a:endParaRPr lang="en-ZA" dirty="0"/>
          </a:p>
        </p:txBody>
      </p:sp>
    </p:spTree>
    <p:extLst>
      <p:ext uri="{BB962C8B-B14F-4D97-AF65-F5344CB8AC3E}">
        <p14:creationId xmlns:p14="http://schemas.microsoft.com/office/powerpoint/2010/main" val="122248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60D8-05CF-2BD4-5F53-E12FBA1C9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D2649-0DC1-E9B3-0FAC-0CCC0230DFB0}"/>
              </a:ext>
            </a:extLst>
          </p:cNvPr>
          <p:cNvSpPr>
            <a:spLocks noGrp="1"/>
          </p:cNvSpPr>
          <p:nvPr>
            <p:ph type="title"/>
          </p:nvPr>
        </p:nvSpPr>
        <p:spPr/>
        <p:txBody>
          <a:bodyPr/>
          <a:lstStyle/>
          <a:p>
            <a:r>
              <a:rPr lang="en-ZA" dirty="0"/>
              <a:t>Command</a:t>
            </a:r>
          </a:p>
        </p:txBody>
      </p:sp>
      <p:sp>
        <p:nvSpPr>
          <p:cNvPr id="3" name="Picture Placeholder 2">
            <a:extLst>
              <a:ext uri="{FF2B5EF4-FFF2-40B4-BE49-F238E27FC236}">
                <a16:creationId xmlns:a16="http://schemas.microsoft.com/office/drawing/2014/main" id="{C5C0D69A-F161-9C24-E568-642E4409230F}"/>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E46CE061-477F-6BCF-EC9E-B0D45FAF6C57}"/>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Utilized the Command Design Pattern to modify stored values within the city system, such as morale and tax rates.</a:t>
            </a:r>
          </a:p>
          <a:p>
            <a:pPr marL="285750" indent="-285750">
              <a:buFont typeface="Arial" panose="020B0604020202020204" pitchFamily="34" charset="0"/>
              <a:buChar char="•"/>
            </a:pPr>
            <a:r>
              <a:rPr lang="en-GB" dirty="0"/>
              <a:t>Ensures changes are executed in a controlled and consistent manner.</a:t>
            </a:r>
            <a:endParaRPr lang="en-ZA" dirty="0"/>
          </a:p>
        </p:txBody>
      </p:sp>
    </p:spTree>
    <p:extLst>
      <p:ext uri="{BB962C8B-B14F-4D97-AF65-F5344CB8AC3E}">
        <p14:creationId xmlns:p14="http://schemas.microsoft.com/office/powerpoint/2010/main" val="257945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4A0D3-7382-B235-84E2-C432A3023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AB96D-E715-6AA4-D822-9595730B947B}"/>
              </a:ext>
            </a:extLst>
          </p:cNvPr>
          <p:cNvSpPr>
            <a:spLocks noGrp="1"/>
          </p:cNvSpPr>
          <p:nvPr>
            <p:ph type="title"/>
          </p:nvPr>
        </p:nvSpPr>
        <p:spPr/>
        <p:txBody>
          <a:bodyPr/>
          <a:lstStyle/>
          <a:p>
            <a:r>
              <a:rPr lang="en-ZA" dirty="0"/>
              <a:t>Chain of responsibility</a:t>
            </a:r>
          </a:p>
        </p:txBody>
      </p:sp>
      <p:sp>
        <p:nvSpPr>
          <p:cNvPr id="3" name="Picture Placeholder 2">
            <a:extLst>
              <a:ext uri="{FF2B5EF4-FFF2-40B4-BE49-F238E27FC236}">
                <a16:creationId xmlns:a16="http://schemas.microsoft.com/office/drawing/2014/main" id="{8D915DCD-914D-0B82-A3DD-369A11B6B0CF}"/>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C4B9AB92-A56C-8E91-6E4C-482DFE94BBEE}"/>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Applied the Chain of Responsibility Design Pattern to process various policy directives generated by the Strategy Pattern.</a:t>
            </a:r>
          </a:p>
          <a:p>
            <a:pPr marL="285750" indent="-285750">
              <a:buFont typeface="Arial" panose="020B0604020202020204" pitchFamily="34" charset="0"/>
              <a:buChar char="•"/>
            </a:pPr>
            <a:r>
              <a:rPr lang="en-GB" dirty="0"/>
              <a:t>Designated each department to handle specific policy types and communicate necessary adjustments to improve city conditions.</a:t>
            </a:r>
            <a:endParaRPr lang="en-ZA" dirty="0"/>
          </a:p>
        </p:txBody>
      </p:sp>
    </p:spTree>
    <p:extLst>
      <p:ext uri="{BB962C8B-B14F-4D97-AF65-F5344CB8AC3E}">
        <p14:creationId xmlns:p14="http://schemas.microsoft.com/office/powerpoint/2010/main" val="380064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52C3E-2A49-041D-D610-E88D39E31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32384-E1E2-0199-840A-FD9306C0F0EC}"/>
              </a:ext>
            </a:extLst>
          </p:cNvPr>
          <p:cNvSpPr>
            <a:spLocks noGrp="1"/>
          </p:cNvSpPr>
          <p:nvPr>
            <p:ph type="title"/>
          </p:nvPr>
        </p:nvSpPr>
        <p:spPr/>
        <p:txBody>
          <a:bodyPr/>
          <a:lstStyle/>
          <a:p>
            <a:r>
              <a:rPr lang="en-ZA" dirty="0"/>
              <a:t>Visitor</a:t>
            </a:r>
          </a:p>
        </p:txBody>
      </p:sp>
      <p:sp>
        <p:nvSpPr>
          <p:cNvPr id="3" name="Picture Placeholder 2">
            <a:extLst>
              <a:ext uri="{FF2B5EF4-FFF2-40B4-BE49-F238E27FC236}">
                <a16:creationId xmlns:a16="http://schemas.microsoft.com/office/drawing/2014/main" id="{DD38643E-9EB9-A32F-8145-F130C0AA94FC}"/>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91544F5C-FF87-8EB0-C39F-D53C24EFE7FC}"/>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Employed the Visitor Design Pattern to gather income data across different entities.</a:t>
            </a:r>
          </a:p>
          <a:p>
            <a:pPr marL="285750" indent="-285750">
              <a:buFont typeface="Arial" panose="020B0604020202020204" pitchFamily="34" charset="0"/>
              <a:buChar char="•"/>
            </a:pPr>
            <a:r>
              <a:rPr lang="en-GB" dirty="0"/>
              <a:t>Aggregated collected income and transmitted it to the city system for income tax processing.</a:t>
            </a:r>
            <a:endParaRPr lang="en-ZA" dirty="0"/>
          </a:p>
        </p:txBody>
      </p:sp>
    </p:spTree>
    <p:extLst>
      <p:ext uri="{BB962C8B-B14F-4D97-AF65-F5344CB8AC3E}">
        <p14:creationId xmlns:p14="http://schemas.microsoft.com/office/powerpoint/2010/main" val="5189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DC35-FED6-18C4-9CA4-A7F8E46C0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27E90-81BF-A6D3-57A9-0CA15FF3622B}"/>
              </a:ext>
            </a:extLst>
          </p:cNvPr>
          <p:cNvSpPr>
            <a:spLocks noGrp="1"/>
          </p:cNvSpPr>
          <p:nvPr>
            <p:ph type="title"/>
          </p:nvPr>
        </p:nvSpPr>
        <p:spPr/>
        <p:txBody>
          <a:bodyPr/>
          <a:lstStyle/>
          <a:p>
            <a:r>
              <a:rPr lang="en-ZA" dirty="0"/>
              <a:t>Singleton</a:t>
            </a:r>
          </a:p>
        </p:txBody>
      </p:sp>
      <p:sp>
        <p:nvSpPr>
          <p:cNvPr id="3" name="Picture Placeholder 2">
            <a:extLst>
              <a:ext uri="{FF2B5EF4-FFF2-40B4-BE49-F238E27FC236}">
                <a16:creationId xmlns:a16="http://schemas.microsoft.com/office/drawing/2014/main" id="{4ECF64A7-EF0C-0D7E-DA6C-C2CC236995CE}"/>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1ED89360-B637-E635-4633-D861514F2627}"/>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Implemented the Singleton Design Pattern for the City and Government classes to ensure a single instance of each.</a:t>
            </a:r>
          </a:p>
          <a:p>
            <a:pPr marL="285750" indent="-285750">
              <a:buFont typeface="Arial" panose="020B0604020202020204" pitchFamily="34" charset="0"/>
              <a:buChar char="•"/>
            </a:pPr>
            <a:r>
              <a:rPr lang="en-GB" dirty="0"/>
              <a:t>Prevented the creation of multiple instances, maintaining centralized control and consistency across the system.</a:t>
            </a:r>
            <a:endParaRPr lang="en-ZA" dirty="0"/>
          </a:p>
        </p:txBody>
      </p:sp>
    </p:spTree>
    <p:extLst>
      <p:ext uri="{BB962C8B-B14F-4D97-AF65-F5344CB8AC3E}">
        <p14:creationId xmlns:p14="http://schemas.microsoft.com/office/powerpoint/2010/main" val="44521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172C-D369-6B94-FA2D-D9D295DA16F6}"/>
              </a:ext>
            </a:extLst>
          </p:cNvPr>
          <p:cNvSpPr>
            <a:spLocks noGrp="1"/>
          </p:cNvSpPr>
          <p:nvPr>
            <p:ph type="ctrTitle"/>
          </p:nvPr>
        </p:nvSpPr>
        <p:spPr/>
        <p:txBody>
          <a:bodyPr/>
          <a:lstStyle/>
          <a:p>
            <a:r>
              <a:rPr lang="en-ZA" dirty="0"/>
              <a:t>Frontend</a:t>
            </a:r>
          </a:p>
        </p:txBody>
      </p:sp>
      <p:sp>
        <p:nvSpPr>
          <p:cNvPr id="3" name="Subtitle 2">
            <a:extLst>
              <a:ext uri="{FF2B5EF4-FFF2-40B4-BE49-F238E27FC236}">
                <a16:creationId xmlns:a16="http://schemas.microsoft.com/office/drawing/2014/main" id="{3EBA43EC-511B-E737-4D9A-BC03F5300E40}"/>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300886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B46-A700-BCD2-1FDD-9616A73BCFFA}"/>
              </a:ext>
            </a:extLst>
          </p:cNvPr>
          <p:cNvSpPr>
            <a:spLocks noGrp="1"/>
          </p:cNvSpPr>
          <p:nvPr>
            <p:ph type="title"/>
          </p:nvPr>
        </p:nvSpPr>
        <p:spPr/>
        <p:txBody>
          <a:bodyPr/>
          <a:lstStyle/>
          <a:p>
            <a:r>
              <a:rPr lang="en-ZA" dirty="0"/>
              <a:t>What we used and How</a:t>
            </a:r>
          </a:p>
        </p:txBody>
      </p:sp>
      <p:sp>
        <p:nvSpPr>
          <p:cNvPr id="3" name="Picture Placeholder 2">
            <a:extLst>
              <a:ext uri="{FF2B5EF4-FFF2-40B4-BE49-F238E27FC236}">
                <a16:creationId xmlns:a16="http://schemas.microsoft.com/office/drawing/2014/main" id="{25DE1D3A-88AC-7A1F-B9F5-94668A6B1878}"/>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F7DEDA4C-CC93-2C62-F494-15E29F7B6C33}"/>
              </a:ext>
            </a:extLst>
          </p:cNvPr>
          <p:cNvSpPr>
            <a:spLocks noGrp="1"/>
          </p:cNvSpPr>
          <p:nvPr>
            <p:ph type="body" sz="half" idx="2"/>
          </p:nvPr>
        </p:nvSpPr>
        <p:spPr/>
        <p:txBody>
          <a:bodyPr/>
          <a:lstStyle/>
          <a:p>
            <a:endParaRPr lang="en-ZA" dirty="0"/>
          </a:p>
        </p:txBody>
      </p:sp>
    </p:spTree>
    <p:extLst>
      <p:ext uri="{BB962C8B-B14F-4D97-AF65-F5344CB8AC3E}">
        <p14:creationId xmlns:p14="http://schemas.microsoft.com/office/powerpoint/2010/main" val="174529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F410-D847-7B57-095C-2615DB255A88}"/>
              </a:ext>
            </a:extLst>
          </p:cNvPr>
          <p:cNvSpPr>
            <a:spLocks noGrp="1"/>
          </p:cNvSpPr>
          <p:nvPr>
            <p:ph type="title"/>
          </p:nvPr>
        </p:nvSpPr>
        <p:spPr>
          <a:xfrm>
            <a:off x="685799" y="485819"/>
            <a:ext cx="10131427" cy="1468800"/>
          </a:xfrm>
        </p:spPr>
        <p:txBody>
          <a:bodyPr/>
          <a:lstStyle/>
          <a:p>
            <a:pPr algn="ctr"/>
            <a:r>
              <a:rPr lang="en-ZA" dirty="0"/>
              <a:t>Disclaimer</a:t>
            </a:r>
          </a:p>
        </p:txBody>
      </p:sp>
      <p:sp>
        <p:nvSpPr>
          <p:cNvPr id="3" name="Text Placeholder 2">
            <a:extLst>
              <a:ext uri="{FF2B5EF4-FFF2-40B4-BE49-F238E27FC236}">
                <a16:creationId xmlns:a16="http://schemas.microsoft.com/office/drawing/2014/main" id="{55505BDA-3BD9-0C88-1D0A-95F1E7C08604}"/>
              </a:ext>
            </a:extLst>
          </p:cNvPr>
          <p:cNvSpPr>
            <a:spLocks noGrp="1"/>
          </p:cNvSpPr>
          <p:nvPr>
            <p:ph type="body" idx="1"/>
          </p:nvPr>
        </p:nvSpPr>
        <p:spPr>
          <a:xfrm>
            <a:off x="685799" y="2098727"/>
            <a:ext cx="10131428" cy="4273454"/>
          </a:xfrm>
        </p:spPr>
        <p:txBody>
          <a:bodyPr>
            <a:normAutofit/>
          </a:bodyPr>
          <a:lstStyle/>
          <a:p>
            <a:pPr algn="ctr"/>
            <a:r>
              <a:rPr lang="en-GB" sz="2800" dirty="0"/>
              <a:t>This project is a student-created simulation for educational and entertainment purposes only. We are not affiliated with any government organization, nor does our work reflect actual government operations or policies. We are simply students exploring software design concepts—please don’t sue us!</a:t>
            </a:r>
            <a:endParaRPr lang="en-ZA" sz="2800" dirty="0"/>
          </a:p>
        </p:txBody>
      </p:sp>
    </p:spTree>
    <p:extLst>
      <p:ext uri="{BB962C8B-B14F-4D97-AF65-F5344CB8AC3E}">
        <p14:creationId xmlns:p14="http://schemas.microsoft.com/office/powerpoint/2010/main" val="99191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2D9D-E7EC-E243-A70B-F9492D5D44D8}"/>
              </a:ext>
            </a:extLst>
          </p:cNvPr>
          <p:cNvSpPr>
            <a:spLocks noGrp="1"/>
          </p:cNvSpPr>
          <p:nvPr>
            <p:ph type="ctrTitle"/>
          </p:nvPr>
        </p:nvSpPr>
        <p:spPr/>
        <p:txBody>
          <a:bodyPr/>
          <a:lstStyle/>
          <a:p>
            <a:r>
              <a:rPr lang="en-ZA" dirty="0" err="1"/>
              <a:t>Github</a:t>
            </a:r>
            <a:r>
              <a:rPr lang="en-ZA" dirty="0"/>
              <a:t> and </a:t>
            </a:r>
            <a:r>
              <a:rPr lang="en-ZA" dirty="0" err="1"/>
              <a:t>Doxygen</a:t>
            </a:r>
            <a:endParaRPr lang="en-ZA" dirty="0"/>
          </a:p>
        </p:txBody>
      </p:sp>
      <p:sp>
        <p:nvSpPr>
          <p:cNvPr id="3" name="Subtitle 2">
            <a:extLst>
              <a:ext uri="{FF2B5EF4-FFF2-40B4-BE49-F238E27FC236}">
                <a16:creationId xmlns:a16="http://schemas.microsoft.com/office/drawing/2014/main" id="{F813EFA0-FB1F-1ABD-F3DD-4AD83F9892B3}"/>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426424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E95E-3A4F-8C19-B72E-F569082ADC5C}"/>
              </a:ext>
            </a:extLst>
          </p:cNvPr>
          <p:cNvSpPr>
            <a:spLocks noGrp="1"/>
          </p:cNvSpPr>
          <p:nvPr>
            <p:ph type="title"/>
          </p:nvPr>
        </p:nvSpPr>
        <p:spPr/>
        <p:txBody>
          <a:bodyPr/>
          <a:lstStyle/>
          <a:p>
            <a:r>
              <a:rPr lang="en-ZA" dirty="0" err="1"/>
              <a:t>github</a:t>
            </a:r>
            <a:endParaRPr lang="en-ZA" dirty="0"/>
          </a:p>
        </p:txBody>
      </p:sp>
      <p:sp>
        <p:nvSpPr>
          <p:cNvPr id="3" name="Content Placeholder 2">
            <a:extLst>
              <a:ext uri="{FF2B5EF4-FFF2-40B4-BE49-F238E27FC236}">
                <a16:creationId xmlns:a16="http://schemas.microsoft.com/office/drawing/2014/main" id="{D233846B-B18E-C44D-E91A-A456230CB2BF}"/>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50933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41C0-950C-9A23-BA2B-2E989EDBE9CA}"/>
              </a:ext>
            </a:extLst>
          </p:cNvPr>
          <p:cNvSpPr>
            <a:spLocks noGrp="1"/>
          </p:cNvSpPr>
          <p:nvPr>
            <p:ph type="title"/>
          </p:nvPr>
        </p:nvSpPr>
        <p:spPr/>
        <p:txBody>
          <a:bodyPr/>
          <a:lstStyle/>
          <a:p>
            <a:r>
              <a:rPr lang="en-ZA" dirty="0" err="1"/>
              <a:t>doxygen</a:t>
            </a:r>
            <a:endParaRPr lang="en-ZA" dirty="0"/>
          </a:p>
        </p:txBody>
      </p:sp>
      <p:sp>
        <p:nvSpPr>
          <p:cNvPr id="3" name="Content Placeholder 2">
            <a:extLst>
              <a:ext uri="{FF2B5EF4-FFF2-40B4-BE49-F238E27FC236}">
                <a16:creationId xmlns:a16="http://schemas.microsoft.com/office/drawing/2014/main" id="{C71B3E6F-5BF9-1694-282E-263F4D82B51F}"/>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872715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E7F1-E3B8-FAEE-F63A-2CA144DBFF7B}"/>
              </a:ext>
            </a:extLst>
          </p:cNvPr>
          <p:cNvSpPr>
            <a:spLocks noGrp="1"/>
          </p:cNvSpPr>
          <p:nvPr>
            <p:ph type="ctrTitle"/>
          </p:nvPr>
        </p:nvSpPr>
        <p:spPr/>
        <p:txBody>
          <a:bodyPr/>
          <a:lstStyle/>
          <a:p>
            <a:r>
              <a:rPr lang="en-ZA" dirty="0"/>
              <a:t>tests</a:t>
            </a:r>
          </a:p>
        </p:txBody>
      </p:sp>
      <p:sp>
        <p:nvSpPr>
          <p:cNvPr id="3" name="Subtitle 2">
            <a:extLst>
              <a:ext uri="{FF2B5EF4-FFF2-40B4-BE49-F238E27FC236}">
                <a16:creationId xmlns:a16="http://schemas.microsoft.com/office/drawing/2014/main" id="{AEA99332-B6CE-E318-3403-BCD97740F825}"/>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371017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2612-9640-C818-E6D1-519309E5C1FB}"/>
              </a:ext>
            </a:extLst>
          </p:cNvPr>
          <p:cNvSpPr>
            <a:spLocks noGrp="1"/>
          </p:cNvSpPr>
          <p:nvPr>
            <p:ph type="title"/>
          </p:nvPr>
        </p:nvSpPr>
        <p:spPr/>
        <p:txBody>
          <a:bodyPr/>
          <a:lstStyle/>
          <a:p>
            <a:r>
              <a:rPr lang="en-ZA" dirty="0"/>
              <a:t>Unit Test</a:t>
            </a:r>
          </a:p>
        </p:txBody>
      </p:sp>
      <p:sp>
        <p:nvSpPr>
          <p:cNvPr id="3" name="Content Placeholder 2">
            <a:extLst>
              <a:ext uri="{FF2B5EF4-FFF2-40B4-BE49-F238E27FC236}">
                <a16:creationId xmlns:a16="http://schemas.microsoft.com/office/drawing/2014/main" id="{053E7F2F-786E-C6AF-87E2-60CE9CF5660C}"/>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255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196D-37C9-FF78-47C1-BBEA49943EA8}"/>
              </a:ext>
            </a:extLst>
          </p:cNvPr>
          <p:cNvSpPr>
            <a:spLocks noGrp="1"/>
          </p:cNvSpPr>
          <p:nvPr>
            <p:ph type="title"/>
          </p:nvPr>
        </p:nvSpPr>
        <p:spPr/>
        <p:txBody>
          <a:bodyPr/>
          <a:lstStyle/>
          <a:p>
            <a:r>
              <a:rPr lang="en-ZA" dirty="0"/>
              <a:t>Integration tests</a:t>
            </a:r>
          </a:p>
        </p:txBody>
      </p:sp>
      <p:sp>
        <p:nvSpPr>
          <p:cNvPr id="3" name="Content Placeholder 2">
            <a:extLst>
              <a:ext uri="{FF2B5EF4-FFF2-40B4-BE49-F238E27FC236}">
                <a16:creationId xmlns:a16="http://schemas.microsoft.com/office/drawing/2014/main" id="{6E218500-239C-CBF8-48DF-A5108C8C29BC}"/>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07347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AA9A-F37C-3C4D-19DD-79F4849307DD}"/>
              </a:ext>
            </a:extLst>
          </p:cNvPr>
          <p:cNvSpPr>
            <a:spLocks noGrp="1"/>
          </p:cNvSpPr>
          <p:nvPr>
            <p:ph type="ctrTitle"/>
          </p:nvPr>
        </p:nvSpPr>
        <p:spPr/>
        <p:txBody>
          <a:bodyPr/>
          <a:lstStyle/>
          <a:p>
            <a:r>
              <a:rPr lang="en-ZA" dirty="0" err="1"/>
              <a:t>Github</a:t>
            </a:r>
            <a:r>
              <a:rPr lang="en-ZA" dirty="0"/>
              <a:t> actions</a:t>
            </a:r>
          </a:p>
        </p:txBody>
      </p:sp>
      <p:sp>
        <p:nvSpPr>
          <p:cNvPr id="3" name="Subtitle 2">
            <a:extLst>
              <a:ext uri="{FF2B5EF4-FFF2-40B4-BE49-F238E27FC236}">
                <a16:creationId xmlns:a16="http://schemas.microsoft.com/office/drawing/2014/main" id="{F7593AF7-BD86-7728-72B9-B4F66A78FF01}"/>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88017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6D81-CE62-5F3A-3ECE-75A191DC8BDA}"/>
              </a:ext>
            </a:extLst>
          </p:cNvPr>
          <p:cNvSpPr>
            <a:spLocks noGrp="1"/>
          </p:cNvSpPr>
          <p:nvPr>
            <p:ph type="title"/>
          </p:nvPr>
        </p:nvSpPr>
        <p:spPr/>
        <p:txBody>
          <a:bodyPr/>
          <a:lstStyle/>
          <a:p>
            <a:r>
              <a:rPr lang="en-ZA" dirty="0" err="1"/>
              <a:t>Github</a:t>
            </a:r>
            <a:r>
              <a:rPr lang="en-ZA" dirty="0"/>
              <a:t> actions</a:t>
            </a:r>
          </a:p>
        </p:txBody>
      </p:sp>
      <p:sp>
        <p:nvSpPr>
          <p:cNvPr id="3" name="Picture Placeholder 2">
            <a:extLst>
              <a:ext uri="{FF2B5EF4-FFF2-40B4-BE49-F238E27FC236}">
                <a16:creationId xmlns:a16="http://schemas.microsoft.com/office/drawing/2014/main" id="{DBB090D6-EF3F-47FB-3D75-B39D31151133}"/>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F26EA4D1-6806-9CA7-7FD3-CF9B4DE44729}"/>
              </a:ext>
            </a:extLst>
          </p:cNvPr>
          <p:cNvSpPr>
            <a:spLocks noGrp="1"/>
          </p:cNvSpPr>
          <p:nvPr>
            <p:ph type="body" sz="half" idx="2"/>
          </p:nvPr>
        </p:nvSpPr>
        <p:spPr/>
        <p:txBody>
          <a:bodyPr/>
          <a:lstStyle/>
          <a:p>
            <a:endParaRPr lang="en-ZA"/>
          </a:p>
        </p:txBody>
      </p:sp>
    </p:spTree>
    <p:extLst>
      <p:ext uri="{BB962C8B-B14F-4D97-AF65-F5344CB8AC3E}">
        <p14:creationId xmlns:p14="http://schemas.microsoft.com/office/powerpoint/2010/main" val="176000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FD9C-3A7E-E2D6-7A9C-6B0D5E57F900}"/>
              </a:ext>
            </a:extLst>
          </p:cNvPr>
          <p:cNvSpPr>
            <a:spLocks noGrp="1"/>
          </p:cNvSpPr>
          <p:nvPr>
            <p:ph type="ctrTitle"/>
          </p:nvPr>
        </p:nvSpPr>
        <p:spPr/>
        <p:txBody>
          <a:bodyPr/>
          <a:lstStyle/>
          <a:p>
            <a:r>
              <a:rPr lang="en-ZA" dirty="0"/>
              <a:t>Conclusion</a:t>
            </a:r>
          </a:p>
        </p:txBody>
      </p:sp>
      <p:sp>
        <p:nvSpPr>
          <p:cNvPr id="3" name="Subtitle 2">
            <a:extLst>
              <a:ext uri="{FF2B5EF4-FFF2-40B4-BE49-F238E27FC236}">
                <a16:creationId xmlns:a16="http://schemas.microsoft.com/office/drawing/2014/main" id="{0E97DD80-A554-C181-97D5-23E3C08BF094}"/>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639722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7976-4075-D7B3-4D5A-0C533E65490D}"/>
              </a:ext>
            </a:extLst>
          </p:cNvPr>
          <p:cNvSpPr>
            <a:spLocks noGrp="1"/>
          </p:cNvSpPr>
          <p:nvPr>
            <p:ph type="title"/>
          </p:nvPr>
        </p:nvSpPr>
        <p:spPr/>
        <p:txBody>
          <a:bodyPr/>
          <a:lstStyle/>
          <a:p>
            <a:pPr algn="ctr"/>
            <a:r>
              <a:rPr lang="en-ZA" dirty="0"/>
              <a:t>Conclusion</a:t>
            </a:r>
          </a:p>
        </p:txBody>
      </p:sp>
      <p:sp>
        <p:nvSpPr>
          <p:cNvPr id="3" name="Content Placeholder 2">
            <a:extLst>
              <a:ext uri="{FF2B5EF4-FFF2-40B4-BE49-F238E27FC236}">
                <a16:creationId xmlns:a16="http://schemas.microsoft.com/office/drawing/2014/main" id="{2C558E4C-0306-1227-45CE-86CCDAA33C11}"/>
              </a:ext>
            </a:extLst>
          </p:cNvPr>
          <p:cNvSpPr>
            <a:spLocks noGrp="1"/>
          </p:cNvSpPr>
          <p:nvPr>
            <p:ph idx="1"/>
          </p:nvPr>
        </p:nvSpPr>
        <p:spPr/>
        <p:txBody>
          <a:bodyPr>
            <a:normAutofit/>
          </a:bodyPr>
          <a:lstStyle/>
          <a:p>
            <a:pPr marL="0" indent="0" algn="ctr">
              <a:buNone/>
            </a:pPr>
            <a:r>
              <a:rPr lang="en-GB" sz="2400" dirty="0"/>
              <a:t>The City Builder Simulation project successfully met all requirements, showcasing the effective use of software design patterns for a scalable and maintainable system. Through building management, citizen tracking, and government decision-making, we created a realistic urban environment. The project included UML diagrams, modular C++ code, and thorough documentation, fulfilling technical and educational goals while preparing us for future software engineering challenges.</a:t>
            </a:r>
            <a:endParaRPr lang="en-ZA" sz="2400" dirty="0"/>
          </a:p>
        </p:txBody>
      </p:sp>
    </p:spTree>
    <p:extLst>
      <p:ext uri="{BB962C8B-B14F-4D97-AF65-F5344CB8AC3E}">
        <p14:creationId xmlns:p14="http://schemas.microsoft.com/office/powerpoint/2010/main" val="39062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886D-2FF2-2A67-EBE7-E9316F4FA851}"/>
              </a:ext>
            </a:extLst>
          </p:cNvPr>
          <p:cNvSpPr>
            <a:spLocks noGrp="1"/>
          </p:cNvSpPr>
          <p:nvPr>
            <p:ph type="title"/>
          </p:nvPr>
        </p:nvSpPr>
        <p:spPr/>
        <p:txBody>
          <a:bodyPr/>
          <a:lstStyle/>
          <a:p>
            <a:r>
              <a:rPr lang="en-ZA" dirty="0"/>
              <a:t>Content</a:t>
            </a:r>
          </a:p>
        </p:txBody>
      </p:sp>
      <p:sp>
        <p:nvSpPr>
          <p:cNvPr id="3" name="Content Placeholder 2">
            <a:extLst>
              <a:ext uri="{FF2B5EF4-FFF2-40B4-BE49-F238E27FC236}">
                <a16:creationId xmlns:a16="http://schemas.microsoft.com/office/drawing/2014/main" id="{95C9F378-6F44-216C-7282-98B6DB5B048B}"/>
              </a:ext>
            </a:extLst>
          </p:cNvPr>
          <p:cNvSpPr>
            <a:spLocks noGrp="1"/>
          </p:cNvSpPr>
          <p:nvPr>
            <p:ph idx="1"/>
          </p:nvPr>
        </p:nvSpPr>
        <p:spPr>
          <a:xfrm>
            <a:off x="685801" y="1688951"/>
            <a:ext cx="10131425" cy="4980790"/>
          </a:xfrm>
        </p:spPr>
        <p:txBody>
          <a:bodyPr>
            <a:normAutofit/>
          </a:bodyPr>
          <a:lstStyle/>
          <a:p>
            <a:r>
              <a:rPr lang="en-ZA" dirty="0"/>
              <a:t>Project Scope</a:t>
            </a:r>
          </a:p>
          <a:p>
            <a:r>
              <a:rPr lang="en-ZA" dirty="0"/>
              <a:t>Backend</a:t>
            </a:r>
          </a:p>
          <a:p>
            <a:pPr lvl="1"/>
            <a:r>
              <a:rPr lang="en-ZA" dirty="0"/>
              <a:t>Class Diagram</a:t>
            </a:r>
          </a:p>
          <a:p>
            <a:pPr lvl="1"/>
            <a:r>
              <a:rPr lang="en-ZA" dirty="0"/>
              <a:t>Design Patterns uses</a:t>
            </a:r>
          </a:p>
          <a:p>
            <a:pPr lvl="2"/>
            <a:r>
              <a:rPr lang="en-ZA" dirty="0"/>
              <a:t>Why and How</a:t>
            </a:r>
          </a:p>
          <a:p>
            <a:r>
              <a:rPr lang="en-ZA" dirty="0"/>
              <a:t>Frontend</a:t>
            </a:r>
          </a:p>
          <a:p>
            <a:pPr lvl="1"/>
            <a:r>
              <a:rPr lang="en-ZA" dirty="0"/>
              <a:t>What we used and how</a:t>
            </a:r>
          </a:p>
          <a:p>
            <a:r>
              <a:rPr lang="en-ZA" dirty="0"/>
              <a:t>GitHub and </a:t>
            </a:r>
            <a:r>
              <a:rPr lang="en-ZA" dirty="0" err="1"/>
              <a:t>Doxygen</a:t>
            </a:r>
            <a:endParaRPr lang="en-ZA" dirty="0"/>
          </a:p>
          <a:p>
            <a:r>
              <a:rPr lang="en-ZA" dirty="0"/>
              <a:t>Test</a:t>
            </a:r>
          </a:p>
          <a:p>
            <a:r>
              <a:rPr lang="en-ZA" dirty="0"/>
              <a:t>GitHub Actions</a:t>
            </a:r>
          </a:p>
          <a:p>
            <a:r>
              <a:rPr lang="en-ZA" dirty="0"/>
              <a:t>Conclusion</a:t>
            </a:r>
          </a:p>
          <a:p>
            <a:r>
              <a:rPr lang="en-ZA" dirty="0"/>
              <a:t>Live Demo</a:t>
            </a:r>
          </a:p>
        </p:txBody>
      </p:sp>
    </p:spTree>
    <p:extLst>
      <p:ext uri="{BB962C8B-B14F-4D97-AF65-F5344CB8AC3E}">
        <p14:creationId xmlns:p14="http://schemas.microsoft.com/office/powerpoint/2010/main" val="829706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CC43-5BEE-B7EA-BF73-CBC438852168}"/>
              </a:ext>
            </a:extLst>
          </p:cNvPr>
          <p:cNvSpPr>
            <a:spLocks noGrp="1"/>
          </p:cNvSpPr>
          <p:nvPr>
            <p:ph type="ctrTitle"/>
          </p:nvPr>
        </p:nvSpPr>
        <p:spPr/>
        <p:txBody>
          <a:bodyPr/>
          <a:lstStyle/>
          <a:p>
            <a:r>
              <a:rPr lang="en-ZA" dirty="0"/>
              <a:t>Live Demo</a:t>
            </a:r>
          </a:p>
        </p:txBody>
      </p:sp>
      <p:sp>
        <p:nvSpPr>
          <p:cNvPr id="3" name="Subtitle 2">
            <a:extLst>
              <a:ext uri="{FF2B5EF4-FFF2-40B4-BE49-F238E27FC236}">
                <a16:creationId xmlns:a16="http://schemas.microsoft.com/office/drawing/2014/main" id="{D58E190A-35C5-E4A9-CE7D-9D975A2C3D25}"/>
              </a:ext>
            </a:extLst>
          </p:cNvPr>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94641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ECAE-890C-B23D-5C14-D4907C2B4C39}"/>
              </a:ext>
            </a:extLst>
          </p:cNvPr>
          <p:cNvSpPr>
            <a:spLocks noGrp="1"/>
          </p:cNvSpPr>
          <p:nvPr>
            <p:ph type="title"/>
          </p:nvPr>
        </p:nvSpPr>
        <p:spPr>
          <a:xfrm>
            <a:off x="685801" y="609601"/>
            <a:ext cx="10131427" cy="1002889"/>
          </a:xfrm>
        </p:spPr>
        <p:txBody>
          <a:bodyPr/>
          <a:lstStyle/>
          <a:p>
            <a:r>
              <a:rPr lang="en-ZA" dirty="0"/>
              <a:t>Project Scope</a:t>
            </a:r>
          </a:p>
        </p:txBody>
      </p:sp>
      <p:sp>
        <p:nvSpPr>
          <p:cNvPr id="3" name="Text Placeholder 2">
            <a:extLst>
              <a:ext uri="{FF2B5EF4-FFF2-40B4-BE49-F238E27FC236}">
                <a16:creationId xmlns:a16="http://schemas.microsoft.com/office/drawing/2014/main" id="{9B7AB004-FCAB-7822-FE10-DB542784662F}"/>
              </a:ext>
            </a:extLst>
          </p:cNvPr>
          <p:cNvSpPr>
            <a:spLocks noGrp="1"/>
          </p:cNvSpPr>
          <p:nvPr>
            <p:ph type="body" idx="1"/>
          </p:nvPr>
        </p:nvSpPr>
        <p:spPr>
          <a:xfrm>
            <a:off x="685800" y="1514168"/>
            <a:ext cx="10131428" cy="4277032"/>
          </a:xfrm>
        </p:spPr>
        <p:txBody>
          <a:bodyPr/>
          <a:lstStyle/>
          <a:p>
            <a:r>
              <a:rPr lang="en-GB" dirty="0"/>
              <a:t>This project involves designing a City Builder Simulation in C++ that models sustainable urban management, covering elements like buildings, utilities, and transportation. Using design patterns for scalability and flexibility, we created UML diagrams, modular code, and detailed documentation, all while gaining collaborative coding experience with Git—preparing us for COS 301 and beyond</a:t>
            </a:r>
            <a:endParaRPr lang="en-ZA" dirty="0"/>
          </a:p>
        </p:txBody>
      </p:sp>
    </p:spTree>
    <p:extLst>
      <p:ext uri="{BB962C8B-B14F-4D97-AF65-F5344CB8AC3E}">
        <p14:creationId xmlns:p14="http://schemas.microsoft.com/office/powerpoint/2010/main" val="81396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5EC9-2B25-00BF-A438-744406BD0136}"/>
              </a:ext>
            </a:extLst>
          </p:cNvPr>
          <p:cNvSpPr>
            <a:spLocks noGrp="1"/>
          </p:cNvSpPr>
          <p:nvPr>
            <p:ph type="ctrTitle"/>
          </p:nvPr>
        </p:nvSpPr>
        <p:spPr/>
        <p:txBody>
          <a:bodyPr/>
          <a:lstStyle/>
          <a:p>
            <a:r>
              <a:rPr lang="en-ZA" dirty="0" err="1"/>
              <a:t>BAckend</a:t>
            </a:r>
            <a:endParaRPr lang="en-ZA" dirty="0"/>
          </a:p>
        </p:txBody>
      </p:sp>
      <p:sp>
        <p:nvSpPr>
          <p:cNvPr id="3" name="Subtitle 2">
            <a:extLst>
              <a:ext uri="{FF2B5EF4-FFF2-40B4-BE49-F238E27FC236}">
                <a16:creationId xmlns:a16="http://schemas.microsoft.com/office/drawing/2014/main" id="{85BD87BB-5954-CF15-5CFA-18E61F0141AA}"/>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103055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27F3-F836-6657-B094-D56B95AD859F}"/>
              </a:ext>
            </a:extLst>
          </p:cNvPr>
          <p:cNvSpPr>
            <a:spLocks noGrp="1"/>
          </p:cNvSpPr>
          <p:nvPr>
            <p:ph type="title"/>
          </p:nvPr>
        </p:nvSpPr>
        <p:spPr/>
        <p:txBody>
          <a:bodyPr/>
          <a:lstStyle/>
          <a:p>
            <a:r>
              <a:rPr lang="en-ZA" dirty="0"/>
              <a:t>Class Diagram</a:t>
            </a:r>
          </a:p>
        </p:txBody>
      </p:sp>
      <p:sp>
        <p:nvSpPr>
          <p:cNvPr id="3" name="Content Placeholder 2">
            <a:extLst>
              <a:ext uri="{FF2B5EF4-FFF2-40B4-BE49-F238E27FC236}">
                <a16:creationId xmlns:a16="http://schemas.microsoft.com/office/drawing/2014/main" id="{B8EE7EE4-5E43-414F-8D2C-86E02FD69C95}"/>
              </a:ext>
            </a:extLst>
          </p:cNvPr>
          <p:cNvSpPr>
            <a:spLocks noGrp="1"/>
          </p:cNvSpPr>
          <p:nvPr>
            <p:ph idx="1"/>
          </p:nvPr>
        </p:nvSpPr>
        <p:spPr/>
        <p:txBody>
          <a:bodyPr/>
          <a:lstStyle/>
          <a:p>
            <a:endParaRPr lang="en-ZA"/>
          </a:p>
        </p:txBody>
      </p:sp>
      <p:sp>
        <p:nvSpPr>
          <p:cNvPr id="4" name="Text Placeholder 3">
            <a:extLst>
              <a:ext uri="{FF2B5EF4-FFF2-40B4-BE49-F238E27FC236}">
                <a16:creationId xmlns:a16="http://schemas.microsoft.com/office/drawing/2014/main" id="{7C970A6D-9704-6DE9-A32F-B7AC3E69A977}"/>
              </a:ext>
            </a:extLst>
          </p:cNvPr>
          <p:cNvSpPr>
            <a:spLocks noGrp="1"/>
          </p:cNvSpPr>
          <p:nvPr>
            <p:ph type="body" sz="half" idx="2"/>
          </p:nvPr>
        </p:nvSpPr>
        <p:spPr/>
        <p:txBody>
          <a:bodyPr/>
          <a:lstStyle/>
          <a:p>
            <a:r>
              <a:rPr lang="en-ZA" dirty="0"/>
              <a:t>QR Code</a:t>
            </a:r>
          </a:p>
        </p:txBody>
      </p:sp>
    </p:spTree>
    <p:extLst>
      <p:ext uri="{BB962C8B-B14F-4D97-AF65-F5344CB8AC3E}">
        <p14:creationId xmlns:p14="http://schemas.microsoft.com/office/powerpoint/2010/main" val="120567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FE47-F37C-FC0B-3D4D-0F4D2994F31D}"/>
              </a:ext>
            </a:extLst>
          </p:cNvPr>
          <p:cNvSpPr>
            <a:spLocks noGrp="1"/>
          </p:cNvSpPr>
          <p:nvPr>
            <p:ph type="title"/>
          </p:nvPr>
        </p:nvSpPr>
        <p:spPr/>
        <p:txBody>
          <a:bodyPr/>
          <a:lstStyle/>
          <a:p>
            <a:r>
              <a:rPr lang="en-ZA" dirty="0"/>
              <a:t>Design Patterns Used</a:t>
            </a:r>
          </a:p>
        </p:txBody>
      </p:sp>
      <p:sp>
        <p:nvSpPr>
          <p:cNvPr id="4" name="TextBox 3">
            <a:extLst>
              <a:ext uri="{FF2B5EF4-FFF2-40B4-BE49-F238E27FC236}">
                <a16:creationId xmlns:a16="http://schemas.microsoft.com/office/drawing/2014/main" id="{F942F8EA-4033-12EB-2C25-12D1C6EC836A}"/>
              </a:ext>
            </a:extLst>
          </p:cNvPr>
          <p:cNvSpPr txBox="1"/>
          <p:nvPr/>
        </p:nvSpPr>
        <p:spPr>
          <a:xfrm>
            <a:off x="875071" y="1966452"/>
            <a:ext cx="10225548" cy="3139321"/>
          </a:xfrm>
          <a:prstGeom prst="rect">
            <a:avLst/>
          </a:prstGeom>
          <a:noFill/>
        </p:spPr>
        <p:txBody>
          <a:bodyPr wrap="square" rtlCol="0">
            <a:spAutoFit/>
          </a:bodyPr>
          <a:lstStyle/>
          <a:p>
            <a:pPr marL="285750" indent="-285750">
              <a:buFont typeface="Arial" panose="020B0604020202020204" pitchFamily="34" charset="0"/>
              <a:buChar char="•"/>
            </a:pPr>
            <a:r>
              <a:rPr lang="en-ZA" dirty="0"/>
              <a:t>Memento</a:t>
            </a:r>
          </a:p>
          <a:p>
            <a:pPr marL="285750" indent="-285750">
              <a:buFont typeface="Arial" panose="020B0604020202020204" pitchFamily="34" charset="0"/>
              <a:buChar char="•"/>
            </a:pPr>
            <a:r>
              <a:rPr lang="en-ZA" dirty="0"/>
              <a:t>Prototype</a:t>
            </a:r>
          </a:p>
          <a:p>
            <a:pPr marL="285750" indent="-285750">
              <a:buFont typeface="Arial" panose="020B0604020202020204" pitchFamily="34" charset="0"/>
              <a:buChar char="•"/>
            </a:pPr>
            <a:r>
              <a:rPr lang="en-ZA" dirty="0"/>
              <a:t>Factory Method</a:t>
            </a:r>
          </a:p>
          <a:p>
            <a:pPr marL="285750" indent="-285750">
              <a:buFont typeface="Arial" panose="020B0604020202020204" pitchFamily="34" charset="0"/>
              <a:buChar char="•"/>
            </a:pPr>
            <a:r>
              <a:rPr lang="en-ZA" dirty="0"/>
              <a:t>Strategy</a:t>
            </a:r>
          </a:p>
          <a:p>
            <a:pPr marL="285750" indent="-285750">
              <a:buFont typeface="Arial" panose="020B0604020202020204" pitchFamily="34" charset="0"/>
              <a:buChar char="•"/>
            </a:pPr>
            <a:r>
              <a:rPr lang="en-ZA" dirty="0"/>
              <a:t>State</a:t>
            </a:r>
          </a:p>
          <a:p>
            <a:pPr marL="285750" indent="-285750">
              <a:buFont typeface="Arial" panose="020B0604020202020204" pitchFamily="34" charset="0"/>
              <a:buChar char="•"/>
            </a:pPr>
            <a:r>
              <a:rPr lang="en-ZA" dirty="0"/>
              <a:t>Composite</a:t>
            </a:r>
          </a:p>
          <a:p>
            <a:pPr marL="285750" indent="-285750">
              <a:buFont typeface="Arial" panose="020B0604020202020204" pitchFamily="34" charset="0"/>
              <a:buChar char="•"/>
            </a:pPr>
            <a:r>
              <a:rPr lang="en-ZA" dirty="0"/>
              <a:t>Observer</a:t>
            </a:r>
          </a:p>
          <a:p>
            <a:pPr marL="285750" indent="-285750">
              <a:buFont typeface="Arial" panose="020B0604020202020204" pitchFamily="34" charset="0"/>
              <a:buChar char="•"/>
            </a:pPr>
            <a:r>
              <a:rPr lang="en-ZA" dirty="0"/>
              <a:t>Command</a:t>
            </a:r>
          </a:p>
          <a:p>
            <a:pPr marL="285750" indent="-285750">
              <a:buFont typeface="Arial" panose="020B0604020202020204" pitchFamily="34" charset="0"/>
              <a:buChar char="•"/>
            </a:pPr>
            <a:r>
              <a:rPr lang="en-ZA" dirty="0"/>
              <a:t>Chain of Responsibility</a:t>
            </a:r>
          </a:p>
          <a:p>
            <a:pPr marL="285750" indent="-285750">
              <a:buFont typeface="Arial" panose="020B0604020202020204" pitchFamily="34" charset="0"/>
              <a:buChar char="•"/>
            </a:pPr>
            <a:r>
              <a:rPr lang="en-ZA" dirty="0"/>
              <a:t>Visitor</a:t>
            </a:r>
          </a:p>
          <a:p>
            <a:pPr marL="285750" indent="-285750">
              <a:buFont typeface="Arial" panose="020B0604020202020204" pitchFamily="34" charset="0"/>
              <a:buChar char="•"/>
            </a:pPr>
            <a:r>
              <a:rPr lang="en-ZA" dirty="0"/>
              <a:t>Singleton</a:t>
            </a:r>
          </a:p>
        </p:txBody>
      </p:sp>
    </p:spTree>
    <p:extLst>
      <p:ext uri="{BB962C8B-B14F-4D97-AF65-F5344CB8AC3E}">
        <p14:creationId xmlns:p14="http://schemas.microsoft.com/office/powerpoint/2010/main" val="17224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2B10-603B-8216-8CB4-A59CF873ADEC}"/>
              </a:ext>
            </a:extLst>
          </p:cNvPr>
          <p:cNvSpPr>
            <a:spLocks noGrp="1"/>
          </p:cNvSpPr>
          <p:nvPr>
            <p:ph type="title"/>
          </p:nvPr>
        </p:nvSpPr>
        <p:spPr/>
        <p:txBody>
          <a:bodyPr/>
          <a:lstStyle/>
          <a:p>
            <a:r>
              <a:rPr lang="en-ZA" dirty="0"/>
              <a:t>Memento</a:t>
            </a:r>
          </a:p>
        </p:txBody>
      </p:sp>
      <p:sp>
        <p:nvSpPr>
          <p:cNvPr id="3" name="Picture Placeholder 2">
            <a:extLst>
              <a:ext uri="{FF2B5EF4-FFF2-40B4-BE49-F238E27FC236}">
                <a16:creationId xmlns:a16="http://schemas.microsoft.com/office/drawing/2014/main" id="{2DF2A5CB-C007-C515-9951-B1C96AFF1D4A}"/>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DCA5B501-457B-5344-65B8-87BD6311468B}"/>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Utilized the Memento Design Pattern to develop an efficient save and load system.</a:t>
            </a:r>
          </a:p>
          <a:p>
            <a:pPr marL="285750" indent="-285750">
              <a:buFont typeface="Arial" panose="020B0604020202020204" pitchFamily="34" charset="0"/>
              <a:buChar char="•"/>
            </a:pPr>
            <a:r>
              <a:rPr lang="en-GB" dirty="0"/>
              <a:t>Enabled users to revert to and continue from any previous state of the simulation.</a:t>
            </a:r>
            <a:endParaRPr lang="en-ZA" dirty="0"/>
          </a:p>
        </p:txBody>
      </p:sp>
    </p:spTree>
    <p:extLst>
      <p:ext uri="{BB962C8B-B14F-4D97-AF65-F5344CB8AC3E}">
        <p14:creationId xmlns:p14="http://schemas.microsoft.com/office/powerpoint/2010/main" val="133597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DB41-5C54-53C6-6DFD-712096903889}"/>
              </a:ext>
            </a:extLst>
          </p:cNvPr>
          <p:cNvSpPr>
            <a:spLocks noGrp="1"/>
          </p:cNvSpPr>
          <p:nvPr>
            <p:ph type="title"/>
          </p:nvPr>
        </p:nvSpPr>
        <p:spPr/>
        <p:txBody>
          <a:bodyPr/>
          <a:lstStyle/>
          <a:p>
            <a:r>
              <a:rPr lang="en-ZA" dirty="0"/>
              <a:t>Prototype</a:t>
            </a:r>
          </a:p>
        </p:txBody>
      </p:sp>
      <p:sp>
        <p:nvSpPr>
          <p:cNvPr id="3" name="Picture Placeholder 2">
            <a:extLst>
              <a:ext uri="{FF2B5EF4-FFF2-40B4-BE49-F238E27FC236}">
                <a16:creationId xmlns:a16="http://schemas.microsoft.com/office/drawing/2014/main" id="{234085D1-089C-CD0C-65D5-E8DF67C8A447}"/>
              </a:ext>
            </a:extLst>
          </p:cNvPr>
          <p:cNvSpPr>
            <a:spLocks noGrp="1"/>
          </p:cNvSpPr>
          <p:nvPr>
            <p:ph type="pic" idx="1"/>
          </p:nvPr>
        </p:nvSpPr>
        <p:spPr/>
        <p:txBody>
          <a:bodyPr/>
          <a:lstStyle/>
          <a:p>
            <a:endParaRPr lang="en-ZA"/>
          </a:p>
        </p:txBody>
      </p:sp>
      <p:sp>
        <p:nvSpPr>
          <p:cNvPr id="4" name="Text Placeholder 3">
            <a:extLst>
              <a:ext uri="{FF2B5EF4-FFF2-40B4-BE49-F238E27FC236}">
                <a16:creationId xmlns:a16="http://schemas.microsoft.com/office/drawing/2014/main" id="{CFF57AA0-4C73-7807-EF37-1E29FBBD39D1}"/>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Applied the Prototype Design Pattern to efficiently generate new citizen instances following population recalculations.</a:t>
            </a:r>
          </a:p>
          <a:p>
            <a:pPr marL="285750" indent="-285750">
              <a:buFont typeface="Arial" panose="020B0604020202020204" pitchFamily="34" charset="0"/>
              <a:buChar char="•"/>
            </a:pPr>
            <a:r>
              <a:rPr lang="en-GB" dirty="0"/>
              <a:t>Created citizen copies with unique attributes, such as updated workplace assignments, to reflect changes in the population.</a:t>
            </a:r>
            <a:endParaRPr lang="en-ZA" dirty="0"/>
          </a:p>
        </p:txBody>
      </p:sp>
    </p:spTree>
    <p:extLst>
      <p:ext uri="{BB962C8B-B14F-4D97-AF65-F5344CB8AC3E}">
        <p14:creationId xmlns:p14="http://schemas.microsoft.com/office/powerpoint/2010/main" val="950602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1366</TotalTime>
  <Words>816</Words>
  <Application>Microsoft Office PowerPoint</Application>
  <PresentationFormat>Widescreen</PresentationFormat>
  <Paragraphs>149</Paragraphs>
  <Slides>30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Arial</vt:lpstr>
      <vt:lpstr>Calibri</vt:lpstr>
      <vt:lpstr>Calibri Light</vt:lpstr>
      <vt:lpstr>Celestial</vt:lpstr>
      <vt:lpstr>YELLOW ++ Project DEMO</vt:lpstr>
      <vt:lpstr>Disclaimer</vt:lpstr>
      <vt:lpstr>Content</vt:lpstr>
      <vt:lpstr>Project Scope</vt:lpstr>
      <vt:lpstr>BAckend</vt:lpstr>
      <vt:lpstr>Class Diagram</vt:lpstr>
      <vt:lpstr>Design Patterns Used</vt:lpstr>
      <vt:lpstr>Memento</vt:lpstr>
      <vt:lpstr>Prototype</vt:lpstr>
      <vt:lpstr>Factory Method</vt:lpstr>
      <vt:lpstr>Strategy and state</vt:lpstr>
      <vt:lpstr>Composite</vt:lpstr>
      <vt:lpstr>Observer</vt:lpstr>
      <vt:lpstr>Command</vt:lpstr>
      <vt:lpstr>Chain of responsibility</vt:lpstr>
      <vt:lpstr>Visitor</vt:lpstr>
      <vt:lpstr>Singleton</vt:lpstr>
      <vt:lpstr>Frontend</vt:lpstr>
      <vt:lpstr>What we used and How</vt:lpstr>
      <vt:lpstr>Github and Doxygen</vt:lpstr>
      <vt:lpstr>github</vt:lpstr>
      <vt:lpstr>doxygen</vt:lpstr>
      <vt:lpstr>tests</vt:lpstr>
      <vt:lpstr>Unit Test</vt:lpstr>
      <vt:lpstr>Integration tests</vt:lpstr>
      <vt:lpstr>Github actions</vt:lpstr>
      <vt:lpstr>Github actions</vt:lpstr>
      <vt:lpstr>Conclusion</vt:lpstr>
      <vt:lpstr>Conclusion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S Müller</dc:creator>
  <cp:lastModifiedBy>Mr. S Müller</cp:lastModifiedBy>
  <cp:revision>39</cp:revision>
  <dcterms:created xsi:type="dcterms:W3CDTF">2024-11-02T06:54:50Z</dcterms:created>
  <dcterms:modified xsi:type="dcterms:W3CDTF">2024-11-03T05:41:00Z</dcterms:modified>
</cp:coreProperties>
</file>