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322" r:id="rId4"/>
    <p:sldId id="289" r:id="rId5"/>
    <p:sldId id="326" r:id="rId6"/>
    <p:sldId id="317" r:id="rId7"/>
    <p:sldId id="324" r:id="rId8"/>
    <p:sldId id="325" r:id="rId9"/>
    <p:sldId id="328" r:id="rId10"/>
    <p:sldId id="323" r:id="rId11"/>
    <p:sldId id="300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83B"/>
    <a:srgbClr val="F30769"/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6532" autoAdjust="0"/>
  </p:normalViewPr>
  <p:slideViewPr>
    <p:cSldViewPr snapToGrid="0">
      <p:cViewPr varScale="1">
        <p:scale>
          <a:sx n="102" d="100"/>
          <a:sy n="102" d="100"/>
        </p:scale>
        <p:origin x="39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9/25/2023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1010681" y="2659409"/>
            <a:ext cx="3984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PRONTO</a:t>
            </a:r>
          </a:p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DEMO 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305BE-FDE1-2641-4202-DD94CCB22B27}"/>
              </a:ext>
            </a:extLst>
          </p:cNvPr>
          <p:cNvSpPr txBox="1"/>
          <p:nvPr/>
        </p:nvSpPr>
        <p:spPr>
          <a:xfrm>
            <a:off x="749574" y="5751399"/>
            <a:ext cx="466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Team: Agile Architects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Client: AWS</a:t>
            </a: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1529753" y="532282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2155B0E-49AC-4951-8FCF-10CBF1B19043}"/>
              </a:ext>
            </a:extLst>
          </p:cNvPr>
          <p:cNvSpPr/>
          <p:nvPr/>
        </p:nvSpPr>
        <p:spPr>
          <a:xfrm>
            <a:off x="591711" y="3404393"/>
            <a:ext cx="219172" cy="187673"/>
          </a:xfrm>
          <a:prstGeom prst="roundRect">
            <a:avLst>
              <a:gd name="adj" fmla="val 32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3291908" y="104747"/>
            <a:ext cx="560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Project Management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8DF04A-2573-2965-403D-B3F221A8DA5F}"/>
              </a:ext>
            </a:extLst>
          </p:cNvPr>
          <p:cNvSpPr txBox="1"/>
          <p:nvPr/>
        </p:nvSpPr>
        <p:spPr>
          <a:xfrm>
            <a:off x="1604467" y="1023372"/>
            <a:ext cx="9502726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sz="32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Agile </a:t>
            </a:r>
            <a:r>
              <a:rPr lang="en-GB" sz="3200" dirty="0">
                <a:solidFill>
                  <a:srgbClr val="E3E3E5"/>
                </a:solidFill>
                <a:latin typeface="Sorts Mill Goudy"/>
              </a:rPr>
              <a:t>methodology</a:t>
            </a:r>
            <a:endParaRPr lang="en-GB" sz="1400" dirty="0">
              <a:solidFill>
                <a:srgbClr val="E3E3E5"/>
              </a:solidFill>
              <a:latin typeface="Sorts Mill Goudy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14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board on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Github issue system to distribute tasks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Timelines and Milestones to gauge progress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Resource assessment and Risk management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Task size and effort estimation per use case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Contingency plans for unforeseen circumstances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3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Meetings</a:t>
            </a:r>
          </a:p>
          <a:p>
            <a:pPr lvl="2" fontAlgn="base">
              <a:defRPr/>
            </a:pP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srgbClr val="E3E3E5"/>
                </a:solidFill>
                <a:effectLst/>
                <a:uLnTx/>
                <a:uFillTx/>
                <a:latin typeface="Sorts Mill Goudy"/>
                <a:ea typeface="+mn-ea"/>
                <a:cs typeface="+mn-cs"/>
              </a:rPr>
              <a:t>- Team meetings every Monday 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the Matthew and Nataizya on Wednesdays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Maryam on Fridays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dirty="0">
                <a:solidFill>
                  <a:srgbClr val="E3E3E5"/>
                </a:solidFill>
                <a:latin typeface="Sorts Mill Goudy"/>
              </a:rPr>
              <a:t>- 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feedback meetings with the other lecturer mentors when necessary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255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889681" y="2603444"/>
            <a:ext cx="576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Thanks for listening to us, please feel free to ask any questions!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962153" y="83135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1C6F1-D94E-4157-8557-C7532C7F680C}"/>
              </a:ext>
            </a:extLst>
          </p:cNvPr>
          <p:cNvSpPr txBox="1"/>
          <p:nvPr/>
        </p:nvSpPr>
        <p:spPr>
          <a:xfrm>
            <a:off x="1266204" y="93959"/>
            <a:ext cx="996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DA2D1-3390-8BE9-6F7F-B573B309FCEA}"/>
              </a:ext>
            </a:extLst>
          </p:cNvPr>
          <p:cNvSpPr txBox="1"/>
          <p:nvPr/>
        </p:nvSpPr>
        <p:spPr>
          <a:xfrm>
            <a:off x="1379220" y="1444692"/>
            <a:ext cx="9569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SRS Document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 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https://docs.google.com/document/d/1FNxalkJyS_z4un1vbU_tbjhc11ChwGCFZWnFwxdHtWs/edit?usp=sharing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91B23-8279-3632-6316-006C1456B0D2}"/>
              </a:ext>
            </a:extLst>
          </p:cNvPr>
          <p:cNvSpPr txBox="1"/>
          <p:nvPr/>
        </p:nvSpPr>
        <p:spPr>
          <a:xfrm>
            <a:off x="1379220" y="883794"/>
            <a:ext cx="643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GitHub Repo: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https://github.com/COS301-SE-2023/Pronto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2C0FB-F0C1-0B50-B5EA-83DD4E559543}"/>
              </a:ext>
            </a:extLst>
          </p:cNvPr>
          <p:cNvSpPr txBox="1"/>
          <p:nvPr/>
        </p:nvSpPr>
        <p:spPr>
          <a:xfrm>
            <a:off x="1393921" y="2260534"/>
            <a:ext cx="85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Architectural Requirement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https://docs.google.com/document/d/1O9nSyRc4AnpJR6OemmWQ-xqq8WpFlOEMMwof24FtcZM/edit?usp=sharing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273C5-DFA1-B5DD-077F-2311E977C1A5}"/>
              </a:ext>
            </a:extLst>
          </p:cNvPr>
          <p:cNvSpPr txBox="1"/>
          <p:nvPr/>
        </p:nvSpPr>
        <p:spPr>
          <a:xfrm>
            <a:off x="1397482" y="3096313"/>
            <a:ext cx="9701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Code Quality Standards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https://docs.google.com/document/d/1HCZ-ZI3okxzFpxuS3s0umlZHWfhlxg080Cy9BSRCgUw/edit?usp=sharing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EB704-4288-3AFF-EA15-BACC8458BE2A}"/>
              </a:ext>
            </a:extLst>
          </p:cNvPr>
          <p:cNvSpPr txBox="1"/>
          <p:nvPr/>
        </p:nvSpPr>
        <p:spPr>
          <a:xfrm>
            <a:off x="1413844" y="5015682"/>
            <a:ext cx="85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User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https://docs.google.com/document/d/1M98t9zF3-RE-5J3o0zxaH6WkYfvV2cTc-NFutRnboNE/edit?usp=sharing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C225-52D8-580A-E355-40F113ED5D54}"/>
              </a:ext>
            </a:extLst>
          </p:cNvPr>
          <p:cNvSpPr txBox="1"/>
          <p:nvPr/>
        </p:nvSpPr>
        <p:spPr>
          <a:xfrm>
            <a:off x="1379220" y="5869314"/>
            <a:ext cx="85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Technical Installation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https://docs.google.com/document/d/1CRYnwFSLjK_rSGJzP4HW0iUqKhk1xZOkSWiUSG46h-8/edit?usp=sharing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42546-8D0A-1277-89DE-4F490BD3C614}"/>
              </a:ext>
            </a:extLst>
          </p:cNvPr>
          <p:cNvSpPr txBox="1"/>
          <p:nvPr/>
        </p:nvSpPr>
        <p:spPr>
          <a:xfrm>
            <a:off x="1413844" y="3927310"/>
            <a:ext cx="67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bg1"/>
                </a:solidFill>
                <a:latin typeface="+mj-lt"/>
              </a:rPr>
              <a:t>Code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/>
                </a:solidFill>
                <a:latin typeface="+mj-lt"/>
              </a:rPr>
              <a:t>testing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Policy:</a:t>
            </a:r>
          </a:p>
        </p:txBody>
      </p:sp>
    </p:spTree>
    <p:extLst>
      <p:ext uri="{BB962C8B-B14F-4D97-AF65-F5344CB8AC3E}">
        <p14:creationId xmlns:p14="http://schemas.microsoft.com/office/powerpoint/2010/main" val="37818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1195072"/>
            <a:chOff x="6681901" y="1442950"/>
            <a:chExt cx="4159637" cy="119507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 application that will be used by universities, lecturers, and students.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159637" cy="948850"/>
            <a:chOff x="6681901" y="1442950"/>
            <a:chExt cx="4159637" cy="94885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Create timetable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Students will be able to create, edit and view custom timetables.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31F9B1-BC3B-4A35-A43C-A26AEF6BA42C}"/>
              </a:ext>
            </a:extLst>
          </p:cNvPr>
          <p:cNvGrpSpPr/>
          <p:nvPr/>
        </p:nvGrpSpPr>
        <p:grpSpPr>
          <a:xfrm>
            <a:off x="1266692" y="4618399"/>
            <a:ext cx="4159637" cy="1690903"/>
            <a:chOff x="6651641" y="1442950"/>
            <a:chExt cx="4159637" cy="169090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3307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Send reminders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3FAEB4D-0416-4422-BB15-11931CBF514D}"/>
                </a:ext>
              </a:extLst>
            </p:cNvPr>
            <p:cNvSpPr txBox="1"/>
            <p:nvPr/>
          </p:nvSpPr>
          <p:spPr>
            <a:xfrm>
              <a:off x="6651641" y="1810414"/>
              <a:ext cx="41596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Lecturers will be able to schedule reminders for important events like exams and project due dates, as well as notify them of assignment extensions.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611984" y="858192"/>
            <a:ext cx="3092742" cy="466734"/>
            <a:chOff x="7611984" y="858192"/>
            <a:chExt cx="3092742" cy="46673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4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790367" y="904935"/>
              <a:ext cx="27630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53398" y="2109860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66721" y="2023183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96261" y="2282263"/>
            <a:ext cx="0" cy="112668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43513" y="1888959"/>
            <a:ext cx="4159637" cy="1195072"/>
            <a:chOff x="6681901" y="1442950"/>
            <a:chExt cx="4159637" cy="11950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Add institution information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Institutions will be able to upload their university lecture schedules, campus maps and files for students to view.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53398" y="3489276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66721" y="3402599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543513" y="3267600"/>
            <a:ext cx="4272033" cy="1933735"/>
            <a:chOff x="6681901" y="1442950"/>
            <a:chExt cx="4272033" cy="193373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427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Single Consolidated Application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This application aims to help students organise their schedules and also bring together the features of reminders, campus navigation, and lecture timetables into a single application.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Student Mobile App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948850"/>
            <a:chOff x="6681901" y="1442950"/>
            <a:chExt cx="4159637" cy="94885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Expo Go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the ExpoGo application on Android or IOS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41745" y="3265571"/>
            <a:ext cx="3539257" cy="780430"/>
            <a:chOff x="6626694" y="1442950"/>
            <a:chExt cx="3539257" cy="78043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Scan this QR code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26694" y="1884826"/>
              <a:ext cx="589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IOS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519372" y="724263"/>
            <a:ext cx="3454787" cy="875359"/>
            <a:chOff x="7611983" y="858191"/>
            <a:chExt cx="3362175" cy="818209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3" y="858191"/>
              <a:ext cx="3362175" cy="81820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868549" y="947682"/>
              <a:ext cx="2914359" cy="6041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Web App for Lecturers and Institutions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19371" y="1886930"/>
            <a:ext cx="4159637" cy="702629"/>
            <a:chOff x="6681901" y="1442950"/>
            <a:chExt cx="4159637" cy="7026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Visit the link: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https://www.prontotimetable.co.za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85300C-40FC-D640-3CE8-FF484A0990B5}"/>
              </a:ext>
            </a:extLst>
          </p:cNvPr>
          <p:cNvSpPr txBox="1"/>
          <p:nvPr/>
        </p:nvSpPr>
        <p:spPr>
          <a:xfrm>
            <a:off x="4063750" y="3692204"/>
            <a:ext cx="108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Android</a:t>
            </a:r>
          </a:p>
        </p:txBody>
      </p:sp>
      <p:pic>
        <p:nvPicPr>
          <p:cNvPr id="17" name="Picture 16" descr="A qr code with a black square and a white square with a black arrow&#10;&#10;Description automatically generated">
            <a:extLst>
              <a:ext uri="{FF2B5EF4-FFF2-40B4-BE49-F238E27FC236}">
                <a16:creationId xmlns:a16="http://schemas.microsoft.com/office/drawing/2014/main" id="{7748FC32-ACE8-5785-A9D3-A28E2890B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4165" r="8662" b="5504"/>
          <a:stretch/>
        </p:blipFill>
        <p:spPr>
          <a:xfrm>
            <a:off x="428198" y="4065790"/>
            <a:ext cx="2338086" cy="2339430"/>
          </a:xfrm>
          <a:prstGeom prst="rect">
            <a:avLst/>
          </a:prstGeom>
        </p:spPr>
      </p:pic>
      <p:pic>
        <p:nvPicPr>
          <p:cNvPr id="19" name="Picture 18" descr="A qr code with a black arrow&#10;&#10;Description automatically generated">
            <a:extLst>
              <a:ext uri="{FF2B5EF4-FFF2-40B4-BE49-F238E27FC236}">
                <a16:creationId xmlns:a16="http://schemas.microsoft.com/office/drawing/2014/main" id="{D237515A-1CD8-C287-9B61-57D6B5932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t="5890" r="10476" b="3780"/>
          <a:stretch/>
        </p:blipFill>
        <p:spPr>
          <a:xfrm>
            <a:off x="3372308" y="4055105"/>
            <a:ext cx="2338087" cy="23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4646623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2476240" y="61969"/>
            <a:ext cx="723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Architectural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CD630-9F69-3BE7-772B-649C9C02DA92}"/>
              </a:ext>
            </a:extLst>
          </p:cNvPr>
          <p:cNvSpPr txBox="1"/>
          <p:nvPr/>
        </p:nvSpPr>
        <p:spPr>
          <a:xfrm>
            <a:off x="8248084" y="2571001"/>
            <a:ext cx="4196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  <a:latin typeface="inherit"/>
              </a:rPr>
              <a:t>Architecture Patterns used:</a:t>
            </a:r>
          </a:p>
          <a:p>
            <a:endParaRPr lang="en-ZA" b="0" i="0" dirty="0">
              <a:solidFill>
                <a:schemeClr val="bg1"/>
              </a:solidFill>
              <a:effectLst/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Three Tier Architecture </a:t>
            </a:r>
            <a:endParaRPr lang="en-ZA" dirty="0">
              <a:solidFill>
                <a:schemeClr val="bg1"/>
              </a:solidFill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Component Based Architecture</a:t>
            </a: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Serverless Computing Architecture</a:t>
            </a:r>
          </a:p>
          <a:p>
            <a:pPr marL="342900" indent="-342900">
              <a:buAutoNum type="arabicPeriod"/>
            </a:pPr>
            <a:r>
              <a:rPr lang="en-ZA" i="0" dirty="0">
                <a:solidFill>
                  <a:schemeClr val="bg1"/>
                </a:solidFill>
                <a:effectLst/>
                <a:latin typeface="inherit"/>
              </a:rPr>
              <a:t>Service Oriented Architecture</a:t>
            </a:r>
          </a:p>
          <a:p>
            <a:endParaRPr lang="en-US" dirty="0"/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58021D2F-AB2D-5F15-ACD6-FEE1E11D6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1" y="4439792"/>
            <a:ext cx="7704853" cy="2367515"/>
          </a:xfrm>
          <a:prstGeom prst="rect">
            <a:avLst/>
          </a:prstGeom>
        </p:spPr>
      </p:pic>
      <p:pic>
        <p:nvPicPr>
          <p:cNvPr id="6" name="Picture 5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90FC5FC3-8EF7-16AC-6953-0B20F2BA4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1" y="605743"/>
            <a:ext cx="7704000" cy="381227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C16BB9-F7FB-9D51-CC01-017F459993B8}"/>
              </a:ext>
            </a:extLst>
          </p:cNvPr>
          <p:cNvCxnSpPr>
            <a:cxnSpLocks/>
          </p:cNvCxnSpPr>
          <p:nvPr/>
        </p:nvCxnSpPr>
        <p:spPr>
          <a:xfrm>
            <a:off x="5395913" y="3718560"/>
            <a:ext cx="0" cy="884029"/>
          </a:xfrm>
          <a:prstGeom prst="straightConnector1">
            <a:avLst/>
          </a:prstGeom>
          <a:ln>
            <a:solidFill>
              <a:srgbClr val="DE28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Extra Features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36" y="5734757"/>
            <a:ext cx="158510" cy="158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016DD4-1988-C0DA-4FA2-CC7D8FF57367}"/>
              </a:ext>
            </a:extLst>
          </p:cNvPr>
          <p:cNvSpPr txBox="1"/>
          <p:nvPr/>
        </p:nvSpPr>
        <p:spPr>
          <a:xfrm>
            <a:off x="1738967" y="1834355"/>
            <a:ext cx="97305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Convenient, easy to use campus 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Simply click on the timeslot to receive directions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Choose from any of your modules posted venues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Show/hide step by step directions</a:t>
            </a:r>
          </a:p>
          <a:p>
            <a:pPr lvl="1"/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Download created timetable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Obtain a pdf version of your custom timetable for offline viewing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Lecturers can see stats of how many students successfully received notifications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1D269-2A95-5E67-C9B3-FA887C57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7" y="3880528"/>
            <a:ext cx="262151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9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4505" y="438181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744190" y="-52268"/>
            <a:ext cx="737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Testing, Automation and Branching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6778F-E214-B1AA-2850-8278C6A694C7}"/>
              </a:ext>
            </a:extLst>
          </p:cNvPr>
          <p:cNvSpPr txBox="1"/>
          <p:nvPr/>
        </p:nvSpPr>
        <p:spPr>
          <a:xfrm>
            <a:off x="1561322" y="1365338"/>
            <a:ext cx="9069355" cy="551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Unit and Integration Testing 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Performed in both live and mocked environments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Unit tests performed on the backend and frontend, mobile and web app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Cypress is used for end-to-end/integration testing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GitHub Actions and Pipeline run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 tests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PR merges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Website automatically deploys on each commit if all tests pass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Automatic security testing through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 actions: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Alerts on outdated versions and security vulnerabilities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Detects common insecure coding techniques such as leaked secrets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100" i="0" u="none" strike="noStrike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Branching strategy - </a:t>
            </a:r>
            <a:r>
              <a:rPr lang="en-GB" sz="2300" dirty="0" err="1">
                <a:solidFill>
                  <a:srgbClr val="E3E3E5"/>
                </a:solidFill>
                <a:latin typeface="Sorts Mill Goudy"/>
              </a:rPr>
              <a:t>Gitflow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Strategy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PRs need three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approvals for merge to development branches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Four approvals to the main branch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621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Deployment Model Overview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9940F-20FD-0FE3-EAAF-FEC119B5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924" y="3294876"/>
            <a:ext cx="262151" cy="268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520" y="5000031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55" y="4126122"/>
            <a:ext cx="158510" cy="1585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BAE0D2-E31C-E774-F339-97BEB393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94" y="1805754"/>
            <a:ext cx="158510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0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0662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Quality Assurance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131102"/>
            <a:ext cx="6702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Performance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Say something about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Uptime measured using uptime robot, over 99.9%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CDC33-A5FC-E04A-0C59-A349E2B47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7" r="3207"/>
          <a:stretch/>
        </p:blipFill>
        <p:spPr bwMode="auto">
          <a:xfrm>
            <a:off x="130410" y="2465120"/>
            <a:ext cx="7460920" cy="340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428807"/>
            <a:ext cx="754725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Security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Encryption in transit (HTTPS) and at rest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Role Based Access with protected routes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dirty="0">
                <a:solidFill>
                  <a:prstClr val="white"/>
                </a:solidFill>
                <a:latin typeface="Montserrat"/>
              </a:rPr>
              <a:t>Injection and XSS prevention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JSON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W</a:t>
            </a:r>
            <a:r>
              <a:rPr kumimoji="0" lang="en-Z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eb</a:t>
            </a: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Tokens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Maintainability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Component based architecture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Thorough unit tests and code coverage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Uniform variable naming conventions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Useability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Matthew and </a:t>
            </a:r>
            <a:r>
              <a:rPr kumimoji="0" lang="en-Z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Nataizya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small useability tests carried out on peers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17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4899</TotalTime>
  <Words>648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inherit</vt:lpstr>
      <vt:lpstr>Montserrat</vt:lpstr>
      <vt:lpstr>Montserrat ExtraBold</vt:lpstr>
      <vt:lpstr>Noto Sans</vt:lpstr>
      <vt:lpstr>Sorts Mill Goudy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Tyrone MacLeod</cp:lastModifiedBy>
  <cp:revision>218</cp:revision>
  <dcterms:created xsi:type="dcterms:W3CDTF">2020-09-18T21:48:46Z</dcterms:created>
  <dcterms:modified xsi:type="dcterms:W3CDTF">2023-09-25T20:20:18Z</dcterms:modified>
</cp:coreProperties>
</file>