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322" r:id="rId4"/>
    <p:sldId id="289" r:id="rId5"/>
    <p:sldId id="326" r:id="rId6"/>
    <p:sldId id="317" r:id="rId7"/>
    <p:sldId id="324" r:id="rId8"/>
    <p:sldId id="325" r:id="rId9"/>
    <p:sldId id="329" r:id="rId10"/>
    <p:sldId id="330" r:id="rId11"/>
    <p:sldId id="328" r:id="rId12"/>
    <p:sldId id="323" r:id="rId13"/>
    <p:sldId id="300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83B"/>
    <a:srgbClr val="F30769"/>
    <a:srgbClr val="9188E5"/>
    <a:srgbClr val="837AD9"/>
    <a:srgbClr val="17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6532" autoAdjust="0"/>
  </p:normalViewPr>
  <p:slideViewPr>
    <p:cSldViewPr snapToGrid="0">
      <p:cViewPr varScale="1">
        <p:scale>
          <a:sx n="82" d="100"/>
          <a:sy n="82" d="100"/>
        </p:scale>
        <p:origin x="11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686C-4CCC-4A88-BB0D-2A4F2759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BC1A-6D98-4155-A40D-14A436C2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3416-3B03-41A2-ADBC-D558ED7F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38D9-8D92-4EBE-A486-C587F5B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C5B4-75D5-4EDB-B37B-18A0B0C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4517-C826-4F98-8855-712A451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E985-EC3F-42A1-AF7C-1E4834A2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55D6-9684-4885-A80F-82ABBFD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E032-F32B-4F75-894E-1B8BC9D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671F-5A8B-4226-BACC-E47127D8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D4DD8-092A-4715-AF85-C133423F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70BE-F2E9-4C66-985A-54B2E3ED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8467-721F-486C-9167-454EC04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89A9-E3E6-4108-949E-BD10F41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BE54-9363-4E22-9C41-5605BB6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10D-083C-4C2A-8AED-CD778DBE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FA3F-EC3B-4DFC-BB17-A4C7AF9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AB11-F4E3-4A68-B726-DBD2EDB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9355-F09B-43FD-9CB4-953662D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7CF9-6EF3-4A05-A4FC-02C8FF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8679-05C6-4CF1-BB4A-64843D6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BD72E-A849-4583-9AA7-566C8C8E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B084-B758-4E05-822C-0D5A57B0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DDF4-638B-4815-BB8C-664546A9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0164-1914-4AE2-A9E8-F4E90F2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9475-860F-4448-9950-10FC6D0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E9D0-9AC1-4667-B087-22C9256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1D3C4-B9D6-4E4A-874C-7B7D531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D501-1935-4CA3-BBE4-A30E401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EC43-B6F4-4608-BECF-DE523E4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14207-7F1E-4E8A-80E8-70747C7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9886-AE19-49AE-ADAB-1E8F964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021C-E4EB-4B91-8FE0-788CCC0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60301-35B4-41E6-AA0A-E642A531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17E52-64D5-4B13-8CD0-9E6314A8D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B7F0F-57F8-461B-B8DC-1234C347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38848-DA25-4A2D-9903-D07A25C4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9F565-0B42-4D69-8549-4CE972F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A75EA-336C-4B8E-A2DC-4C78D57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523F-FE11-46A0-8CB1-64B10E09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64767-04FC-46AC-9468-4639B1C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2E4C-79AF-4D28-9091-5E85AE6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7AC4C-194E-4EF2-944B-B7BFFDF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F34D9-402E-4A54-B9ED-6EBE6A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0939-C578-4E8D-AB84-8A744773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14FD7-C1D2-4360-9BF3-753F15B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0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E919-E694-43C1-A2B0-463F978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C5201-6E4C-4A9A-AE83-6548EF1D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9E7F5-5C1D-4858-962A-88BE4588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835E-1810-4397-81FE-0D7C20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8605D-B969-4157-BE3C-9B72C6B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0612-B942-4CB8-B4A8-EBE3E54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1B219-54AC-4A60-8248-EA804C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78E4-1EB0-48B2-A9CF-2D1FD812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0F9F-AC9A-4597-BEDC-D0F4C460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E440-A915-46D6-A7F4-ECAAFB0E0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1FD0-10EF-4EF8-BBA9-5D46C287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1010681" y="2659409"/>
            <a:ext cx="3984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PRONTO</a:t>
            </a:r>
          </a:p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DEMO 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990112" y="2064835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305BE-FDE1-2641-4202-DD94CCB22B27}"/>
              </a:ext>
            </a:extLst>
          </p:cNvPr>
          <p:cNvSpPr txBox="1"/>
          <p:nvPr/>
        </p:nvSpPr>
        <p:spPr>
          <a:xfrm>
            <a:off x="749574" y="5751399"/>
            <a:ext cx="466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Team: Agile Architects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Client: AWS</a:t>
            </a:r>
          </a:p>
        </p:txBody>
      </p:sp>
    </p:spTree>
    <p:extLst>
      <p:ext uri="{BB962C8B-B14F-4D97-AF65-F5344CB8AC3E}">
        <p14:creationId xmlns:p14="http://schemas.microsoft.com/office/powerpoint/2010/main" val="3107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rgbClr val="E7E6E6">
                      <a:lumMod val="5000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1905865" y="1243349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Code coverage is currently at 80.67%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E61F668-5756-D40C-4440-CA2E38DD9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65" y="1822210"/>
            <a:ext cx="8786669" cy="43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6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428807"/>
            <a:ext cx="70407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Security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Encryption in transit (HTTPS) and at rest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Role Based Access with protected routes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dirty="0">
                <a:solidFill>
                  <a:prstClr val="white"/>
                </a:solidFill>
                <a:latin typeface="Montserrat"/>
              </a:rPr>
              <a:t>Injection and XSS prevention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JSON </a:t>
            </a:r>
            <a:r>
              <a:rPr lang="en-ZA" dirty="0">
                <a:solidFill>
                  <a:prstClr val="white"/>
                </a:solidFill>
                <a:latin typeface="Montserrat"/>
              </a:rPr>
              <a:t>W</a:t>
            </a:r>
            <a:r>
              <a:rPr kumimoji="0" lang="en-Z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eb</a:t>
            </a: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Tokens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Maintainability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Component based architecture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Thorough unit tests and code coverage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Uniform variable naming conventions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Useability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Feedback from </a:t>
            </a:r>
            <a:r>
              <a:rPr lang="en-ZA" dirty="0">
                <a:solidFill>
                  <a:prstClr val="white"/>
                </a:solidFill>
                <a:latin typeface="Montserrat"/>
              </a:rPr>
              <a:t>Clients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Feedback from useability tests carried out on peers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17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1529753" y="532282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2155B0E-49AC-4951-8FCF-10CBF1B19043}"/>
              </a:ext>
            </a:extLst>
          </p:cNvPr>
          <p:cNvSpPr/>
          <p:nvPr/>
        </p:nvSpPr>
        <p:spPr>
          <a:xfrm>
            <a:off x="591711" y="3404393"/>
            <a:ext cx="219172" cy="187673"/>
          </a:xfrm>
          <a:prstGeom prst="roundRect">
            <a:avLst>
              <a:gd name="adj" fmla="val 32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3291908" y="104747"/>
            <a:ext cx="560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Project Management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8DF04A-2573-2965-403D-B3F221A8DA5F}"/>
              </a:ext>
            </a:extLst>
          </p:cNvPr>
          <p:cNvSpPr txBox="1"/>
          <p:nvPr/>
        </p:nvSpPr>
        <p:spPr>
          <a:xfrm>
            <a:off x="1604467" y="1023372"/>
            <a:ext cx="9502726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sz="32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Agile </a:t>
            </a:r>
            <a:r>
              <a:rPr lang="en-GB" sz="3200" dirty="0">
                <a:solidFill>
                  <a:srgbClr val="E3E3E5"/>
                </a:solidFill>
                <a:latin typeface="Sorts Mill Goudy"/>
              </a:rPr>
              <a:t>methodology</a:t>
            </a:r>
            <a:endParaRPr lang="en-GB" sz="1400" dirty="0">
              <a:solidFill>
                <a:srgbClr val="E3E3E5"/>
              </a:solidFill>
              <a:latin typeface="Sorts Mill Goudy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14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Project board on </a:t>
            </a:r>
            <a:r>
              <a:rPr lang="en-GB" sz="2300" dirty="0">
                <a:solidFill>
                  <a:srgbClr val="E3E3E5"/>
                </a:solidFill>
                <a:latin typeface="Sorts Mill Goudy"/>
              </a:rPr>
              <a:t>G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ithub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	- Github issue system to distribute tasks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	- Timelines and Milestones to gauge progress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1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Resource assessment and Risk management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	- Task size and effort estimation per use case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	- Contingency plans for unforeseen circumstances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3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marL="800100" lvl="1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Meetings</a:t>
            </a:r>
          </a:p>
          <a:p>
            <a:pPr lvl="2" fontAlgn="base">
              <a:defRPr/>
            </a:pPr>
            <a:r>
              <a:rPr kumimoji="0" lang="en-GB" sz="2100" b="0" i="0" u="none" strike="noStrike" kern="1200" cap="none" spc="0" normalizeH="0" baseline="0" noProof="0" dirty="0">
                <a:ln>
                  <a:noFill/>
                </a:ln>
                <a:solidFill>
                  <a:srgbClr val="E3E3E5"/>
                </a:solidFill>
                <a:effectLst/>
                <a:uLnTx/>
                <a:uFillTx/>
                <a:latin typeface="Sorts Mill Goudy"/>
                <a:ea typeface="+mn-ea"/>
                <a:cs typeface="+mn-cs"/>
              </a:rPr>
              <a:t>- Team meetings every Monday 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- Weekly meeting with </a:t>
            </a:r>
            <a:r>
              <a:rPr lang="en-GB" sz="2100" dirty="0">
                <a:solidFill>
                  <a:srgbClr val="E3E3E5"/>
                </a:solidFill>
                <a:latin typeface="Sorts Mill Goudy"/>
              </a:rPr>
              <a:t>clients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on Wednesdays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- Weekly meeting with Maryam on Fridays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dirty="0">
                <a:solidFill>
                  <a:srgbClr val="E3E3E5"/>
                </a:solidFill>
                <a:latin typeface="Sorts Mill Goudy"/>
              </a:rPr>
              <a:t>- 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Project feedback meetings with the other lecturers when necessary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br>
              <a:rPr lang="en-GB" b="0" dirty="0">
                <a:effectLst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255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889681" y="2603444"/>
            <a:ext cx="5761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Thanks for listening to us, please feel free to ask any questions!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990112" y="2064835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27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962153" y="83135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71C6F1-D94E-4157-8557-C7532C7F680C}"/>
              </a:ext>
            </a:extLst>
          </p:cNvPr>
          <p:cNvSpPr txBox="1"/>
          <p:nvPr/>
        </p:nvSpPr>
        <p:spPr>
          <a:xfrm>
            <a:off x="1266204" y="93959"/>
            <a:ext cx="9963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DA2D1-3390-8BE9-6F7F-B573B309FCEA}"/>
              </a:ext>
            </a:extLst>
          </p:cNvPr>
          <p:cNvSpPr txBox="1"/>
          <p:nvPr/>
        </p:nvSpPr>
        <p:spPr>
          <a:xfrm>
            <a:off x="1379220" y="1444692"/>
            <a:ext cx="9569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SRS Document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91B23-8279-3632-6316-006C1456B0D2}"/>
              </a:ext>
            </a:extLst>
          </p:cNvPr>
          <p:cNvSpPr txBox="1"/>
          <p:nvPr/>
        </p:nvSpPr>
        <p:spPr>
          <a:xfrm>
            <a:off x="1379220" y="883794"/>
            <a:ext cx="643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GitHub Repo: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https://github.com/COS301-SE-2023/Pronto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2C0FB-F0C1-0B50-B5EA-83DD4E559543}"/>
              </a:ext>
            </a:extLst>
          </p:cNvPr>
          <p:cNvSpPr txBox="1"/>
          <p:nvPr/>
        </p:nvSpPr>
        <p:spPr>
          <a:xfrm>
            <a:off x="1393921" y="2260534"/>
            <a:ext cx="852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Architectural Requirement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273C5-DFA1-B5DD-077F-2311E977C1A5}"/>
              </a:ext>
            </a:extLst>
          </p:cNvPr>
          <p:cNvSpPr txBox="1"/>
          <p:nvPr/>
        </p:nvSpPr>
        <p:spPr>
          <a:xfrm>
            <a:off x="1397482" y="3096313"/>
            <a:ext cx="9701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Code Quality Standards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EB704-4288-3AFF-EA15-BACC8458BE2A}"/>
              </a:ext>
            </a:extLst>
          </p:cNvPr>
          <p:cNvSpPr txBox="1"/>
          <p:nvPr/>
        </p:nvSpPr>
        <p:spPr>
          <a:xfrm>
            <a:off x="1413844" y="4913701"/>
            <a:ext cx="852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User Manual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C225-52D8-580A-E355-40F113ED5D54}"/>
              </a:ext>
            </a:extLst>
          </p:cNvPr>
          <p:cNvSpPr txBox="1"/>
          <p:nvPr/>
        </p:nvSpPr>
        <p:spPr>
          <a:xfrm>
            <a:off x="1379220" y="5869314"/>
            <a:ext cx="852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Technical Installation Manual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42546-8D0A-1277-89DE-4F490BD3C614}"/>
              </a:ext>
            </a:extLst>
          </p:cNvPr>
          <p:cNvSpPr txBox="1"/>
          <p:nvPr/>
        </p:nvSpPr>
        <p:spPr>
          <a:xfrm>
            <a:off x="1413844" y="3927310"/>
            <a:ext cx="67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>
                <a:solidFill>
                  <a:schemeClr val="bg1"/>
                </a:solidFill>
                <a:latin typeface="+mj-lt"/>
              </a:rPr>
              <a:t>Code</a:t>
            </a:r>
            <a:r>
              <a:rPr lang="en-ZA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1600" b="1" dirty="0">
                <a:solidFill>
                  <a:schemeClr val="bg1"/>
                </a:solidFill>
                <a:latin typeface="+mj-lt"/>
              </a:rPr>
              <a:t>testing</a:t>
            </a:r>
            <a:r>
              <a:rPr lang="en-ZA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1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Policy:</a:t>
            </a:r>
          </a:p>
        </p:txBody>
      </p:sp>
    </p:spTree>
    <p:extLst>
      <p:ext uri="{BB962C8B-B14F-4D97-AF65-F5344CB8AC3E}">
        <p14:creationId xmlns:p14="http://schemas.microsoft.com/office/powerpoint/2010/main" val="378180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7" y="-11040"/>
            <a:ext cx="6117021" cy="688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283B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52383" y="904935"/>
              <a:ext cx="2781865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 ExtraBold" panose="00000900000000000000" pitchFamily="2" charset="0"/>
                </a:rPr>
                <a:t>System Overview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6A15F-EA2B-48B1-A142-A4B0C39E3F27}"/>
              </a:ext>
            </a:extLst>
          </p:cNvPr>
          <p:cNvCxnSpPr>
            <a:cxnSpLocks/>
          </p:cNvCxnSpPr>
          <p:nvPr/>
        </p:nvCxnSpPr>
        <p:spPr>
          <a:xfrm>
            <a:off x="1049700" y="3656158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1195072"/>
            <a:chOff x="6681901" y="1442950"/>
            <a:chExt cx="4159637" cy="119507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Multi-purpose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Multi-purpose application that will be used by universities, lecturers, and students.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96952" y="3265571"/>
            <a:ext cx="4159637" cy="948850"/>
            <a:chOff x="6681901" y="1442950"/>
            <a:chExt cx="4159637" cy="94885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48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Create timetable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Students will be able to create, edit and view custom timetables.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8808558-8D68-4E27-B823-FD4022468FA3}"/>
              </a:ext>
            </a:extLst>
          </p:cNvPr>
          <p:cNvSpPr/>
          <p:nvPr/>
        </p:nvSpPr>
        <p:spPr>
          <a:xfrm>
            <a:off x="1006837" y="486317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837C953-D9D5-4AC0-9B9E-0CE4CA8014CD}"/>
              </a:ext>
            </a:extLst>
          </p:cNvPr>
          <p:cNvSpPr/>
          <p:nvPr/>
        </p:nvSpPr>
        <p:spPr>
          <a:xfrm>
            <a:off x="920160" y="477649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731F9B1-BC3B-4A35-A43C-A26AEF6BA42C}"/>
              </a:ext>
            </a:extLst>
          </p:cNvPr>
          <p:cNvGrpSpPr/>
          <p:nvPr/>
        </p:nvGrpSpPr>
        <p:grpSpPr>
          <a:xfrm>
            <a:off x="1266692" y="4618399"/>
            <a:ext cx="4159637" cy="1690903"/>
            <a:chOff x="6651641" y="1442950"/>
            <a:chExt cx="4159637" cy="1690903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75FC07F-ED9B-43C1-9713-FBD221391B89}"/>
                </a:ext>
              </a:extLst>
            </p:cNvPr>
            <p:cNvSpPr txBox="1"/>
            <p:nvPr/>
          </p:nvSpPr>
          <p:spPr>
            <a:xfrm>
              <a:off x="6681901" y="1442950"/>
              <a:ext cx="3307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Send reminders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3FAEB4D-0416-4422-BB15-11931CBF514D}"/>
                </a:ext>
              </a:extLst>
            </p:cNvPr>
            <p:cNvSpPr txBox="1"/>
            <p:nvPr/>
          </p:nvSpPr>
          <p:spPr>
            <a:xfrm>
              <a:off x="6651641" y="1810414"/>
              <a:ext cx="41596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Lecturers will be able to send reminders for important events like exams and project due dates, as well as notify them of assignment extensions.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611984" y="858192"/>
            <a:ext cx="3092742" cy="466734"/>
            <a:chOff x="7611984" y="858192"/>
            <a:chExt cx="3092742" cy="466734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4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790367" y="904935"/>
              <a:ext cx="27630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System Overview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53398" y="2109860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66721" y="2023183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7296261" y="2282263"/>
            <a:ext cx="0" cy="112668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43513" y="1888959"/>
            <a:ext cx="4159637" cy="1195072"/>
            <a:chOff x="6681901" y="1442950"/>
            <a:chExt cx="4159637" cy="119507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32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Add institution information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Institutions will be able to upload their university lecture schedules, campus maps and files for students to view.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7253398" y="3489276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7166721" y="3402599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0B1F8B-CDAA-4278-8B32-22F216DBF922}"/>
              </a:ext>
            </a:extLst>
          </p:cNvPr>
          <p:cNvGrpSpPr/>
          <p:nvPr/>
        </p:nvGrpSpPr>
        <p:grpSpPr>
          <a:xfrm>
            <a:off x="7543513" y="3267600"/>
            <a:ext cx="4272033" cy="1933735"/>
            <a:chOff x="6681901" y="1442950"/>
            <a:chExt cx="4272033" cy="193373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4272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Single Consolidated Application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This application aims to help students organise their schedules and also bring together the features of reminders, campus navigation, and lecture timetables into a single application.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0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7" grpId="0" animBg="1"/>
      <p:bldP spid="118" grpId="0" animBg="1"/>
      <p:bldP spid="122" grpId="0" animBg="1"/>
      <p:bldP spid="123" grpId="0" animBg="1"/>
      <p:bldP spid="59" grpId="0" animBg="1"/>
      <p:bldP spid="60" grpId="0" animBg="1"/>
      <p:bldP spid="65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7" y="-11040"/>
            <a:ext cx="6117021" cy="688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283B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52383" y="904935"/>
              <a:ext cx="2781865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 ExtraBold" panose="00000900000000000000" pitchFamily="2" charset="0"/>
                </a:rPr>
                <a:t>Student Mobile App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948850"/>
            <a:chOff x="6681901" y="1442950"/>
            <a:chExt cx="4159637" cy="94885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Download Expo Go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Download the ExpoGo application on Android or IOS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41745" y="3265571"/>
            <a:ext cx="3539257" cy="780430"/>
            <a:chOff x="6626694" y="1442950"/>
            <a:chExt cx="3539257" cy="78043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48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Scan this QR code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26694" y="1884826"/>
              <a:ext cx="589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IOS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519372" y="724263"/>
            <a:ext cx="3454787" cy="875359"/>
            <a:chOff x="7611983" y="858191"/>
            <a:chExt cx="3362175" cy="818209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3" y="858191"/>
              <a:ext cx="3362175" cy="81820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868549" y="947682"/>
              <a:ext cx="2914359" cy="60413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Web App for Lecturers and Institutions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29256" y="2107831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42579" y="2021154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19371" y="1886930"/>
            <a:ext cx="4159637" cy="702629"/>
            <a:chOff x="6681901" y="1442950"/>
            <a:chExt cx="4159637" cy="7026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32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Visit the link: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https://www.prontotimetable.co.za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85300C-40FC-D640-3CE8-FF484A0990B5}"/>
              </a:ext>
            </a:extLst>
          </p:cNvPr>
          <p:cNvSpPr txBox="1"/>
          <p:nvPr/>
        </p:nvSpPr>
        <p:spPr>
          <a:xfrm>
            <a:off x="4063750" y="3692204"/>
            <a:ext cx="1080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Android</a:t>
            </a:r>
          </a:p>
        </p:txBody>
      </p:sp>
      <p:pic>
        <p:nvPicPr>
          <p:cNvPr id="17" name="Picture 16" descr="A qr code with a black square and a white square with a black arrow&#10;&#10;Description automatically generated">
            <a:extLst>
              <a:ext uri="{FF2B5EF4-FFF2-40B4-BE49-F238E27FC236}">
                <a16:creationId xmlns:a16="http://schemas.microsoft.com/office/drawing/2014/main" id="{7748FC32-ACE8-5785-A9D3-A28E2890B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4165" r="8662" b="5504"/>
          <a:stretch/>
        </p:blipFill>
        <p:spPr>
          <a:xfrm>
            <a:off x="428198" y="4065790"/>
            <a:ext cx="2338086" cy="2339430"/>
          </a:xfrm>
          <a:prstGeom prst="rect">
            <a:avLst/>
          </a:prstGeom>
        </p:spPr>
      </p:pic>
      <p:pic>
        <p:nvPicPr>
          <p:cNvPr id="19" name="Picture 18" descr="A qr code with a black arrow&#10;&#10;Description automatically generated">
            <a:extLst>
              <a:ext uri="{FF2B5EF4-FFF2-40B4-BE49-F238E27FC236}">
                <a16:creationId xmlns:a16="http://schemas.microsoft.com/office/drawing/2014/main" id="{D237515A-1CD8-C287-9B61-57D6B5932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t="5890" r="10476" b="3780"/>
          <a:stretch/>
        </p:blipFill>
        <p:spPr>
          <a:xfrm>
            <a:off x="3372308" y="4055105"/>
            <a:ext cx="2338087" cy="23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EF32F5C2-95B6-4E94-B09B-DB0B34BDDD72}"/>
              </a:ext>
            </a:extLst>
          </p:cNvPr>
          <p:cNvSpPr/>
          <p:nvPr/>
        </p:nvSpPr>
        <p:spPr>
          <a:xfrm>
            <a:off x="4646623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64A95B-EAD6-4D41-8FCC-35E164F4C444}"/>
              </a:ext>
            </a:extLst>
          </p:cNvPr>
          <p:cNvSpPr txBox="1"/>
          <p:nvPr/>
        </p:nvSpPr>
        <p:spPr>
          <a:xfrm>
            <a:off x="8000434" y="335513"/>
            <a:ext cx="4196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Architectural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CD630-9F69-3BE7-772B-649C9C02DA92}"/>
              </a:ext>
            </a:extLst>
          </p:cNvPr>
          <p:cNvSpPr txBox="1"/>
          <p:nvPr/>
        </p:nvSpPr>
        <p:spPr>
          <a:xfrm>
            <a:off x="8320510" y="2410596"/>
            <a:ext cx="4196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chemeClr val="bg1"/>
                </a:solidFill>
                <a:latin typeface="inherit"/>
              </a:rPr>
              <a:t>Architecture Patterns used:</a:t>
            </a:r>
          </a:p>
          <a:p>
            <a:endParaRPr lang="en-ZA" b="0" i="0" dirty="0">
              <a:solidFill>
                <a:schemeClr val="bg1"/>
              </a:solidFill>
              <a:effectLst/>
              <a:latin typeface="inherit"/>
            </a:endParaRP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Three Tier Architecture </a:t>
            </a:r>
            <a:endParaRPr lang="en-ZA" dirty="0">
              <a:solidFill>
                <a:schemeClr val="bg1"/>
              </a:solidFill>
              <a:latin typeface="inherit"/>
            </a:endParaRP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Component Based Architecture</a:t>
            </a: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Serverless Computing Architecture</a:t>
            </a:r>
          </a:p>
          <a:p>
            <a:pPr marL="342900" indent="-342900">
              <a:buAutoNum type="arabicPeriod"/>
            </a:pPr>
            <a:r>
              <a:rPr lang="en-ZA" i="0" dirty="0">
                <a:solidFill>
                  <a:schemeClr val="bg1"/>
                </a:solidFill>
                <a:effectLst/>
                <a:latin typeface="inherit"/>
              </a:rPr>
              <a:t>Service Oriented Architecture</a:t>
            </a:r>
          </a:p>
          <a:p>
            <a:endParaRPr lang="en-US" dirty="0"/>
          </a:p>
        </p:txBody>
      </p:sp>
      <p:pic>
        <p:nvPicPr>
          <p:cNvPr id="6" name="Picture 5" descr="A diagram of a computer system&#10;&#10;Description automatically generated with medium confidence">
            <a:extLst>
              <a:ext uri="{FF2B5EF4-FFF2-40B4-BE49-F238E27FC236}">
                <a16:creationId xmlns:a16="http://schemas.microsoft.com/office/drawing/2014/main" id="{90FC5FC3-8EF7-16AC-6953-0B20F2BA4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5" y="57448"/>
            <a:ext cx="7527113" cy="3724743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C6B7AB75-C10B-BBCB-4235-A74E99C36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87" y="3894234"/>
            <a:ext cx="5500460" cy="290631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C16BB9-F7FB-9D51-CC01-017F459993B8}"/>
              </a:ext>
            </a:extLst>
          </p:cNvPr>
          <p:cNvCxnSpPr>
            <a:cxnSpLocks/>
          </p:cNvCxnSpPr>
          <p:nvPr/>
        </p:nvCxnSpPr>
        <p:spPr>
          <a:xfrm>
            <a:off x="5531822" y="3158490"/>
            <a:ext cx="0" cy="1184910"/>
          </a:xfrm>
          <a:prstGeom prst="straightConnector1">
            <a:avLst/>
          </a:prstGeom>
          <a:ln>
            <a:solidFill>
              <a:srgbClr val="DE28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A3877EE-3A3F-A9DA-C007-DFC83C4FE4FD}"/>
              </a:ext>
            </a:extLst>
          </p:cNvPr>
          <p:cNvSpPr/>
          <p:nvPr/>
        </p:nvSpPr>
        <p:spPr>
          <a:xfrm>
            <a:off x="8320510" y="515179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E579AF-5246-AFD5-B460-FA414C38FA39}"/>
              </a:ext>
            </a:extLst>
          </p:cNvPr>
          <p:cNvSpPr/>
          <p:nvPr/>
        </p:nvSpPr>
        <p:spPr>
          <a:xfrm>
            <a:off x="9373101" y="1410323"/>
            <a:ext cx="265421" cy="22253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995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Extra Features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17" y="6177664"/>
            <a:ext cx="158510" cy="158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016DD4-1988-C0DA-4FA2-CC7D8FF57367}"/>
              </a:ext>
            </a:extLst>
          </p:cNvPr>
          <p:cNvSpPr txBox="1"/>
          <p:nvPr/>
        </p:nvSpPr>
        <p:spPr>
          <a:xfrm>
            <a:off x="1751408" y="1670162"/>
            <a:ext cx="97305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Convenient, easy to use campus navigation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Choose from any of your modules posted venues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Show/hide step by step directions</a:t>
            </a:r>
          </a:p>
          <a:p>
            <a:pPr lvl="1"/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Download created timetable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Obtain a pdf version of your custom timetable for offline viewing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Highlight clashes for ease of timetable creation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Security: Highly secure role-based access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Lecturers can see stats of how many students successfully received notifications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Highly useable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1D269-2A95-5E67-C9B3-FA887C57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27" y="3880528"/>
            <a:ext cx="262151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9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4505" y="438181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744190" y="-52268"/>
            <a:ext cx="7372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Testing, Automation and Branching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6778F-E214-B1AA-2850-8278C6A694C7}"/>
              </a:ext>
            </a:extLst>
          </p:cNvPr>
          <p:cNvSpPr txBox="1"/>
          <p:nvPr/>
        </p:nvSpPr>
        <p:spPr>
          <a:xfrm>
            <a:off x="1561322" y="1365338"/>
            <a:ext cx="9069355" cy="551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Unit and Integration Testing 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Performed in both live and mocked environments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Unit tests performed on the backend and frontend, mobile and web app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Cypress is used for end-to-end/integration testing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GitHub Actions and Pipeline run</a:t>
            </a:r>
            <a:r>
              <a:rPr lang="en-GB" sz="2100" dirty="0">
                <a:solidFill>
                  <a:srgbClr val="E3E3E5"/>
                </a:solidFill>
                <a:latin typeface="Sorts Mill Goudy"/>
              </a:rPr>
              <a:t> tests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on PR merges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Website automatically deploys on each commit if all tests pass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100" dirty="0">
              <a:solidFill>
                <a:srgbClr val="E3E3E5"/>
              </a:solidFill>
              <a:latin typeface="Sorts Mill Goudy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Automatic security testing through </a:t>
            </a:r>
            <a:r>
              <a:rPr lang="en-GB" sz="2300" dirty="0">
                <a:solidFill>
                  <a:srgbClr val="E3E3E5"/>
                </a:solidFill>
                <a:latin typeface="Sorts Mill Goudy"/>
              </a:rPr>
              <a:t>G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ithub actions: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Alerts on outdated versions and security vulnerabilities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Detects common insecure coding techniques such as leaked secrets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100" i="0" u="none" strike="noStrike" dirty="0">
              <a:solidFill>
                <a:srgbClr val="E3E3E5"/>
              </a:solidFill>
              <a:latin typeface="Sorts Mill Goudy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Branching strategy - </a:t>
            </a:r>
            <a:r>
              <a:rPr lang="en-GB" sz="2300" dirty="0" err="1">
                <a:solidFill>
                  <a:srgbClr val="E3E3E5"/>
                </a:solidFill>
                <a:latin typeface="Sorts Mill Goudy"/>
              </a:rPr>
              <a:t>Gitflow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Strategy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PRs need three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approvals for merge to development branches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Four approvals to the main branch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br>
              <a:rPr lang="en-GB" b="0" dirty="0">
                <a:effectLst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621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355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Deployment Model Overview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9940F-20FD-0FE3-EAAF-FEC119B5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924" y="3294876"/>
            <a:ext cx="262151" cy="2682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520" y="5000031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55" y="4126122"/>
            <a:ext cx="158510" cy="1585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BAE0D2-E31C-E774-F339-97BEB393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94" y="1805754"/>
            <a:ext cx="158510" cy="158510"/>
          </a:xfrm>
          <a:prstGeom prst="rect">
            <a:avLst/>
          </a:prstGeom>
        </p:spPr>
      </p:pic>
      <p:pic>
        <p:nvPicPr>
          <p:cNvPr id="17" name="Picture 16" descr="A screenshot of a computer diagram&#10;&#10;Description automatically generated">
            <a:extLst>
              <a:ext uri="{FF2B5EF4-FFF2-40B4-BE49-F238E27FC236}">
                <a16:creationId xmlns:a16="http://schemas.microsoft.com/office/drawing/2014/main" id="{08404BB3-34F0-7EA1-2D5B-417FC90BA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25" y="877563"/>
            <a:ext cx="5381922" cy="578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0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131102"/>
            <a:ext cx="7040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Performance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lighthouse performance testing from google</a:t>
            </a:r>
            <a:endParaRPr lang="en-ZA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Uptime measured using uptime robot, well over 99%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CCDC33-A5FC-E04A-0C59-A349E2B47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7" r="3207"/>
          <a:stretch/>
        </p:blipFill>
        <p:spPr bwMode="auto">
          <a:xfrm>
            <a:off x="1925403" y="2439153"/>
            <a:ext cx="8485034" cy="386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37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rgbClr val="E7E6E6">
                      <a:lumMod val="5000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131102"/>
            <a:ext cx="7040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Performance and Availability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lighthouse performance testing from google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Uptime measured using uptime robot, well over 99%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1DD9BAA-7391-3D56-ECF2-FDAAE51E87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1" r="21757"/>
          <a:stretch/>
        </p:blipFill>
        <p:spPr>
          <a:xfrm>
            <a:off x="676734" y="2335070"/>
            <a:ext cx="4581525" cy="3598686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03ED3B-420F-8897-E883-4650E8E1BD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06" y="2456342"/>
            <a:ext cx="6006601" cy="33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1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5041</TotalTime>
  <Words>581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inherit</vt:lpstr>
      <vt:lpstr>Montserrat</vt:lpstr>
      <vt:lpstr>Montserrat ExtraBold</vt:lpstr>
      <vt:lpstr>Noto Sans</vt:lpstr>
      <vt:lpstr>Sorts Mill Goudy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Tyrone MacLeod</cp:lastModifiedBy>
  <cp:revision>224</cp:revision>
  <dcterms:created xsi:type="dcterms:W3CDTF">2020-09-18T21:48:46Z</dcterms:created>
  <dcterms:modified xsi:type="dcterms:W3CDTF">2023-09-26T21:26:38Z</dcterms:modified>
</cp:coreProperties>
</file>