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69" r:id="rId3"/>
    <p:sldId id="322" r:id="rId4"/>
    <p:sldId id="326" r:id="rId5"/>
    <p:sldId id="289" r:id="rId6"/>
    <p:sldId id="328" r:id="rId7"/>
    <p:sldId id="325" r:id="rId8"/>
    <p:sldId id="329" r:id="rId9"/>
    <p:sldId id="330" r:id="rId10"/>
    <p:sldId id="323" r:id="rId11"/>
    <p:sldId id="317" r:id="rId12"/>
    <p:sldId id="324" r:id="rId13"/>
    <p:sldId id="300" r:id="rId14"/>
    <p:sldId id="30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283B"/>
    <a:srgbClr val="F30769"/>
    <a:srgbClr val="9188E5"/>
    <a:srgbClr val="837AD9"/>
    <a:srgbClr val="17C6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45" autoAdjust="0"/>
    <p:restoredTop sz="96532" autoAdjust="0"/>
  </p:normalViewPr>
  <p:slideViewPr>
    <p:cSldViewPr snapToGrid="0">
      <p:cViewPr varScale="1">
        <p:scale>
          <a:sx n="90" d="100"/>
          <a:sy n="90" d="100"/>
        </p:scale>
        <p:origin x="869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734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2686C-4CCC-4A88-BB0D-2A4F275912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6CBC1A-6D98-4155-A40D-14A436C2EA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033416-3B03-41A2-ADBC-D558ED7F4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B84D-D061-483E-84D4-FDF00078B9A9}" type="datetimeFigureOut">
              <a:rPr lang="en-US" smtClean="0"/>
              <a:t>9/28/2023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E438D9-8D92-4EBE-A486-C587F5BEF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1C5B4-75D5-4EDB-B37B-18A0B0CCB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BBF1-274E-473A-94DF-899C7F88AD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823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84517-C826-4F98-8855-712A4512F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45E985-EC3F-42A1-AF7C-1E4834A2EE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55D6-9684-4885-A80F-82ABBFDE1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B84D-D061-483E-84D4-FDF00078B9A9}" type="datetimeFigureOut">
              <a:rPr lang="en-US" smtClean="0"/>
              <a:t>9/28/2023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CE032-F32B-4F75-894E-1B8BC9D5B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2671F-5A8B-4226-BACC-E47127D8A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BBF1-274E-473A-94DF-899C7F88AD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583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9D4DD8-092A-4715-AF85-C133423FD5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1170BE-F2E9-4C66-985A-54B2E3ED28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F8467-721F-486C-9167-454EC04AC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B84D-D061-483E-84D4-FDF00078B9A9}" type="datetimeFigureOut">
              <a:rPr lang="en-US" smtClean="0"/>
              <a:t>9/28/2023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689A9-E3E6-4108-949E-BD10F41F4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0BE54-9363-4E22-9C41-5605BB624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BBF1-274E-473A-94DF-899C7F88AD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308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C010D-083C-4C2A-8AED-CD778DBE6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2FA3F-EC3B-4DFC-BB17-A4C7AF999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31AB11-F4E3-4A68-B726-DBD2EDB2D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B84D-D061-483E-84D4-FDF00078B9A9}" type="datetimeFigureOut">
              <a:rPr lang="en-US" smtClean="0"/>
              <a:t>9/28/2023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49355-F09B-43FD-9CB4-953662DA9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37CF9-6EF3-4A05-A4FC-02C8FF5EA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BBF1-274E-473A-94DF-899C7F88AD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811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B8679-05C6-4CF1-BB4A-64843D635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3BD72E-A849-4583-9AA7-566C8C8E8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52B084-B758-4E05-822C-0D5A57B08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B84D-D061-483E-84D4-FDF00078B9A9}" type="datetimeFigureOut">
              <a:rPr lang="en-US" smtClean="0"/>
              <a:t>9/28/2023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ADDF4-638B-4815-BB8C-664546A96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40164-1914-4AE2-A9E8-F4E90F2DA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BBF1-274E-473A-94DF-899C7F88AD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347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C9475-860F-4448-9950-10FC6D0F2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0E9D0-9AC1-4667-B087-22C9256C88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C1D3C4-B9D6-4E4A-874C-7B7D531D7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E9D501-1935-4CA3-BBE4-A30E4019B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B84D-D061-483E-84D4-FDF00078B9A9}" type="datetimeFigureOut">
              <a:rPr lang="en-US" smtClean="0"/>
              <a:t>9/28/2023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DCEC43-B6F4-4608-BECF-DE523E46C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114207-7F1E-4E8A-80E8-70747C796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BBF1-274E-473A-94DF-899C7F88AD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340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29886-AE19-49AE-ADAB-1E8F96412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3F021C-E4EB-4B91-8FE0-788CCC086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260301-35B4-41E6-AA0A-E642A53165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217E52-64D5-4B13-8CD0-9E6314A8D2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9B7F0F-57F8-461B-B8DC-1234C3470E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438848-DA25-4A2D-9903-D07A25C41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B84D-D061-483E-84D4-FDF00078B9A9}" type="datetimeFigureOut">
              <a:rPr lang="en-US" smtClean="0"/>
              <a:t>9/28/2023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F9F565-0B42-4D69-8549-4CE972FB8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A75EA-336C-4B8E-A2DC-4C78D5757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BBF1-274E-473A-94DF-899C7F88AD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517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0523F-FE11-46A0-8CB1-64B10E09E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064767-04FC-46AC-9468-4639B1CC7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B84D-D061-483E-84D4-FDF00078B9A9}" type="datetimeFigureOut">
              <a:rPr lang="en-US" smtClean="0"/>
              <a:t>9/28/2023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C12E4C-79AF-4D28-9091-5E85AE679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C7AC4C-194E-4EF2-944B-B7BFFDF6C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BBF1-274E-473A-94DF-899C7F88AD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606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9F34D9-402E-4A54-B9ED-6EBE6A55A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B84D-D061-483E-84D4-FDF00078B9A9}" type="datetimeFigureOut">
              <a:rPr lang="en-US" smtClean="0"/>
              <a:t>9/28/2023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F30939-C578-4E8D-AB84-8A744773C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14FD7-C1D2-4360-9BF3-753F15B4F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BBF1-274E-473A-94DF-899C7F88AD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976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05CD287-BEE4-46C1-AAF3-6B22E1C80D3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662113" y="2273300"/>
            <a:ext cx="2520950" cy="4584700"/>
          </a:xfrm>
        </p:spPr>
        <p:txBody>
          <a:bodyPr>
            <a:normAutofit/>
          </a:bodyPr>
          <a:lstStyle>
            <a:lvl1pPr marL="0" indent="0" algn="ctr">
              <a:buNone/>
              <a:defRPr sz="2400" b="1">
                <a:latin typeface="Tw Cen MT" panose="020B0602020104020603" pitchFamily="34" charset="0"/>
              </a:defRPr>
            </a:lvl1pPr>
          </a:lstStyle>
          <a:p>
            <a:r>
              <a:rPr lang="en-US" dirty="0"/>
              <a:t>Drag and Drop Your Picture Here</a:t>
            </a:r>
          </a:p>
        </p:txBody>
      </p:sp>
    </p:spTree>
    <p:extLst>
      <p:ext uri="{BB962C8B-B14F-4D97-AF65-F5344CB8AC3E}">
        <p14:creationId xmlns:p14="http://schemas.microsoft.com/office/powerpoint/2010/main" val="293017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7E919-E694-43C1-A2B0-463F978A8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8C5201-6E4C-4A9A-AE83-6548EF1D0C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F9E7F5-5C1D-4858-962A-88BE45881B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DE835E-1810-4397-81FE-0D7C205E0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B84D-D061-483E-84D4-FDF00078B9A9}" type="datetimeFigureOut">
              <a:rPr lang="en-US" smtClean="0"/>
              <a:t>9/28/2023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A8605D-B969-4157-BE3C-9B72C6B61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D90612-B942-4CB8-B4A8-EBE3E5408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BBF1-274E-473A-94DF-899C7F88AD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494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E1B219-54AC-4A60-8248-EA804C4D8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8D78E4-1EB0-48B2-A9CF-2D1FD812AD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F0F9F-AC9A-4597-BEDC-D0F4C46069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5B84D-D061-483E-84D4-FDF00078B9A9}" type="datetimeFigureOut">
              <a:rPr lang="en-US" smtClean="0"/>
              <a:t>9/28/2023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CEE440-A915-46D6-A7F4-ECAAFB0E0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F1FD0-10EF-4EF8-BBA9-5D46C28718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DBBF1-274E-473A-94DF-899C7F88AD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531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28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0E377EB-6C1D-436E-B849-651C11860F50}"/>
              </a:ext>
            </a:extLst>
          </p:cNvPr>
          <p:cNvSpPr txBox="1"/>
          <p:nvPr/>
        </p:nvSpPr>
        <p:spPr>
          <a:xfrm>
            <a:off x="1010681" y="2659409"/>
            <a:ext cx="39841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PRONTO</a:t>
            </a:r>
          </a:p>
          <a:p>
            <a:r>
              <a:rPr lang="en-US" sz="40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DEMO 4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0CACAF8-B889-469D-9D5B-695F85C11B04}"/>
              </a:ext>
            </a:extLst>
          </p:cNvPr>
          <p:cNvSpPr/>
          <p:nvPr/>
        </p:nvSpPr>
        <p:spPr>
          <a:xfrm>
            <a:off x="7336061" y="1436924"/>
            <a:ext cx="3984152" cy="3984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1777FED-90F0-4AA5-8BF2-E13431E30BEF}"/>
              </a:ext>
            </a:extLst>
          </p:cNvPr>
          <p:cNvSpPr/>
          <p:nvPr/>
        </p:nvSpPr>
        <p:spPr>
          <a:xfrm>
            <a:off x="7769199" y="1870062"/>
            <a:ext cx="3117876" cy="311787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6FB2ECF-1F32-4D64-9371-17C12225FCDA}"/>
              </a:ext>
            </a:extLst>
          </p:cNvPr>
          <p:cNvSpPr/>
          <p:nvPr/>
        </p:nvSpPr>
        <p:spPr>
          <a:xfrm>
            <a:off x="8045424" y="2146287"/>
            <a:ext cx="2565426" cy="2565426"/>
          </a:xfrm>
          <a:prstGeom prst="ellipse">
            <a:avLst/>
          </a:prstGeom>
          <a:solidFill>
            <a:srgbClr val="DE28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C946C47-4E7D-4AC9-A14B-6312C9EDD132}"/>
              </a:ext>
            </a:extLst>
          </p:cNvPr>
          <p:cNvSpPr txBox="1"/>
          <p:nvPr/>
        </p:nvSpPr>
        <p:spPr>
          <a:xfrm>
            <a:off x="7990112" y="2064835"/>
            <a:ext cx="2881063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P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EA77B90-BBEF-485C-A228-1C702F16A5B9}"/>
              </a:ext>
            </a:extLst>
          </p:cNvPr>
          <p:cNvSpPr/>
          <p:nvPr/>
        </p:nvSpPr>
        <p:spPr>
          <a:xfrm>
            <a:off x="2289758" y="5368556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1E30F1E-5667-4A5C-9D64-5CD20476EF5A}"/>
              </a:ext>
            </a:extLst>
          </p:cNvPr>
          <p:cNvSpPr/>
          <p:nvPr/>
        </p:nvSpPr>
        <p:spPr>
          <a:xfrm>
            <a:off x="4681892" y="673184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95174B1-D41B-4C7E-B047-B10BB0ABE416}"/>
              </a:ext>
            </a:extLst>
          </p:cNvPr>
          <p:cNvSpPr/>
          <p:nvPr/>
        </p:nvSpPr>
        <p:spPr>
          <a:xfrm>
            <a:off x="4472762" y="5395444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915C9A4-846F-49F8-BF9D-01B538F54DCF}"/>
              </a:ext>
            </a:extLst>
          </p:cNvPr>
          <p:cNvSpPr/>
          <p:nvPr/>
        </p:nvSpPr>
        <p:spPr>
          <a:xfrm>
            <a:off x="1274829" y="1147763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C404ED3-79D5-4532-890E-6E47B37406D9}"/>
              </a:ext>
            </a:extLst>
          </p:cNvPr>
          <p:cNvSpPr/>
          <p:nvPr/>
        </p:nvSpPr>
        <p:spPr>
          <a:xfrm rot="10800000">
            <a:off x="-871" y="62048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B32BC37-87D6-483C-9658-108C3FBDFC68}"/>
              </a:ext>
            </a:extLst>
          </p:cNvPr>
          <p:cNvSpPr/>
          <p:nvPr/>
        </p:nvSpPr>
        <p:spPr>
          <a:xfrm rot="10800000">
            <a:off x="-87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E394B79C-BEB7-4469-B989-664EF06AABC8}"/>
              </a:ext>
            </a:extLst>
          </p:cNvPr>
          <p:cNvSpPr/>
          <p:nvPr/>
        </p:nvSpPr>
        <p:spPr>
          <a:xfrm>
            <a:off x="7009145" y="5846104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FD62E422-4D82-412C-BD67-335770D6EA19}"/>
              </a:ext>
            </a:extLst>
          </p:cNvPr>
          <p:cNvSpPr/>
          <p:nvPr/>
        </p:nvSpPr>
        <p:spPr>
          <a:xfrm>
            <a:off x="10949025" y="673184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646B0F60-813D-4016-9416-2703AFCF15F3}"/>
              </a:ext>
            </a:extLst>
          </p:cNvPr>
          <p:cNvSpPr/>
          <p:nvPr/>
        </p:nvSpPr>
        <p:spPr>
          <a:xfrm>
            <a:off x="10608615" y="5565617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4E8299B2-436D-47D8-A32B-9BFABC2441C9}"/>
              </a:ext>
            </a:extLst>
          </p:cNvPr>
          <p:cNvSpPr/>
          <p:nvPr/>
        </p:nvSpPr>
        <p:spPr>
          <a:xfrm>
            <a:off x="7541962" y="1147763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D305BE-FDE1-2641-4202-DD94CCB22B27}"/>
              </a:ext>
            </a:extLst>
          </p:cNvPr>
          <p:cNvSpPr txBox="1"/>
          <p:nvPr/>
        </p:nvSpPr>
        <p:spPr>
          <a:xfrm>
            <a:off x="749574" y="5751399"/>
            <a:ext cx="46618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Team: Agile Architects</a:t>
            </a:r>
          </a:p>
          <a:p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Client: AWS</a:t>
            </a:r>
          </a:p>
        </p:txBody>
      </p:sp>
    </p:spTree>
    <p:extLst>
      <p:ext uri="{BB962C8B-B14F-4D97-AF65-F5344CB8AC3E}">
        <p14:creationId xmlns:p14="http://schemas.microsoft.com/office/powerpoint/2010/main" val="3107457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7" grpId="0" animBg="1"/>
      <p:bldP spid="41" grpId="0" animBg="1"/>
      <p:bldP spid="43" grpId="0" animBg="1"/>
      <p:bldP spid="44" grpId="0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28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9BFE15A5-799E-421F-BCFE-9C7EAF1C1854}"/>
              </a:ext>
            </a:extLst>
          </p:cNvPr>
          <p:cNvSpPr/>
          <p:nvPr/>
        </p:nvSpPr>
        <p:spPr>
          <a:xfrm>
            <a:off x="1529753" y="5322826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A4ABBFC-76A7-4FC2-A983-AB55DB1BF542}"/>
              </a:ext>
            </a:extLst>
          </p:cNvPr>
          <p:cNvSpPr/>
          <p:nvPr/>
        </p:nvSpPr>
        <p:spPr>
          <a:xfrm>
            <a:off x="1032025" y="673184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05ED739-895E-49AA-BBA0-0E1AEE15D56F}"/>
              </a:ext>
            </a:extLst>
          </p:cNvPr>
          <p:cNvSpPr/>
          <p:nvPr/>
        </p:nvSpPr>
        <p:spPr>
          <a:xfrm rot="10800000">
            <a:off x="-871" y="62048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5447901-BA28-476E-94BF-5425985FA436}"/>
              </a:ext>
            </a:extLst>
          </p:cNvPr>
          <p:cNvSpPr/>
          <p:nvPr/>
        </p:nvSpPr>
        <p:spPr>
          <a:xfrm rot="10800000">
            <a:off x="-87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9732762-70FC-44FD-8026-6FC1020853A9}"/>
              </a:ext>
            </a:extLst>
          </p:cNvPr>
          <p:cNvSpPr/>
          <p:nvPr/>
        </p:nvSpPr>
        <p:spPr>
          <a:xfrm>
            <a:off x="10848472" y="3340062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EA21643-1E5D-4645-8448-B1E8F9598926}"/>
              </a:ext>
            </a:extLst>
          </p:cNvPr>
          <p:cNvSpPr/>
          <p:nvPr/>
        </p:nvSpPr>
        <p:spPr>
          <a:xfrm>
            <a:off x="10949025" y="673184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F762BF8-9D33-4F22-8C8B-794D95486038}"/>
              </a:ext>
            </a:extLst>
          </p:cNvPr>
          <p:cNvSpPr/>
          <p:nvPr/>
        </p:nvSpPr>
        <p:spPr>
          <a:xfrm>
            <a:off x="11206956" y="5933756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338BC99-AC7D-49D4-B253-9BECC4D02BD7}"/>
              </a:ext>
            </a:extLst>
          </p:cNvPr>
          <p:cNvSpPr/>
          <p:nvPr/>
        </p:nvSpPr>
        <p:spPr>
          <a:xfrm>
            <a:off x="9674978" y="1670162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685EDDA-22C7-44D4-9D0C-9FC0D2D7D692}"/>
              </a:ext>
            </a:extLst>
          </p:cNvPr>
          <p:cNvSpPr/>
          <p:nvPr/>
        </p:nvSpPr>
        <p:spPr>
          <a:xfrm>
            <a:off x="12056564" y="54809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A9721E0-EABB-414E-915A-D5E788EA85AB}"/>
              </a:ext>
            </a:extLst>
          </p:cNvPr>
          <p:cNvSpPr/>
          <p:nvPr/>
        </p:nvSpPr>
        <p:spPr>
          <a:xfrm>
            <a:off x="12066089" y="11397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450B8BF-3AF3-4F9E-BF8D-2F89F9BBE510}"/>
              </a:ext>
            </a:extLst>
          </p:cNvPr>
          <p:cNvSpPr/>
          <p:nvPr/>
        </p:nvSpPr>
        <p:spPr>
          <a:xfrm rot="5400000">
            <a:off x="6233560" y="6661080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22155B0E-49AC-4951-8FCF-10CBF1B19043}"/>
              </a:ext>
            </a:extLst>
          </p:cNvPr>
          <p:cNvSpPr/>
          <p:nvPr/>
        </p:nvSpPr>
        <p:spPr>
          <a:xfrm>
            <a:off x="591711" y="3404393"/>
            <a:ext cx="219172" cy="187673"/>
          </a:xfrm>
          <a:prstGeom prst="roundRect">
            <a:avLst>
              <a:gd name="adj" fmla="val 3238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293866C-A9ED-43DE-807A-A9F13875F9F5}"/>
              </a:ext>
            </a:extLst>
          </p:cNvPr>
          <p:cNvSpPr txBox="1"/>
          <p:nvPr/>
        </p:nvSpPr>
        <p:spPr>
          <a:xfrm>
            <a:off x="3291908" y="104747"/>
            <a:ext cx="56081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b="1" dirty="0">
                <a:ln>
                  <a:solidFill>
                    <a:schemeClr val="bg2">
                      <a:lumMod val="50000"/>
                    </a:schemeClr>
                  </a:solidFill>
                </a:ln>
                <a:solidFill>
                  <a:prstClr val="white">
                    <a:lumMod val="95000"/>
                  </a:prstClr>
                </a:solidFill>
                <a:latin typeface="Tw Cen MT" panose="020B0602020104020603" pitchFamily="34" charset="0"/>
              </a:rPr>
              <a:t>Project Management</a:t>
            </a:r>
            <a:endParaRPr kumimoji="0" lang="en-US" sz="4800" b="1" i="0" u="none" strike="noStrike" kern="1200" cap="none" spc="0" normalizeH="0" baseline="0" noProof="0" dirty="0">
              <a:ln>
                <a:solidFill>
                  <a:schemeClr val="bg2">
                    <a:lumMod val="50000"/>
                  </a:schemeClr>
                </a:solidFill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Tw Cen MT" panose="020B0602020104020603" pitchFamily="34" charset="0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8DF04A-2573-2965-403D-B3F221A8DA5F}"/>
              </a:ext>
            </a:extLst>
          </p:cNvPr>
          <p:cNvSpPr txBox="1"/>
          <p:nvPr/>
        </p:nvSpPr>
        <p:spPr>
          <a:xfrm>
            <a:off x="1604467" y="1023372"/>
            <a:ext cx="9502726" cy="56784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GB" sz="3200" b="0" i="0" u="none" strike="noStrike" dirty="0">
                <a:solidFill>
                  <a:srgbClr val="E3E3E5"/>
                </a:solidFill>
                <a:effectLst/>
                <a:latin typeface="Sorts Mill Goudy"/>
              </a:rPr>
              <a:t>Agile </a:t>
            </a:r>
            <a:r>
              <a:rPr lang="en-GB" sz="3200" dirty="0">
                <a:solidFill>
                  <a:srgbClr val="E3E3E5"/>
                </a:solidFill>
                <a:latin typeface="Sorts Mill Goudy"/>
              </a:rPr>
              <a:t>methodology</a:t>
            </a:r>
            <a:endParaRPr lang="en-GB" sz="1400" dirty="0">
              <a:solidFill>
                <a:srgbClr val="E3E3E5"/>
              </a:solidFill>
              <a:latin typeface="Sorts Mill Goudy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GB" sz="1400" b="0" i="0" u="none" strike="noStrike" dirty="0">
              <a:solidFill>
                <a:srgbClr val="E3E3E5"/>
              </a:solidFill>
              <a:effectLst/>
              <a:latin typeface="Noto Sans" panose="020B0502040504020204" pitchFamily="34" charset="0"/>
            </a:endParaRPr>
          </a:p>
          <a:p>
            <a:pPr marL="800100" lvl="1" indent="-342900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GB" sz="2300" b="0" i="0" u="none" strike="noStrike" dirty="0">
                <a:solidFill>
                  <a:srgbClr val="E3E3E5"/>
                </a:solidFill>
                <a:effectLst/>
                <a:latin typeface="Sorts Mill Goudy"/>
              </a:rPr>
              <a:t>Project board on </a:t>
            </a:r>
            <a:r>
              <a:rPr lang="en-GB" sz="2300" dirty="0">
                <a:solidFill>
                  <a:srgbClr val="E3E3E5"/>
                </a:solidFill>
                <a:latin typeface="Sorts Mill Goudy"/>
              </a:rPr>
              <a:t>G</a:t>
            </a:r>
            <a:r>
              <a:rPr lang="en-GB" sz="2300" b="0" i="0" u="none" strike="noStrike" dirty="0">
                <a:solidFill>
                  <a:srgbClr val="E3E3E5"/>
                </a:solidFill>
                <a:effectLst/>
                <a:latin typeface="Sorts Mill Goudy"/>
              </a:rPr>
              <a:t>ithub</a:t>
            </a:r>
          </a:p>
          <a:p>
            <a:pPr lvl="1" rtl="0" fontAlgn="base">
              <a:spcBef>
                <a:spcPts val="0"/>
              </a:spcBef>
              <a:spcAft>
                <a:spcPts val="0"/>
              </a:spcAft>
            </a:pPr>
            <a:r>
              <a:rPr lang="en-GB" sz="2100" dirty="0">
                <a:solidFill>
                  <a:srgbClr val="E3E3E5"/>
                </a:solidFill>
                <a:latin typeface="Sorts Mill Goudy"/>
              </a:rPr>
              <a:t>	- Github issue system to distribute tasks</a:t>
            </a:r>
          </a:p>
          <a:p>
            <a:pPr lvl="1" rtl="0" fontAlgn="base">
              <a:spcBef>
                <a:spcPts val="0"/>
              </a:spcBef>
              <a:spcAft>
                <a:spcPts val="0"/>
              </a:spcAft>
            </a:pPr>
            <a:r>
              <a:rPr lang="en-GB" sz="2100" b="0" i="0" u="none" strike="noStrike" dirty="0">
                <a:solidFill>
                  <a:srgbClr val="E3E3E5"/>
                </a:solidFill>
                <a:effectLst/>
                <a:latin typeface="Sorts Mill Goudy"/>
              </a:rPr>
              <a:t>	- Timelines and Milestones to gauge progress</a:t>
            </a:r>
          </a:p>
          <a:p>
            <a:pPr lvl="1" rtl="0" fontAlgn="base">
              <a:spcBef>
                <a:spcPts val="0"/>
              </a:spcBef>
              <a:spcAft>
                <a:spcPts val="0"/>
              </a:spcAft>
            </a:pPr>
            <a:endParaRPr lang="en-GB" sz="2100" b="0" i="0" u="none" strike="noStrike" dirty="0">
              <a:solidFill>
                <a:srgbClr val="E3E3E5"/>
              </a:solidFill>
              <a:effectLst/>
              <a:latin typeface="Sorts Mill Goudy"/>
            </a:endParaRPr>
          </a:p>
          <a:p>
            <a:pPr marL="800100" lvl="1" indent="-342900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GB" sz="2300" dirty="0">
                <a:solidFill>
                  <a:srgbClr val="E3E3E5"/>
                </a:solidFill>
                <a:latin typeface="Sorts Mill Goudy"/>
              </a:rPr>
              <a:t>Resource assessment and Risk management</a:t>
            </a:r>
          </a:p>
          <a:p>
            <a:pPr lvl="1" rtl="0" fontAlgn="base">
              <a:spcBef>
                <a:spcPts val="0"/>
              </a:spcBef>
              <a:spcAft>
                <a:spcPts val="0"/>
              </a:spcAft>
            </a:pPr>
            <a:r>
              <a:rPr lang="en-GB" sz="2100" b="0" i="0" u="none" strike="noStrike" dirty="0">
                <a:solidFill>
                  <a:srgbClr val="E3E3E5"/>
                </a:solidFill>
                <a:effectLst/>
                <a:latin typeface="Sorts Mill Goudy"/>
              </a:rPr>
              <a:t>	- Task size and effort estimation per use case</a:t>
            </a:r>
          </a:p>
          <a:p>
            <a:pPr lvl="1" rtl="0" fontAlgn="base">
              <a:spcBef>
                <a:spcPts val="0"/>
              </a:spcBef>
              <a:spcAft>
                <a:spcPts val="0"/>
              </a:spcAft>
            </a:pPr>
            <a:r>
              <a:rPr lang="en-GB" sz="2100" dirty="0">
                <a:solidFill>
                  <a:srgbClr val="E3E3E5"/>
                </a:solidFill>
                <a:latin typeface="Sorts Mill Goudy"/>
              </a:rPr>
              <a:t>	- Contingency plans for unforeseen circumstances</a:t>
            </a:r>
            <a:endParaRPr lang="en-GB" sz="2100" b="0" i="0" u="none" strike="noStrike" dirty="0">
              <a:solidFill>
                <a:srgbClr val="E3E3E5"/>
              </a:solidFill>
              <a:effectLst/>
              <a:latin typeface="Sorts Mill Goudy"/>
            </a:endParaRPr>
          </a:p>
          <a:p>
            <a:pPr lvl="1" rtl="0" fontAlgn="base">
              <a:spcBef>
                <a:spcPts val="0"/>
              </a:spcBef>
              <a:spcAft>
                <a:spcPts val="0"/>
              </a:spcAft>
            </a:pPr>
            <a:endParaRPr lang="en-GB" sz="2300" b="0" i="0" u="none" strike="noStrike" dirty="0">
              <a:solidFill>
                <a:srgbClr val="E3E3E5"/>
              </a:solidFill>
              <a:effectLst/>
              <a:latin typeface="Sorts Mill Goudy"/>
            </a:endParaRPr>
          </a:p>
          <a:p>
            <a:pPr marL="800100" lvl="1" indent="-342900" fontAlgn="base">
              <a:buFont typeface="Wingdings" panose="05000000000000000000" pitchFamily="2" charset="2"/>
              <a:buChar char="Ø"/>
            </a:pPr>
            <a:r>
              <a:rPr lang="en-GB" sz="2300" b="0" i="0" u="none" strike="noStrike" dirty="0">
                <a:solidFill>
                  <a:srgbClr val="E3E3E5"/>
                </a:solidFill>
                <a:effectLst/>
                <a:latin typeface="Sorts Mill Goudy"/>
              </a:rPr>
              <a:t>Meetings</a:t>
            </a:r>
          </a:p>
          <a:p>
            <a:pPr lvl="2" fontAlgn="base">
              <a:defRPr/>
            </a:pPr>
            <a:r>
              <a:rPr kumimoji="0" lang="en-GB" sz="2100" b="0" i="0" u="none" strike="noStrike" kern="1200" cap="none" spc="0" normalizeH="0" baseline="0" noProof="0" dirty="0">
                <a:ln>
                  <a:noFill/>
                </a:ln>
                <a:solidFill>
                  <a:srgbClr val="E3E3E5"/>
                </a:solidFill>
                <a:effectLst/>
                <a:uLnTx/>
                <a:uFillTx/>
                <a:latin typeface="Sorts Mill Goudy"/>
                <a:ea typeface="+mn-ea"/>
                <a:cs typeface="+mn-cs"/>
              </a:rPr>
              <a:t>- Team meetings every Monday </a:t>
            </a:r>
            <a:endParaRPr lang="en-GB" sz="1260" b="0" i="0" u="none" strike="noStrike" dirty="0">
              <a:solidFill>
                <a:srgbClr val="E3E3E5"/>
              </a:solidFill>
              <a:effectLst/>
              <a:latin typeface="Noto Sans" panose="020B0502040504020204" pitchFamily="34" charset="0"/>
            </a:endParaRPr>
          </a:p>
          <a:p>
            <a:pPr lvl="2" fontAlgn="base"/>
            <a:r>
              <a:rPr lang="en-GB" sz="2100" b="0" i="0" u="none" strike="noStrike" dirty="0">
                <a:solidFill>
                  <a:srgbClr val="E3E3E5"/>
                </a:solidFill>
                <a:effectLst/>
                <a:latin typeface="Sorts Mill Goudy"/>
              </a:rPr>
              <a:t>- Weekly meeting with </a:t>
            </a:r>
            <a:r>
              <a:rPr lang="en-GB" sz="2100" dirty="0">
                <a:solidFill>
                  <a:srgbClr val="E3E3E5"/>
                </a:solidFill>
                <a:latin typeface="Sorts Mill Goudy"/>
              </a:rPr>
              <a:t>clients</a:t>
            </a:r>
            <a:r>
              <a:rPr lang="en-GB" sz="2100" b="0" i="0" u="none" strike="noStrike" dirty="0">
                <a:solidFill>
                  <a:srgbClr val="E3E3E5"/>
                </a:solidFill>
                <a:effectLst/>
                <a:latin typeface="Sorts Mill Goudy"/>
              </a:rPr>
              <a:t> on Wednesdays</a:t>
            </a:r>
            <a:endParaRPr lang="en-GB" sz="1260" b="0" i="0" u="none" strike="noStrike" dirty="0">
              <a:solidFill>
                <a:srgbClr val="E3E3E5"/>
              </a:solidFill>
              <a:effectLst/>
              <a:latin typeface="Noto Sans" panose="020B0502040504020204" pitchFamily="34" charset="0"/>
            </a:endParaRPr>
          </a:p>
          <a:p>
            <a:pPr lvl="2" fontAlgn="base"/>
            <a:r>
              <a:rPr lang="en-GB" sz="2100" b="0" i="0" u="none" strike="noStrike" dirty="0">
                <a:solidFill>
                  <a:srgbClr val="E3E3E5"/>
                </a:solidFill>
                <a:effectLst/>
                <a:latin typeface="Sorts Mill Goudy"/>
              </a:rPr>
              <a:t>- Weekly meeting with Maryam on Fridays</a:t>
            </a:r>
            <a:endParaRPr lang="en-GB" sz="1260" b="0" i="0" u="none" strike="noStrike" dirty="0">
              <a:solidFill>
                <a:srgbClr val="E3E3E5"/>
              </a:solidFill>
              <a:effectLst/>
              <a:latin typeface="Noto Sans" panose="020B0502040504020204" pitchFamily="34" charset="0"/>
            </a:endParaRPr>
          </a:p>
          <a:p>
            <a:pPr lvl="2" fontAlgn="base"/>
            <a:r>
              <a:rPr lang="en-GB" sz="2100" dirty="0">
                <a:solidFill>
                  <a:srgbClr val="E3E3E5"/>
                </a:solidFill>
                <a:latin typeface="Sorts Mill Goudy"/>
              </a:rPr>
              <a:t>- </a:t>
            </a:r>
            <a:r>
              <a:rPr lang="en-GB" sz="2100" b="0" i="0" u="none" strike="noStrike" dirty="0">
                <a:solidFill>
                  <a:srgbClr val="E3E3E5"/>
                </a:solidFill>
                <a:effectLst/>
                <a:latin typeface="Sorts Mill Goudy"/>
              </a:rPr>
              <a:t>Project feedback meetings with the other lecturers when necessary</a:t>
            </a:r>
            <a:endParaRPr lang="en-GB" sz="1260" b="0" i="0" u="none" strike="noStrike" dirty="0">
              <a:solidFill>
                <a:srgbClr val="E3E3E5"/>
              </a:solidFill>
              <a:effectLst/>
              <a:latin typeface="Noto Sans" panose="020B0502040504020204" pitchFamily="34" charset="0"/>
            </a:endParaRPr>
          </a:p>
          <a:p>
            <a:br>
              <a:rPr lang="en-GB" b="0" dirty="0">
                <a:effectLst/>
              </a:rPr>
            </a:b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962552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28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0A4ABBFC-76A7-4FC2-A983-AB55DB1BF542}"/>
              </a:ext>
            </a:extLst>
          </p:cNvPr>
          <p:cNvSpPr/>
          <p:nvPr/>
        </p:nvSpPr>
        <p:spPr>
          <a:xfrm>
            <a:off x="1032025" y="673184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05ED739-895E-49AA-BBA0-0E1AEE15D56F}"/>
              </a:ext>
            </a:extLst>
          </p:cNvPr>
          <p:cNvSpPr/>
          <p:nvPr/>
        </p:nvSpPr>
        <p:spPr>
          <a:xfrm rot="10800000">
            <a:off x="-871" y="62048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5447901-BA28-476E-94BF-5425985FA436}"/>
              </a:ext>
            </a:extLst>
          </p:cNvPr>
          <p:cNvSpPr/>
          <p:nvPr/>
        </p:nvSpPr>
        <p:spPr>
          <a:xfrm rot="10800000">
            <a:off x="-87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9732762-70FC-44FD-8026-6FC1020853A9}"/>
              </a:ext>
            </a:extLst>
          </p:cNvPr>
          <p:cNvSpPr/>
          <p:nvPr/>
        </p:nvSpPr>
        <p:spPr>
          <a:xfrm>
            <a:off x="10848472" y="3340062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EA21643-1E5D-4645-8448-B1E8F9598926}"/>
              </a:ext>
            </a:extLst>
          </p:cNvPr>
          <p:cNvSpPr/>
          <p:nvPr/>
        </p:nvSpPr>
        <p:spPr>
          <a:xfrm>
            <a:off x="10949025" y="673184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F762BF8-9D33-4F22-8C8B-794D95486038}"/>
              </a:ext>
            </a:extLst>
          </p:cNvPr>
          <p:cNvSpPr/>
          <p:nvPr/>
        </p:nvSpPr>
        <p:spPr>
          <a:xfrm>
            <a:off x="11206956" y="5933756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338BC99-AC7D-49D4-B253-9BECC4D02BD7}"/>
              </a:ext>
            </a:extLst>
          </p:cNvPr>
          <p:cNvSpPr/>
          <p:nvPr/>
        </p:nvSpPr>
        <p:spPr>
          <a:xfrm>
            <a:off x="984505" y="4381815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685EDDA-22C7-44D4-9D0C-9FC0D2D7D692}"/>
              </a:ext>
            </a:extLst>
          </p:cNvPr>
          <p:cNvSpPr/>
          <p:nvPr/>
        </p:nvSpPr>
        <p:spPr>
          <a:xfrm>
            <a:off x="12056564" y="54809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A9721E0-EABB-414E-915A-D5E788EA85AB}"/>
              </a:ext>
            </a:extLst>
          </p:cNvPr>
          <p:cNvSpPr/>
          <p:nvPr/>
        </p:nvSpPr>
        <p:spPr>
          <a:xfrm>
            <a:off x="12066089" y="11397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450B8BF-3AF3-4F9E-BF8D-2F89F9BBE510}"/>
              </a:ext>
            </a:extLst>
          </p:cNvPr>
          <p:cNvSpPr/>
          <p:nvPr/>
        </p:nvSpPr>
        <p:spPr>
          <a:xfrm rot="5400000">
            <a:off x="6233560" y="6661080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293866C-A9ED-43DE-807A-A9F13875F9F5}"/>
              </a:ext>
            </a:extLst>
          </p:cNvPr>
          <p:cNvSpPr txBox="1"/>
          <p:nvPr/>
        </p:nvSpPr>
        <p:spPr>
          <a:xfrm>
            <a:off x="2744190" y="-52268"/>
            <a:ext cx="73725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n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Tw Cen MT" panose="020B0602020104020603" pitchFamily="34" charset="0"/>
              </a:rPr>
              <a:t>Testing, Automation and Branching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B6778F-E214-B1AA-2850-8278C6A694C7}"/>
              </a:ext>
            </a:extLst>
          </p:cNvPr>
          <p:cNvSpPr txBox="1"/>
          <p:nvPr/>
        </p:nvSpPr>
        <p:spPr>
          <a:xfrm>
            <a:off x="1561322" y="1365338"/>
            <a:ext cx="9069355" cy="55184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GB" sz="2300" b="0" i="0" u="none" strike="noStrike" dirty="0">
                <a:solidFill>
                  <a:srgbClr val="E3E3E5"/>
                </a:solidFill>
                <a:effectLst/>
                <a:latin typeface="Sorts Mill Goudy"/>
              </a:rPr>
              <a:t>Unit and Integration Testing </a:t>
            </a:r>
            <a:endParaRPr lang="en-GB" sz="2100" b="0" i="0" u="none" strike="noStrike" dirty="0">
              <a:solidFill>
                <a:srgbClr val="E3E3E5"/>
              </a:solidFill>
              <a:effectLst/>
              <a:latin typeface="Noto Sans" panose="020B0502040504020204" pitchFamily="34" charset="0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100" b="0" i="0" u="none" strike="noStrike" dirty="0">
                <a:solidFill>
                  <a:srgbClr val="E3E3E5"/>
                </a:solidFill>
                <a:effectLst/>
                <a:latin typeface="Sorts Mill Goudy"/>
              </a:rPr>
              <a:t>Performed in both live and mocked environments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100" dirty="0">
                <a:solidFill>
                  <a:srgbClr val="E3E3E5"/>
                </a:solidFill>
                <a:latin typeface="Sorts Mill Goudy"/>
              </a:rPr>
              <a:t>Unit tests performed on the backend and frontend, mobile and web app</a:t>
            </a:r>
            <a:endParaRPr lang="en-GB" sz="1260" b="0" i="0" u="none" strike="noStrike" dirty="0">
              <a:solidFill>
                <a:srgbClr val="E3E3E5"/>
              </a:solidFill>
              <a:effectLst/>
              <a:latin typeface="Noto Sans" panose="020B0502040504020204" pitchFamily="34" charset="0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100" dirty="0">
                <a:solidFill>
                  <a:srgbClr val="E3E3E5"/>
                </a:solidFill>
                <a:latin typeface="Sorts Mill Goudy"/>
              </a:rPr>
              <a:t>Cypress is used for end-to-end/integration testing</a:t>
            </a:r>
            <a:endParaRPr lang="en-GB" sz="1260" b="0" i="0" u="none" strike="noStrike" dirty="0">
              <a:solidFill>
                <a:srgbClr val="E3E3E5"/>
              </a:solidFill>
              <a:effectLst/>
              <a:latin typeface="Noto Sans" panose="020B0502040504020204" pitchFamily="34" charset="0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100" b="0" i="0" u="none" strike="noStrike" dirty="0">
                <a:solidFill>
                  <a:srgbClr val="E3E3E5"/>
                </a:solidFill>
                <a:effectLst/>
                <a:latin typeface="Sorts Mill Goudy"/>
              </a:rPr>
              <a:t>GitHub Actions and Pipeline run</a:t>
            </a:r>
            <a:r>
              <a:rPr lang="en-GB" sz="2100" dirty="0">
                <a:solidFill>
                  <a:srgbClr val="E3E3E5"/>
                </a:solidFill>
                <a:latin typeface="Sorts Mill Goudy"/>
              </a:rPr>
              <a:t> tests</a:t>
            </a:r>
            <a:r>
              <a:rPr lang="en-GB" sz="2100" b="0" i="0" u="none" strike="noStrike" dirty="0">
                <a:solidFill>
                  <a:srgbClr val="E3E3E5"/>
                </a:solidFill>
                <a:effectLst/>
                <a:latin typeface="Sorts Mill Goudy"/>
              </a:rPr>
              <a:t> on PR merges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100" dirty="0">
                <a:solidFill>
                  <a:srgbClr val="E3E3E5"/>
                </a:solidFill>
                <a:latin typeface="Sorts Mill Goudy"/>
              </a:rPr>
              <a:t>Website automatically deploys on each commit if all tests pass</a:t>
            </a:r>
            <a:endParaRPr lang="en-GB" sz="1260" b="0" i="0" u="none" strike="noStrike" dirty="0">
              <a:solidFill>
                <a:srgbClr val="E3E3E5"/>
              </a:solidFill>
              <a:effectLst/>
              <a:latin typeface="Noto Sans" panose="020B0502040504020204" pitchFamily="34" charset="0"/>
            </a:endParaRPr>
          </a:p>
          <a:p>
            <a:pPr lvl="1" rtl="0" fontAlgn="base">
              <a:spcBef>
                <a:spcPts val="0"/>
              </a:spcBef>
              <a:spcAft>
                <a:spcPts val="0"/>
              </a:spcAft>
            </a:pPr>
            <a:endParaRPr lang="en-GB" sz="2100" dirty="0">
              <a:solidFill>
                <a:srgbClr val="E3E3E5"/>
              </a:solidFill>
              <a:latin typeface="Sorts Mill Goudy"/>
            </a:endParaRPr>
          </a:p>
          <a:p>
            <a:pPr marL="342900" indent="-342900" fontAlgn="base">
              <a:buFont typeface="Wingdings" panose="05000000000000000000" pitchFamily="2" charset="2"/>
              <a:buChar char="Ø"/>
            </a:pPr>
            <a:r>
              <a:rPr lang="en-GB" sz="2300" b="0" i="0" u="none" strike="noStrike" dirty="0">
                <a:solidFill>
                  <a:srgbClr val="E3E3E5"/>
                </a:solidFill>
                <a:effectLst/>
                <a:latin typeface="Sorts Mill Goudy"/>
              </a:rPr>
              <a:t>Automatic security testing through </a:t>
            </a:r>
            <a:r>
              <a:rPr lang="en-GB" sz="2300" dirty="0">
                <a:solidFill>
                  <a:srgbClr val="E3E3E5"/>
                </a:solidFill>
                <a:latin typeface="Sorts Mill Goudy"/>
              </a:rPr>
              <a:t>G</a:t>
            </a:r>
            <a:r>
              <a:rPr lang="en-GB" sz="2300" b="0" i="0" u="none" strike="noStrike" dirty="0">
                <a:solidFill>
                  <a:srgbClr val="E3E3E5"/>
                </a:solidFill>
                <a:effectLst/>
                <a:latin typeface="Sorts Mill Goudy"/>
              </a:rPr>
              <a:t>ithub actions:</a:t>
            </a:r>
            <a:endParaRPr lang="en-GB" sz="1260" b="0" i="0" u="none" strike="noStrike" dirty="0">
              <a:solidFill>
                <a:srgbClr val="E3E3E5"/>
              </a:solidFill>
              <a:effectLst/>
              <a:latin typeface="Noto Sans" panose="020B0502040504020204" pitchFamily="34" charset="0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100" b="0" i="0" u="none" strike="noStrike" dirty="0">
                <a:solidFill>
                  <a:srgbClr val="E3E3E5"/>
                </a:solidFill>
                <a:effectLst/>
                <a:latin typeface="Sorts Mill Goudy"/>
              </a:rPr>
              <a:t>Alerts on outdated versions and security vulnerabilities</a:t>
            </a:r>
            <a:endParaRPr lang="en-GB" sz="1260" b="0" i="0" u="none" strike="noStrike" dirty="0">
              <a:solidFill>
                <a:srgbClr val="E3E3E5"/>
              </a:solidFill>
              <a:effectLst/>
              <a:latin typeface="Noto Sans" panose="020B0502040504020204" pitchFamily="34" charset="0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100" b="0" i="0" u="none" strike="noStrike" dirty="0">
                <a:solidFill>
                  <a:srgbClr val="E3E3E5"/>
                </a:solidFill>
                <a:effectLst/>
                <a:latin typeface="Sorts Mill Goudy"/>
              </a:rPr>
              <a:t>Detects common insecure coding techniques such as leaked secrets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2100" i="0" u="none" strike="noStrike" dirty="0">
              <a:solidFill>
                <a:srgbClr val="E3E3E5"/>
              </a:solidFill>
              <a:latin typeface="Sorts Mill Goudy"/>
            </a:endParaRPr>
          </a:p>
          <a:p>
            <a:pPr marL="342900" indent="-342900" fontAlgn="base">
              <a:buFont typeface="Wingdings" panose="05000000000000000000" pitchFamily="2" charset="2"/>
              <a:buChar char="Ø"/>
            </a:pPr>
            <a:r>
              <a:rPr lang="en-GB" sz="2300" b="0" i="0" u="none" strike="noStrike" dirty="0">
                <a:solidFill>
                  <a:srgbClr val="E3E3E5"/>
                </a:solidFill>
                <a:effectLst/>
                <a:latin typeface="Sorts Mill Goudy"/>
              </a:rPr>
              <a:t>Branching strategy - </a:t>
            </a:r>
            <a:r>
              <a:rPr lang="en-GB" sz="2300" dirty="0" err="1">
                <a:solidFill>
                  <a:srgbClr val="E3E3E5"/>
                </a:solidFill>
                <a:latin typeface="Sorts Mill Goudy"/>
              </a:rPr>
              <a:t>Gitflow</a:t>
            </a:r>
            <a:r>
              <a:rPr lang="en-GB" sz="2300" b="0" i="0" u="none" strike="noStrike" dirty="0">
                <a:solidFill>
                  <a:srgbClr val="E3E3E5"/>
                </a:solidFill>
                <a:effectLst/>
                <a:latin typeface="Sorts Mill Goudy"/>
              </a:rPr>
              <a:t> Strategy</a:t>
            </a:r>
            <a:endParaRPr lang="en-GB" sz="2100" b="0" i="0" u="none" strike="noStrike" dirty="0">
              <a:solidFill>
                <a:srgbClr val="E3E3E5"/>
              </a:solidFill>
              <a:effectLst/>
              <a:latin typeface="Noto Sans" panose="020B0502040504020204" pitchFamily="34" charset="0"/>
            </a:endParaRP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GB" sz="2300" dirty="0">
                <a:solidFill>
                  <a:srgbClr val="E3E3E5"/>
                </a:solidFill>
                <a:latin typeface="Sorts Mill Goudy"/>
              </a:rPr>
              <a:t>PRs need three</a:t>
            </a:r>
            <a:r>
              <a:rPr lang="en-GB" sz="2300" b="0" i="0" u="none" strike="noStrike" dirty="0">
                <a:solidFill>
                  <a:srgbClr val="E3E3E5"/>
                </a:solidFill>
                <a:effectLst/>
                <a:latin typeface="Sorts Mill Goudy"/>
              </a:rPr>
              <a:t> approvals for merge to development branches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GB" sz="2300" dirty="0">
                <a:solidFill>
                  <a:srgbClr val="E3E3E5"/>
                </a:solidFill>
                <a:latin typeface="Sorts Mill Goudy"/>
              </a:rPr>
              <a:t>Four approvals to the main branch</a:t>
            </a:r>
          </a:p>
          <a:p>
            <a:pPr lvl="1" fontAlgn="base">
              <a:buFont typeface="Arial" panose="020B0604020202020204" pitchFamily="34" charset="0"/>
              <a:buChar char="•"/>
            </a:pPr>
            <a:endParaRPr lang="en-GB" sz="1260" b="0" i="0" u="none" strike="noStrike" dirty="0">
              <a:solidFill>
                <a:srgbClr val="E3E3E5"/>
              </a:solidFill>
              <a:effectLst/>
              <a:latin typeface="Noto Sans" panose="020B0502040504020204" pitchFamily="34" charset="0"/>
            </a:endParaRPr>
          </a:p>
          <a:p>
            <a:br>
              <a:rPr lang="en-GB" b="0" dirty="0">
                <a:effectLst/>
              </a:rPr>
            </a:b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496218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28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9BFE15A5-799E-421F-BCFE-9C7EAF1C1854}"/>
              </a:ext>
            </a:extLst>
          </p:cNvPr>
          <p:cNvSpPr/>
          <p:nvPr/>
        </p:nvSpPr>
        <p:spPr>
          <a:xfrm>
            <a:off x="2406791" y="1382342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A4ABBFC-76A7-4FC2-A983-AB55DB1BF542}"/>
              </a:ext>
            </a:extLst>
          </p:cNvPr>
          <p:cNvSpPr/>
          <p:nvPr/>
        </p:nvSpPr>
        <p:spPr>
          <a:xfrm>
            <a:off x="1032025" y="673184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05ED739-895E-49AA-BBA0-0E1AEE15D56F}"/>
              </a:ext>
            </a:extLst>
          </p:cNvPr>
          <p:cNvSpPr/>
          <p:nvPr/>
        </p:nvSpPr>
        <p:spPr>
          <a:xfrm rot="10800000">
            <a:off x="-871" y="62048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5447901-BA28-476E-94BF-5425985FA436}"/>
              </a:ext>
            </a:extLst>
          </p:cNvPr>
          <p:cNvSpPr/>
          <p:nvPr/>
        </p:nvSpPr>
        <p:spPr>
          <a:xfrm rot="10800000">
            <a:off x="-87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9732762-70FC-44FD-8026-6FC1020853A9}"/>
              </a:ext>
            </a:extLst>
          </p:cNvPr>
          <p:cNvSpPr/>
          <p:nvPr/>
        </p:nvSpPr>
        <p:spPr>
          <a:xfrm>
            <a:off x="10848472" y="3340062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EA21643-1E5D-4645-8448-B1E8F9598926}"/>
              </a:ext>
            </a:extLst>
          </p:cNvPr>
          <p:cNvSpPr/>
          <p:nvPr/>
        </p:nvSpPr>
        <p:spPr>
          <a:xfrm>
            <a:off x="10949025" y="673184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F762BF8-9D33-4F22-8C8B-794D95486038}"/>
              </a:ext>
            </a:extLst>
          </p:cNvPr>
          <p:cNvSpPr/>
          <p:nvPr/>
        </p:nvSpPr>
        <p:spPr>
          <a:xfrm>
            <a:off x="11206956" y="5933756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338BC99-AC7D-49D4-B253-9BECC4D02BD7}"/>
              </a:ext>
            </a:extLst>
          </p:cNvPr>
          <p:cNvSpPr/>
          <p:nvPr/>
        </p:nvSpPr>
        <p:spPr>
          <a:xfrm>
            <a:off x="9674978" y="1670162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685EDDA-22C7-44D4-9D0C-9FC0D2D7D692}"/>
              </a:ext>
            </a:extLst>
          </p:cNvPr>
          <p:cNvSpPr/>
          <p:nvPr/>
        </p:nvSpPr>
        <p:spPr>
          <a:xfrm>
            <a:off x="12056564" y="54809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A9721E0-EABB-414E-915A-D5E788EA85AB}"/>
              </a:ext>
            </a:extLst>
          </p:cNvPr>
          <p:cNvSpPr/>
          <p:nvPr/>
        </p:nvSpPr>
        <p:spPr>
          <a:xfrm>
            <a:off x="12066089" y="11397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450B8BF-3AF3-4F9E-BF8D-2F89F9BBE510}"/>
              </a:ext>
            </a:extLst>
          </p:cNvPr>
          <p:cNvSpPr/>
          <p:nvPr/>
        </p:nvSpPr>
        <p:spPr>
          <a:xfrm rot="5400000">
            <a:off x="6233560" y="6661080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293866C-A9ED-43DE-807A-A9F13875F9F5}"/>
              </a:ext>
            </a:extLst>
          </p:cNvPr>
          <p:cNvSpPr txBox="1"/>
          <p:nvPr/>
        </p:nvSpPr>
        <p:spPr>
          <a:xfrm>
            <a:off x="2164044" y="355"/>
            <a:ext cx="81260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b="1" dirty="0">
                <a:ln>
                  <a:solidFill>
                    <a:schemeClr val="bg2">
                      <a:lumMod val="50000"/>
                    </a:schemeClr>
                  </a:solidFill>
                </a:ln>
                <a:solidFill>
                  <a:prstClr val="white">
                    <a:lumMod val="95000"/>
                  </a:prstClr>
                </a:solidFill>
                <a:latin typeface="Tw Cen MT" panose="020B0602020104020603" pitchFamily="34" charset="0"/>
              </a:rPr>
              <a:t>Deployment Model Overview</a:t>
            </a:r>
            <a:endParaRPr kumimoji="0" lang="en-US" sz="4800" b="1" i="0" u="none" strike="noStrike" kern="1200" cap="none" spc="0" normalizeH="0" baseline="0" noProof="0" dirty="0">
              <a:ln>
                <a:solidFill>
                  <a:schemeClr val="bg2">
                    <a:lumMod val="50000"/>
                  </a:schemeClr>
                </a:solidFill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Tw Cen MT" panose="020B0602020104020603" pitchFamily="34" charset="0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009940F-20FD-0FE3-EAAF-FEC119B51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4924" y="3294876"/>
            <a:ext cx="262151" cy="26824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69BD99E-ED02-7BEF-4E49-81DCDA9F7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3520" y="5000031"/>
            <a:ext cx="262151" cy="26824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92B6CDB-EE5C-C43F-F439-D844EDC584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7055" y="4126122"/>
            <a:ext cx="158510" cy="15851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EBAE0D2-E31C-E774-F339-97BEB39332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0594" y="1805754"/>
            <a:ext cx="158510" cy="158510"/>
          </a:xfrm>
          <a:prstGeom prst="rect">
            <a:avLst/>
          </a:prstGeom>
        </p:spPr>
      </p:pic>
      <p:pic>
        <p:nvPicPr>
          <p:cNvPr id="17" name="Picture 16" descr="A screenshot of a computer diagram&#10;&#10;Description automatically generated">
            <a:extLst>
              <a:ext uri="{FF2B5EF4-FFF2-40B4-BE49-F238E27FC236}">
                <a16:creationId xmlns:a16="http://schemas.microsoft.com/office/drawing/2014/main" id="{08404BB3-34F0-7EA1-2D5B-417FC90BAB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225" y="877563"/>
            <a:ext cx="5381922" cy="5788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1076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28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0E377EB-6C1D-436E-B849-651C11860F50}"/>
              </a:ext>
            </a:extLst>
          </p:cNvPr>
          <p:cNvSpPr txBox="1"/>
          <p:nvPr/>
        </p:nvSpPr>
        <p:spPr>
          <a:xfrm>
            <a:off x="889681" y="2603444"/>
            <a:ext cx="57610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>
                    <a:lumMod val="95000"/>
                  </a:schemeClr>
                </a:solidFill>
              </a:rPr>
              <a:t>Thanks for listening to us, please feel free to ask any questions!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0CACAF8-B889-469D-9D5B-695F85C11B04}"/>
              </a:ext>
            </a:extLst>
          </p:cNvPr>
          <p:cNvSpPr/>
          <p:nvPr/>
        </p:nvSpPr>
        <p:spPr>
          <a:xfrm>
            <a:off x="7336061" y="1436924"/>
            <a:ext cx="3984152" cy="3984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1777FED-90F0-4AA5-8BF2-E13431E30BEF}"/>
              </a:ext>
            </a:extLst>
          </p:cNvPr>
          <p:cNvSpPr/>
          <p:nvPr/>
        </p:nvSpPr>
        <p:spPr>
          <a:xfrm>
            <a:off x="7769199" y="1870062"/>
            <a:ext cx="3117876" cy="3117876"/>
          </a:xfrm>
          <a:prstGeom prst="ellipse">
            <a:avLst/>
          </a:prstGeom>
          <a:solidFill>
            <a:srgbClr val="DE28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6FB2ECF-1F32-4D64-9371-17C12225FCDA}"/>
              </a:ext>
            </a:extLst>
          </p:cNvPr>
          <p:cNvSpPr/>
          <p:nvPr/>
        </p:nvSpPr>
        <p:spPr>
          <a:xfrm>
            <a:off x="8045424" y="2146287"/>
            <a:ext cx="2565426" cy="2565426"/>
          </a:xfrm>
          <a:prstGeom prst="ellipse">
            <a:avLst/>
          </a:prstGeom>
          <a:solidFill>
            <a:srgbClr val="DE28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C946C47-4E7D-4AC9-A14B-6312C9EDD132}"/>
              </a:ext>
            </a:extLst>
          </p:cNvPr>
          <p:cNvSpPr txBox="1"/>
          <p:nvPr/>
        </p:nvSpPr>
        <p:spPr>
          <a:xfrm>
            <a:off x="7990112" y="2064835"/>
            <a:ext cx="2881063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P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EA77B90-BBEF-485C-A228-1C702F16A5B9}"/>
              </a:ext>
            </a:extLst>
          </p:cNvPr>
          <p:cNvSpPr/>
          <p:nvPr/>
        </p:nvSpPr>
        <p:spPr>
          <a:xfrm>
            <a:off x="2289758" y="5368556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1E30F1E-5667-4A5C-9D64-5CD20476EF5A}"/>
              </a:ext>
            </a:extLst>
          </p:cNvPr>
          <p:cNvSpPr/>
          <p:nvPr/>
        </p:nvSpPr>
        <p:spPr>
          <a:xfrm>
            <a:off x="4681892" y="673184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95174B1-D41B-4C7E-B047-B10BB0ABE416}"/>
              </a:ext>
            </a:extLst>
          </p:cNvPr>
          <p:cNvSpPr/>
          <p:nvPr/>
        </p:nvSpPr>
        <p:spPr>
          <a:xfrm>
            <a:off x="4472762" y="5395444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915C9A4-846F-49F8-BF9D-01B538F54DCF}"/>
              </a:ext>
            </a:extLst>
          </p:cNvPr>
          <p:cNvSpPr/>
          <p:nvPr/>
        </p:nvSpPr>
        <p:spPr>
          <a:xfrm>
            <a:off x="1274829" y="1147763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C404ED3-79D5-4532-890E-6E47B37406D9}"/>
              </a:ext>
            </a:extLst>
          </p:cNvPr>
          <p:cNvSpPr/>
          <p:nvPr/>
        </p:nvSpPr>
        <p:spPr>
          <a:xfrm rot="10800000">
            <a:off x="-871" y="62048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B32BC37-87D6-483C-9658-108C3FBDFC68}"/>
              </a:ext>
            </a:extLst>
          </p:cNvPr>
          <p:cNvSpPr/>
          <p:nvPr/>
        </p:nvSpPr>
        <p:spPr>
          <a:xfrm rot="10800000">
            <a:off x="-87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E394B79C-BEB7-4469-B989-664EF06AABC8}"/>
              </a:ext>
            </a:extLst>
          </p:cNvPr>
          <p:cNvSpPr/>
          <p:nvPr/>
        </p:nvSpPr>
        <p:spPr>
          <a:xfrm>
            <a:off x="7009145" y="5846104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FD62E422-4D82-412C-BD67-335770D6EA19}"/>
              </a:ext>
            </a:extLst>
          </p:cNvPr>
          <p:cNvSpPr/>
          <p:nvPr/>
        </p:nvSpPr>
        <p:spPr>
          <a:xfrm>
            <a:off x="10949025" y="673184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646B0F60-813D-4016-9416-2703AFCF15F3}"/>
              </a:ext>
            </a:extLst>
          </p:cNvPr>
          <p:cNvSpPr/>
          <p:nvPr/>
        </p:nvSpPr>
        <p:spPr>
          <a:xfrm>
            <a:off x="10608615" y="5565617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4E8299B2-436D-47D8-A32B-9BFABC2441C9}"/>
              </a:ext>
            </a:extLst>
          </p:cNvPr>
          <p:cNvSpPr/>
          <p:nvPr/>
        </p:nvSpPr>
        <p:spPr>
          <a:xfrm>
            <a:off x="7541962" y="1147763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32739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7" grpId="0" animBg="1"/>
      <p:bldP spid="41" grpId="0" animBg="1"/>
      <p:bldP spid="43" grpId="0" animBg="1"/>
      <p:bldP spid="4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28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>
            <a:extLst>
              <a:ext uri="{FF2B5EF4-FFF2-40B4-BE49-F238E27FC236}">
                <a16:creationId xmlns:a16="http://schemas.microsoft.com/office/drawing/2014/main" id="{01398D6F-A2B8-447D-88AA-AC91EF224505}"/>
              </a:ext>
            </a:extLst>
          </p:cNvPr>
          <p:cNvSpPr/>
          <p:nvPr/>
        </p:nvSpPr>
        <p:spPr>
          <a:xfrm>
            <a:off x="11651845" y="3737855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B7AD266-29F5-4CCC-9EC3-8CBC20B85B53}"/>
              </a:ext>
            </a:extLst>
          </p:cNvPr>
          <p:cNvSpPr/>
          <p:nvPr/>
        </p:nvSpPr>
        <p:spPr>
          <a:xfrm>
            <a:off x="10949025" y="673184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80308A4-143C-4D03-B6FA-400313EF8BF2}"/>
              </a:ext>
            </a:extLst>
          </p:cNvPr>
          <p:cNvSpPr/>
          <p:nvPr/>
        </p:nvSpPr>
        <p:spPr>
          <a:xfrm>
            <a:off x="10975913" y="6093450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27331E6-A07E-4AF3-89BC-0CE3618AE6B6}"/>
              </a:ext>
            </a:extLst>
          </p:cNvPr>
          <p:cNvSpPr/>
          <p:nvPr/>
        </p:nvSpPr>
        <p:spPr>
          <a:xfrm>
            <a:off x="9674978" y="1670162"/>
            <a:ext cx="262560" cy="26256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046250-252C-4105-9D38-D53753CA4474}"/>
              </a:ext>
            </a:extLst>
          </p:cNvPr>
          <p:cNvSpPr/>
          <p:nvPr/>
        </p:nvSpPr>
        <p:spPr>
          <a:xfrm>
            <a:off x="12056564" y="54809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24" name="Freeform: Shape 123">
            <a:extLst>
              <a:ext uri="{FF2B5EF4-FFF2-40B4-BE49-F238E27FC236}">
                <a16:creationId xmlns:a16="http://schemas.microsoft.com/office/drawing/2014/main" id="{DE73730D-734D-4418-8323-EB687462F0A6}"/>
              </a:ext>
            </a:extLst>
          </p:cNvPr>
          <p:cNvSpPr/>
          <p:nvPr/>
        </p:nvSpPr>
        <p:spPr>
          <a:xfrm>
            <a:off x="12066089" y="11397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4351658-6F50-406F-A83F-EDC73159CB39}"/>
              </a:ext>
            </a:extLst>
          </p:cNvPr>
          <p:cNvSpPr/>
          <p:nvPr/>
        </p:nvSpPr>
        <p:spPr>
          <a:xfrm>
            <a:off x="543231" y="4444421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F6DFD57-7321-4688-B8C6-ADCD151AB359}"/>
              </a:ext>
            </a:extLst>
          </p:cNvPr>
          <p:cNvSpPr/>
          <p:nvPr/>
        </p:nvSpPr>
        <p:spPr>
          <a:xfrm>
            <a:off x="962153" y="831352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2507479-56E9-4776-8672-C314D31F8208}"/>
              </a:ext>
            </a:extLst>
          </p:cNvPr>
          <p:cNvSpPr/>
          <p:nvPr/>
        </p:nvSpPr>
        <p:spPr>
          <a:xfrm rot="10800000">
            <a:off x="-871" y="5849600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1079550-F3DF-4A7B-9910-F7ACFD824C34}"/>
              </a:ext>
            </a:extLst>
          </p:cNvPr>
          <p:cNvSpPr/>
          <p:nvPr/>
        </p:nvSpPr>
        <p:spPr>
          <a:xfrm rot="10800000">
            <a:off x="-87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C71C6F1-D94E-4157-8557-C7532C7F680C}"/>
              </a:ext>
            </a:extLst>
          </p:cNvPr>
          <p:cNvSpPr txBox="1"/>
          <p:nvPr/>
        </p:nvSpPr>
        <p:spPr>
          <a:xfrm>
            <a:off x="1266204" y="149063"/>
            <a:ext cx="99636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n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Tw Cen MT" panose="020B0602020104020603" pitchFamily="34" charset="0"/>
              </a:rPr>
              <a:t>Links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7DA2D1-3390-8BE9-6F7F-B573B309FCEA}"/>
              </a:ext>
            </a:extLst>
          </p:cNvPr>
          <p:cNvSpPr txBox="1"/>
          <p:nvPr/>
        </p:nvSpPr>
        <p:spPr>
          <a:xfrm>
            <a:off x="1379220" y="1794778"/>
            <a:ext cx="95698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rPr>
              <a:t>SRS Document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rPr>
              <a:t> : https://drive.google.com/file/d/1LUEg6gA2hliELFzW1Wq_hfmHdVuQjr5f/view?usp=drive_link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291B23-8279-3632-6316-006C1456B0D2}"/>
              </a:ext>
            </a:extLst>
          </p:cNvPr>
          <p:cNvSpPr txBox="1"/>
          <p:nvPr/>
        </p:nvSpPr>
        <p:spPr>
          <a:xfrm>
            <a:off x="1379220" y="1085387"/>
            <a:ext cx="6432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rPr>
              <a:t>GitHub Repo:</a:t>
            </a:r>
          </a:p>
          <a:p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rPr>
              <a:t>https://github.com/COS301-SE-2023/Pronto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72C0FB-F0C1-0B50-B5EA-83DD4E559543}"/>
              </a:ext>
            </a:extLst>
          </p:cNvPr>
          <p:cNvSpPr txBox="1"/>
          <p:nvPr/>
        </p:nvSpPr>
        <p:spPr>
          <a:xfrm>
            <a:off x="1393921" y="2462127"/>
            <a:ext cx="85289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rPr>
              <a:t>Architectural Requirement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rPr>
              <a:t>: https://drive.google.com/file/d/11U8h3t-zTHTeaVu3NkFpXoySvkSc93KQ/view?usp=sharing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0273C5-DFA1-B5DD-077F-2311E977C1A5}"/>
              </a:ext>
            </a:extLst>
          </p:cNvPr>
          <p:cNvSpPr txBox="1"/>
          <p:nvPr/>
        </p:nvSpPr>
        <p:spPr>
          <a:xfrm>
            <a:off x="1397482" y="3177755"/>
            <a:ext cx="82774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rPr>
              <a:t>Code Quality </a:t>
            </a:r>
            <a:r>
              <a:rPr lang="en-US" sz="1600" b="1" dirty="0" err="1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rPr>
              <a:t>Standards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rPr>
              <a:t>:https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rPr>
              <a:t>://drive.google.com/file/d/1TeDSgduA9xSR-UtC5o8woWD2ebrsxQUm/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rPr>
              <a:t>view?usp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rPr>
              <a:t>=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rPr>
              <a:t>drive_link</a:t>
            </a:r>
            <a:endParaRPr lang="en-US" sz="1600" dirty="0">
              <a:solidFill>
                <a:schemeClr val="bg1">
                  <a:lumMod val="95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0EB704-4288-3AFF-EA15-BACC8458BE2A}"/>
              </a:ext>
            </a:extLst>
          </p:cNvPr>
          <p:cNvSpPr txBox="1"/>
          <p:nvPr/>
        </p:nvSpPr>
        <p:spPr>
          <a:xfrm>
            <a:off x="1379220" y="4804182"/>
            <a:ext cx="89058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rPr>
              <a:t>User Manual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rPr>
              <a:t>: https://drive.google.com/file/d/1S64Oq1E8nKnvYa_C1ijCl5qf9tXQvk40/view?usp=drive_link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90C225-52D8-580A-E355-40F113ED5D54}"/>
              </a:ext>
            </a:extLst>
          </p:cNvPr>
          <p:cNvSpPr txBox="1"/>
          <p:nvPr/>
        </p:nvSpPr>
        <p:spPr>
          <a:xfrm>
            <a:off x="1379220" y="5747395"/>
            <a:ext cx="85289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rPr>
              <a:t>Technical Installation Manual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rPr>
              <a:t>: https://drive.google.com/file/d/1Mv5u7FoDHgGCEotsdpyRaIiohG9yk8dN/view?usp=drive_link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142546-8D0A-1277-89DE-4F490BD3C614}"/>
              </a:ext>
            </a:extLst>
          </p:cNvPr>
          <p:cNvSpPr txBox="1"/>
          <p:nvPr/>
        </p:nvSpPr>
        <p:spPr>
          <a:xfrm>
            <a:off x="1413844" y="3863324"/>
            <a:ext cx="890581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600" b="1" dirty="0">
                <a:solidFill>
                  <a:schemeClr val="bg1"/>
                </a:solidFill>
                <a:latin typeface="+mj-lt"/>
              </a:rPr>
              <a:t>Code</a:t>
            </a:r>
            <a:r>
              <a:rPr lang="en-ZA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ZA" sz="1600" b="1" dirty="0">
                <a:solidFill>
                  <a:schemeClr val="bg1"/>
                </a:solidFill>
                <a:latin typeface="+mj-lt"/>
              </a:rPr>
              <a:t>testing</a:t>
            </a:r>
            <a:r>
              <a:rPr lang="en-ZA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ZA" sz="16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Policy: </a:t>
            </a:r>
            <a:r>
              <a:rPr lang="en-ZA" sz="16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https://drive.google.com/file/d/1hm80mRixI2nZkumoyxx1RWHM4gC5Hc5X/view?usp=drive_link</a:t>
            </a:r>
          </a:p>
        </p:txBody>
      </p:sp>
    </p:spTree>
    <p:extLst>
      <p:ext uri="{BB962C8B-B14F-4D97-AF65-F5344CB8AC3E}">
        <p14:creationId xmlns:p14="http://schemas.microsoft.com/office/powerpoint/2010/main" val="3781803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BD09256-2360-4931-A15C-894E2F25F29D}"/>
              </a:ext>
            </a:extLst>
          </p:cNvPr>
          <p:cNvSpPr/>
          <p:nvPr/>
        </p:nvSpPr>
        <p:spPr>
          <a:xfrm>
            <a:off x="-16607" y="-11040"/>
            <a:ext cx="6117021" cy="688008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E283B"/>
              </a:solidFill>
              <a:latin typeface="Montserrat" panose="00000500000000000000" pitchFamily="2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F3947CD-295C-4AA1-BA45-8F4293806D2F}"/>
              </a:ext>
            </a:extLst>
          </p:cNvPr>
          <p:cNvGrpSpPr/>
          <p:nvPr/>
        </p:nvGrpSpPr>
        <p:grpSpPr>
          <a:xfrm>
            <a:off x="1511300" y="858192"/>
            <a:ext cx="3092742" cy="466734"/>
            <a:chOff x="1511300" y="858192"/>
            <a:chExt cx="3092742" cy="466734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C4C6562D-805D-4DCF-9F0A-CE0275A17EDE}"/>
                </a:ext>
              </a:extLst>
            </p:cNvPr>
            <p:cNvSpPr/>
            <p:nvPr/>
          </p:nvSpPr>
          <p:spPr>
            <a:xfrm>
              <a:off x="1511300" y="858192"/>
              <a:ext cx="3092742" cy="46673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bg1"/>
                  </a:solidFill>
                </a:ln>
                <a:latin typeface="Montserrat" panose="00000500000000000000" pitchFamily="2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AAE02A2-E436-4D00-8F9D-4231677F6A5F}"/>
                </a:ext>
              </a:extLst>
            </p:cNvPr>
            <p:cNvSpPr txBox="1"/>
            <p:nvPr/>
          </p:nvSpPr>
          <p:spPr>
            <a:xfrm>
              <a:off x="1652383" y="904935"/>
              <a:ext cx="2781865" cy="36933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Montserrat ExtraBold" panose="00000900000000000000" pitchFamily="2" charset="0"/>
                </a:rPr>
                <a:t>System Overview</a:t>
              </a:r>
            </a:p>
          </p:txBody>
        </p:sp>
      </p:grpSp>
      <p:sp>
        <p:nvSpPr>
          <p:cNvPr id="6" name="Oval 5">
            <a:extLst>
              <a:ext uri="{FF2B5EF4-FFF2-40B4-BE49-F238E27FC236}">
                <a16:creationId xmlns:a16="http://schemas.microsoft.com/office/drawing/2014/main" id="{4DAE9F14-010C-43E3-9F96-2358A71F899A}"/>
              </a:ext>
            </a:extLst>
          </p:cNvPr>
          <p:cNvSpPr/>
          <p:nvPr/>
        </p:nvSpPr>
        <p:spPr>
          <a:xfrm>
            <a:off x="656120" y="305385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9F8A01AB-3E47-44B0-A7E9-B14464891F80}"/>
              </a:ext>
            </a:extLst>
          </p:cNvPr>
          <p:cNvSpPr/>
          <p:nvPr/>
        </p:nvSpPr>
        <p:spPr>
          <a:xfrm rot="10800000">
            <a:off x="-1" y="62048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D8C860C2-CCE7-4AB6-9756-A9594B9869E4}"/>
              </a:ext>
            </a:extLst>
          </p:cNvPr>
          <p:cNvSpPr/>
          <p:nvPr/>
        </p:nvSpPr>
        <p:spPr>
          <a:xfrm rot="10800000">
            <a:off x="-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006332C-7924-45F6-8F1B-0029924742E8}"/>
              </a:ext>
            </a:extLst>
          </p:cNvPr>
          <p:cNvSpPr/>
          <p:nvPr/>
        </p:nvSpPr>
        <p:spPr>
          <a:xfrm>
            <a:off x="4719992" y="635084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EC3C6562-A7BF-45C4-8F1B-47634E9E4BD2}"/>
              </a:ext>
            </a:extLst>
          </p:cNvPr>
          <p:cNvSpPr/>
          <p:nvPr/>
        </p:nvSpPr>
        <p:spPr>
          <a:xfrm>
            <a:off x="5960309" y="174105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60A61356-271A-4F3F-BF03-642010FE8FD2}"/>
              </a:ext>
            </a:extLst>
          </p:cNvPr>
          <p:cNvSpPr/>
          <p:nvPr/>
        </p:nvSpPr>
        <p:spPr>
          <a:xfrm>
            <a:off x="5960309" y="5597385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18A6A15F-EA2B-48B1-A142-A4B0C39E3F27}"/>
              </a:ext>
            </a:extLst>
          </p:cNvPr>
          <p:cNvCxnSpPr>
            <a:cxnSpLocks/>
          </p:cNvCxnSpPr>
          <p:nvPr/>
        </p:nvCxnSpPr>
        <p:spPr>
          <a:xfrm>
            <a:off x="1049700" y="3656158"/>
            <a:ext cx="0" cy="1126686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110">
            <a:extLst>
              <a:ext uri="{FF2B5EF4-FFF2-40B4-BE49-F238E27FC236}">
                <a16:creationId xmlns:a16="http://schemas.microsoft.com/office/drawing/2014/main" id="{1193EA8F-BC4A-4C71-9BCC-C09677F8A73D}"/>
              </a:ext>
            </a:extLst>
          </p:cNvPr>
          <p:cNvSpPr/>
          <p:nvPr/>
        </p:nvSpPr>
        <p:spPr>
          <a:xfrm>
            <a:off x="1006837" y="2107831"/>
            <a:ext cx="85726" cy="8572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0E292DEE-4531-42A7-94E7-BE61FF6D36DC}"/>
              </a:ext>
            </a:extLst>
          </p:cNvPr>
          <p:cNvSpPr/>
          <p:nvPr/>
        </p:nvSpPr>
        <p:spPr>
          <a:xfrm>
            <a:off x="920160" y="2021154"/>
            <a:ext cx="259080" cy="259080"/>
          </a:xfrm>
          <a:prstGeom prst="ellipse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B3E0BDFA-97CA-4B2F-A0C2-6253332547FA}"/>
              </a:ext>
            </a:extLst>
          </p:cNvPr>
          <p:cNvCxnSpPr>
            <a:cxnSpLocks/>
          </p:cNvCxnSpPr>
          <p:nvPr/>
        </p:nvCxnSpPr>
        <p:spPr>
          <a:xfrm>
            <a:off x="1049700" y="2280234"/>
            <a:ext cx="0" cy="1126686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ADF5D618-7601-4683-B3BF-A155325FDDDF}"/>
              </a:ext>
            </a:extLst>
          </p:cNvPr>
          <p:cNvGrpSpPr/>
          <p:nvPr/>
        </p:nvGrpSpPr>
        <p:grpSpPr>
          <a:xfrm>
            <a:off x="1296952" y="1886930"/>
            <a:ext cx="4159637" cy="1195072"/>
            <a:chOff x="6681901" y="1442950"/>
            <a:chExt cx="4159637" cy="1195072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64F9D532-385A-41C2-9422-2C92CC173A59}"/>
                </a:ext>
              </a:extLst>
            </p:cNvPr>
            <p:cNvSpPr txBox="1"/>
            <p:nvPr/>
          </p:nvSpPr>
          <p:spPr>
            <a:xfrm>
              <a:off x="6681901" y="1442950"/>
              <a:ext cx="33070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>
                      <a:lumMod val="95000"/>
                    </a:schemeClr>
                  </a:solidFill>
                  <a:latin typeface="Montserrat" panose="00000500000000000000" pitchFamily="2" charset="0"/>
                </a:rPr>
                <a:t>Multi-purpose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760135AF-AB8C-4A7A-B3FA-DBE2F74535E0}"/>
                </a:ext>
              </a:extLst>
            </p:cNvPr>
            <p:cNvSpPr txBox="1"/>
            <p:nvPr/>
          </p:nvSpPr>
          <p:spPr>
            <a:xfrm>
              <a:off x="6681901" y="1807025"/>
              <a:ext cx="415963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  <a:latin typeface="Montserrat" panose="00000500000000000000" pitchFamily="2" charset="0"/>
                </a:rPr>
                <a:t>Multi-purpose application that will be used by universities, lecturers, and students.</a:t>
              </a:r>
            </a:p>
          </p:txBody>
        </p:sp>
      </p:grpSp>
      <p:sp>
        <p:nvSpPr>
          <p:cNvPr id="117" name="Oval 116">
            <a:extLst>
              <a:ext uri="{FF2B5EF4-FFF2-40B4-BE49-F238E27FC236}">
                <a16:creationId xmlns:a16="http://schemas.microsoft.com/office/drawing/2014/main" id="{B78728E8-4E2C-4F2C-A5FF-1F738F674ED5}"/>
              </a:ext>
            </a:extLst>
          </p:cNvPr>
          <p:cNvSpPr/>
          <p:nvPr/>
        </p:nvSpPr>
        <p:spPr>
          <a:xfrm>
            <a:off x="1006837" y="3487247"/>
            <a:ext cx="85726" cy="8572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99D80301-A86B-44E3-8C91-BC2F9945C8BD}"/>
              </a:ext>
            </a:extLst>
          </p:cNvPr>
          <p:cNvSpPr/>
          <p:nvPr/>
        </p:nvSpPr>
        <p:spPr>
          <a:xfrm>
            <a:off x="920160" y="3400570"/>
            <a:ext cx="259080" cy="259080"/>
          </a:xfrm>
          <a:prstGeom prst="ellipse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C200B673-9142-4B13-8DAD-F8BEEA621A56}"/>
              </a:ext>
            </a:extLst>
          </p:cNvPr>
          <p:cNvGrpSpPr/>
          <p:nvPr/>
        </p:nvGrpSpPr>
        <p:grpSpPr>
          <a:xfrm>
            <a:off x="1296952" y="3265571"/>
            <a:ext cx="4159637" cy="948850"/>
            <a:chOff x="6681901" y="1442950"/>
            <a:chExt cx="4159637" cy="948850"/>
          </a:xfrm>
        </p:grpSpPr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449A20D3-D1E3-48B2-AEB2-FE1E7D57A505}"/>
                </a:ext>
              </a:extLst>
            </p:cNvPr>
            <p:cNvSpPr txBox="1"/>
            <p:nvPr/>
          </p:nvSpPr>
          <p:spPr>
            <a:xfrm>
              <a:off x="6681901" y="1442950"/>
              <a:ext cx="34840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>
                      <a:lumMod val="95000"/>
                    </a:schemeClr>
                  </a:solidFill>
                  <a:latin typeface="Montserrat" panose="00000500000000000000" pitchFamily="2" charset="0"/>
                </a:rPr>
                <a:t>Create timetable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CCDF64C5-151D-481A-8B31-0784219DA281}"/>
                </a:ext>
              </a:extLst>
            </p:cNvPr>
            <p:cNvSpPr txBox="1"/>
            <p:nvPr/>
          </p:nvSpPr>
          <p:spPr>
            <a:xfrm>
              <a:off x="6681901" y="1807025"/>
              <a:ext cx="415963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  <a:latin typeface="Montserrat" panose="00000500000000000000" pitchFamily="2" charset="0"/>
                </a:rPr>
                <a:t>Students will be able to create, edit and view custom timetables.</a:t>
              </a:r>
            </a:p>
          </p:txBody>
        </p:sp>
      </p:grpSp>
      <p:sp>
        <p:nvSpPr>
          <p:cNvPr id="122" name="Oval 121">
            <a:extLst>
              <a:ext uri="{FF2B5EF4-FFF2-40B4-BE49-F238E27FC236}">
                <a16:creationId xmlns:a16="http://schemas.microsoft.com/office/drawing/2014/main" id="{A8808558-8D68-4E27-B823-FD4022468FA3}"/>
              </a:ext>
            </a:extLst>
          </p:cNvPr>
          <p:cNvSpPr/>
          <p:nvPr/>
        </p:nvSpPr>
        <p:spPr>
          <a:xfrm>
            <a:off x="1006837" y="4863171"/>
            <a:ext cx="85726" cy="8572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1837C953-D9D5-4AC0-9B9E-0CE4CA8014CD}"/>
              </a:ext>
            </a:extLst>
          </p:cNvPr>
          <p:cNvSpPr/>
          <p:nvPr/>
        </p:nvSpPr>
        <p:spPr>
          <a:xfrm>
            <a:off x="920160" y="4776494"/>
            <a:ext cx="259080" cy="259080"/>
          </a:xfrm>
          <a:prstGeom prst="ellipse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3731F9B1-BC3B-4A35-A43C-A26AEF6BA42C}"/>
              </a:ext>
            </a:extLst>
          </p:cNvPr>
          <p:cNvGrpSpPr/>
          <p:nvPr/>
        </p:nvGrpSpPr>
        <p:grpSpPr>
          <a:xfrm>
            <a:off x="1266692" y="4618399"/>
            <a:ext cx="4159637" cy="1690903"/>
            <a:chOff x="6651641" y="1442950"/>
            <a:chExt cx="4159637" cy="1690903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675FC07F-ED9B-43C1-9713-FBD221391B89}"/>
                </a:ext>
              </a:extLst>
            </p:cNvPr>
            <p:cNvSpPr txBox="1"/>
            <p:nvPr/>
          </p:nvSpPr>
          <p:spPr>
            <a:xfrm>
              <a:off x="6681901" y="1442950"/>
              <a:ext cx="33070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>
                      <a:lumMod val="95000"/>
                    </a:schemeClr>
                  </a:solidFill>
                  <a:latin typeface="Montserrat" panose="00000500000000000000" pitchFamily="2" charset="0"/>
                </a:rPr>
                <a:t>Send reminders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73FAEB4D-0416-4422-BB15-11931CBF514D}"/>
                </a:ext>
              </a:extLst>
            </p:cNvPr>
            <p:cNvSpPr txBox="1"/>
            <p:nvPr/>
          </p:nvSpPr>
          <p:spPr>
            <a:xfrm>
              <a:off x="6651641" y="1810414"/>
              <a:ext cx="4159637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  <a:latin typeface="Montserrat" panose="00000500000000000000" pitchFamily="2" charset="0"/>
                </a:rPr>
                <a:t>Lecturers will be able to send reminders for important events like exams and project due dates, as well as notify them of assignment extensions.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0BD0C0E-8513-48E3-891D-E211E35A6661}"/>
              </a:ext>
            </a:extLst>
          </p:cNvPr>
          <p:cNvGrpSpPr/>
          <p:nvPr/>
        </p:nvGrpSpPr>
        <p:grpSpPr>
          <a:xfrm>
            <a:off x="7611984" y="858192"/>
            <a:ext cx="3092742" cy="466734"/>
            <a:chOff x="7611984" y="858192"/>
            <a:chExt cx="3092742" cy="466734"/>
          </a:xfrm>
        </p:grpSpPr>
        <p:sp>
          <p:nvSpPr>
            <p:cNvPr id="127" name="Rectangle: Rounded Corners 126">
              <a:extLst>
                <a:ext uri="{FF2B5EF4-FFF2-40B4-BE49-F238E27FC236}">
                  <a16:creationId xmlns:a16="http://schemas.microsoft.com/office/drawing/2014/main" id="{5EAC5BC0-1F7B-42B2-BDB9-8DD169BDCE3A}"/>
                </a:ext>
              </a:extLst>
            </p:cNvPr>
            <p:cNvSpPr/>
            <p:nvPr/>
          </p:nvSpPr>
          <p:spPr>
            <a:xfrm>
              <a:off x="7611984" y="858192"/>
              <a:ext cx="3092742" cy="46673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ntserrat" panose="00000500000000000000" pitchFamily="2" charset="0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A3E640F7-B3EE-4178-9429-DCA4B0FEF316}"/>
                </a:ext>
              </a:extLst>
            </p:cNvPr>
            <p:cNvSpPr txBox="1"/>
            <p:nvPr/>
          </p:nvSpPr>
          <p:spPr>
            <a:xfrm>
              <a:off x="7790367" y="904935"/>
              <a:ext cx="2763064" cy="36933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Montserrat ExtraBold" panose="00000900000000000000" pitchFamily="2" charset="0"/>
                </a:rPr>
                <a:t>System Overview</a:t>
              </a:r>
            </a:p>
          </p:txBody>
        </p: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45B3E930-5B54-4098-8DDE-4CA1633F61CE}"/>
              </a:ext>
            </a:extLst>
          </p:cNvPr>
          <p:cNvSpPr/>
          <p:nvPr/>
        </p:nvSpPr>
        <p:spPr>
          <a:xfrm>
            <a:off x="8477045" y="5835290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2B2068FB-D538-423F-8081-D3F5E2537891}"/>
              </a:ext>
            </a:extLst>
          </p:cNvPr>
          <p:cNvSpPr/>
          <p:nvPr/>
        </p:nvSpPr>
        <p:spPr>
          <a:xfrm rot="5400000">
            <a:off x="6686913" y="6661080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BEAA200B-56CF-43D6-B662-0A8082F098C0}"/>
              </a:ext>
            </a:extLst>
          </p:cNvPr>
          <p:cNvSpPr/>
          <p:nvPr/>
        </p:nvSpPr>
        <p:spPr>
          <a:xfrm rot="10800000">
            <a:off x="6095998" y="251266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0349701-D5FE-42FF-9E96-5385942D4CA8}"/>
              </a:ext>
            </a:extLst>
          </p:cNvPr>
          <p:cNvSpPr/>
          <p:nvPr/>
        </p:nvSpPr>
        <p:spPr>
          <a:xfrm>
            <a:off x="10815991" y="635084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CBDD39B-5DEC-4E93-BAC2-E2F0B7C40476}"/>
              </a:ext>
            </a:extLst>
          </p:cNvPr>
          <p:cNvSpPr/>
          <p:nvPr/>
        </p:nvSpPr>
        <p:spPr>
          <a:xfrm>
            <a:off x="10553431" y="6219262"/>
            <a:ext cx="262560" cy="2625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87F1216-3F27-4917-A837-AD367EC70350}"/>
              </a:ext>
            </a:extLst>
          </p:cNvPr>
          <p:cNvSpPr/>
          <p:nvPr/>
        </p:nvSpPr>
        <p:spPr>
          <a:xfrm>
            <a:off x="12056308" y="174105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CEB28C1-AB4C-4EC0-8920-BB6DE8083190}"/>
              </a:ext>
            </a:extLst>
          </p:cNvPr>
          <p:cNvSpPr/>
          <p:nvPr/>
        </p:nvSpPr>
        <p:spPr>
          <a:xfrm>
            <a:off x="12056308" y="5597385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9EE65680-0676-4143-A7B0-2D4EAB86F045}"/>
              </a:ext>
            </a:extLst>
          </p:cNvPr>
          <p:cNvSpPr/>
          <p:nvPr/>
        </p:nvSpPr>
        <p:spPr>
          <a:xfrm>
            <a:off x="7253398" y="2109860"/>
            <a:ext cx="85726" cy="8572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9188E5"/>
              </a:solidFill>
              <a:latin typeface="Montserrat" panose="00000500000000000000" pitchFamily="2" charset="0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773873ED-590E-4DA5-B6E1-EADA9EFB5458}"/>
              </a:ext>
            </a:extLst>
          </p:cNvPr>
          <p:cNvSpPr/>
          <p:nvPr/>
        </p:nvSpPr>
        <p:spPr>
          <a:xfrm>
            <a:off x="7166721" y="2023183"/>
            <a:ext cx="259080" cy="259080"/>
          </a:xfrm>
          <a:prstGeom prst="ellips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Montserrat" panose="00000500000000000000" pitchFamily="2" charset="0"/>
            </a:endParaRP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C73A631-6CD5-4D4D-98A4-737ED11539F6}"/>
              </a:ext>
            </a:extLst>
          </p:cNvPr>
          <p:cNvCxnSpPr>
            <a:cxnSpLocks/>
          </p:cNvCxnSpPr>
          <p:nvPr/>
        </p:nvCxnSpPr>
        <p:spPr>
          <a:xfrm>
            <a:off x="7296261" y="2282263"/>
            <a:ext cx="0" cy="1126686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4281584A-BE79-4EC0-BA31-AD1D89869FB6}"/>
              </a:ext>
            </a:extLst>
          </p:cNvPr>
          <p:cNvGrpSpPr/>
          <p:nvPr/>
        </p:nvGrpSpPr>
        <p:grpSpPr>
          <a:xfrm>
            <a:off x="7543513" y="1888959"/>
            <a:ext cx="4159637" cy="1195072"/>
            <a:chOff x="6681901" y="1442950"/>
            <a:chExt cx="4159637" cy="1195072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A2FAAB5-E833-4CC6-8830-6BEF70570816}"/>
                </a:ext>
              </a:extLst>
            </p:cNvPr>
            <p:cNvSpPr txBox="1"/>
            <p:nvPr/>
          </p:nvSpPr>
          <p:spPr>
            <a:xfrm>
              <a:off x="6681901" y="1442950"/>
              <a:ext cx="393239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anose="00000500000000000000" pitchFamily="2" charset="0"/>
                </a:rPr>
                <a:t>Add institution information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2630F91-8409-403B-98B7-7A91D7792F79}"/>
                </a:ext>
              </a:extLst>
            </p:cNvPr>
            <p:cNvSpPr txBox="1"/>
            <p:nvPr/>
          </p:nvSpPr>
          <p:spPr>
            <a:xfrm>
              <a:off x="6681901" y="1807025"/>
              <a:ext cx="415963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ontserrat" panose="00000500000000000000" pitchFamily="2" charset="0"/>
                </a:rPr>
                <a:t>Institutions will be able to upload their university lecture schedules, campus maps and files for students to view.</a:t>
              </a:r>
            </a:p>
          </p:txBody>
        </p:sp>
      </p:grpSp>
      <p:sp>
        <p:nvSpPr>
          <p:cNvPr id="65" name="Oval 64">
            <a:extLst>
              <a:ext uri="{FF2B5EF4-FFF2-40B4-BE49-F238E27FC236}">
                <a16:creationId xmlns:a16="http://schemas.microsoft.com/office/drawing/2014/main" id="{7D0BE69C-AF71-4CA9-A7FC-0D145B9B2F20}"/>
              </a:ext>
            </a:extLst>
          </p:cNvPr>
          <p:cNvSpPr/>
          <p:nvPr/>
        </p:nvSpPr>
        <p:spPr>
          <a:xfrm>
            <a:off x="7253398" y="3489276"/>
            <a:ext cx="85726" cy="8572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9188E5"/>
              </a:solidFill>
              <a:latin typeface="Montserrat" panose="00000500000000000000" pitchFamily="2" charset="0"/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734BAEAE-2A34-401F-B4F8-174F79D6B1AC}"/>
              </a:ext>
            </a:extLst>
          </p:cNvPr>
          <p:cNvSpPr/>
          <p:nvPr/>
        </p:nvSpPr>
        <p:spPr>
          <a:xfrm>
            <a:off x="7166721" y="3402599"/>
            <a:ext cx="259080" cy="259080"/>
          </a:xfrm>
          <a:prstGeom prst="ellips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9188E5"/>
              </a:solidFill>
              <a:latin typeface="Montserrat" panose="00000500000000000000" pitchFamily="2" charset="0"/>
            </a:endParaRP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30B1F8B-CDAA-4278-8B32-22F216DBF922}"/>
              </a:ext>
            </a:extLst>
          </p:cNvPr>
          <p:cNvGrpSpPr/>
          <p:nvPr/>
        </p:nvGrpSpPr>
        <p:grpSpPr>
          <a:xfrm>
            <a:off x="7543513" y="3267600"/>
            <a:ext cx="4272033" cy="1933735"/>
            <a:chOff x="6681901" y="1442950"/>
            <a:chExt cx="4272033" cy="1933735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40E98A9-6D00-4AF0-9C84-27651352CAD7}"/>
                </a:ext>
              </a:extLst>
            </p:cNvPr>
            <p:cNvSpPr txBox="1"/>
            <p:nvPr/>
          </p:nvSpPr>
          <p:spPr>
            <a:xfrm>
              <a:off x="6681901" y="1442950"/>
              <a:ext cx="42720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anose="00000500000000000000" pitchFamily="2" charset="0"/>
                </a:rPr>
                <a:t>Single Consolidated Application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CCAE11FC-E45D-4171-B126-42E058CBA3F1}"/>
                </a:ext>
              </a:extLst>
            </p:cNvPr>
            <p:cNvSpPr txBox="1"/>
            <p:nvPr/>
          </p:nvSpPr>
          <p:spPr>
            <a:xfrm>
              <a:off x="6681901" y="1807025"/>
              <a:ext cx="415963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ontserrat" panose="00000500000000000000" pitchFamily="2" charset="0"/>
                </a:rPr>
                <a:t>This application aims to help students organise their schedules and also bring together the features of reminders, campus navigation, and lecture timetables into a single application.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3019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25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25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25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25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25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5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2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 animBg="1"/>
      <p:bldP spid="112" grpId="0" animBg="1"/>
      <p:bldP spid="117" grpId="0" animBg="1"/>
      <p:bldP spid="118" grpId="0" animBg="1"/>
      <p:bldP spid="122" grpId="0" animBg="1"/>
      <p:bldP spid="123" grpId="0" animBg="1"/>
      <p:bldP spid="59" grpId="0" animBg="1"/>
      <p:bldP spid="60" grpId="0" animBg="1"/>
      <p:bldP spid="65" grpId="0" animBg="1"/>
      <p:bldP spid="6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BD09256-2360-4931-A15C-894E2F25F29D}"/>
              </a:ext>
            </a:extLst>
          </p:cNvPr>
          <p:cNvSpPr/>
          <p:nvPr/>
        </p:nvSpPr>
        <p:spPr>
          <a:xfrm>
            <a:off x="-16607" y="-11040"/>
            <a:ext cx="6117021" cy="688008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E283B"/>
              </a:solidFill>
              <a:latin typeface="Montserrat" panose="00000500000000000000" pitchFamily="2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F3947CD-295C-4AA1-BA45-8F4293806D2F}"/>
              </a:ext>
            </a:extLst>
          </p:cNvPr>
          <p:cNvGrpSpPr/>
          <p:nvPr/>
        </p:nvGrpSpPr>
        <p:grpSpPr>
          <a:xfrm>
            <a:off x="1511300" y="858192"/>
            <a:ext cx="3092742" cy="466734"/>
            <a:chOff x="1511300" y="858192"/>
            <a:chExt cx="3092742" cy="466734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C4C6562D-805D-4DCF-9F0A-CE0275A17EDE}"/>
                </a:ext>
              </a:extLst>
            </p:cNvPr>
            <p:cNvSpPr/>
            <p:nvPr/>
          </p:nvSpPr>
          <p:spPr>
            <a:xfrm>
              <a:off x="1511300" y="858192"/>
              <a:ext cx="3092742" cy="46673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bg1"/>
                  </a:solidFill>
                </a:ln>
                <a:latin typeface="Montserrat" panose="00000500000000000000" pitchFamily="2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AAE02A2-E436-4D00-8F9D-4231677F6A5F}"/>
                </a:ext>
              </a:extLst>
            </p:cNvPr>
            <p:cNvSpPr txBox="1"/>
            <p:nvPr/>
          </p:nvSpPr>
          <p:spPr>
            <a:xfrm>
              <a:off x="1652383" y="904935"/>
              <a:ext cx="2781865" cy="36933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Montserrat ExtraBold" panose="00000900000000000000" pitchFamily="2" charset="0"/>
                </a:rPr>
                <a:t>Student Mobile App</a:t>
              </a:r>
            </a:p>
          </p:txBody>
        </p:sp>
      </p:grpSp>
      <p:sp>
        <p:nvSpPr>
          <p:cNvPr id="6" name="Oval 5">
            <a:extLst>
              <a:ext uri="{FF2B5EF4-FFF2-40B4-BE49-F238E27FC236}">
                <a16:creationId xmlns:a16="http://schemas.microsoft.com/office/drawing/2014/main" id="{4DAE9F14-010C-43E3-9F96-2358A71F899A}"/>
              </a:ext>
            </a:extLst>
          </p:cNvPr>
          <p:cNvSpPr/>
          <p:nvPr/>
        </p:nvSpPr>
        <p:spPr>
          <a:xfrm>
            <a:off x="656120" y="305385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9F8A01AB-3E47-44B0-A7E9-B14464891F80}"/>
              </a:ext>
            </a:extLst>
          </p:cNvPr>
          <p:cNvSpPr/>
          <p:nvPr/>
        </p:nvSpPr>
        <p:spPr>
          <a:xfrm rot="10800000">
            <a:off x="-1" y="62048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D8C860C2-CCE7-4AB6-9756-A9594B9869E4}"/>
              </a:ext>
            </a:extLst>
          </p:cNvPr>
          <p:cNvSpPr/>
          <p:nvPr/>
        </p:nvSpPr>
        <p:spPr>
          <a:xfrm rot="10800000">
            <a:off x="-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006332C-7924-45F6-8F1B-0029924742E8}"/>
              </a:ext>
            </a:extLst>
          </p:cNvPr>
          <p:cNvSpPr/>
          <p:nvPr/>
        </p:nvSpPr>
        <p:spPr>
          <a:xfrm>
            <a:off x="4719992" y="635084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EC3C6562-A7BF-45C4-8F1B-47634E9E4BD2}"/>
              </a:ext>
            </a:extLst>
          </p:cNvPr>
          <p:cNvSpPr/>
          <p:nvPr/>
        </p:nvSpPr>
        <p:spPr>
          <a:xfrm>
            <a:off x="5960309" y="174105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60A61356-271A-4F3F-BF03-642010FE8FD2}"/>
              </a:ext>
            </a:extLst>
          </p:cNvPr>
          <p:cNvSpPr/>
          <p:nvPr/>
        </p:nvSpPr>
        <p:spPr>
          <a:xfrm>
            <a:off x="5960309" y="5597385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1193EA8F-BC4A-4C71-9BCC-C09677F8A73D}"/>
              </a:ext>
            </a:extLst>
          </p:cNvPr>
          <p:cNvSpPr/>
          <p:nvPr/>
        </p:nvSpPr>
        <p:spPr>
          <a:xfrm>
            <a:off x="1006837" y="2107831"/>
            <a:ext cx="85726" cy="8572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0E292DEE-4531-42A7-94E7-BE61FF6D36DC}"/>
              </a:ext>
            </a:extLst>
          </p:cNvPr>
          <p:cNvSpPr/>
          <p:nvPr/>
        </p:nvSpPr>
        <p:spPr>
          <a:xfrm>
            <a:off x="920160" y="2021154"/>
            <a:ext cx="259080" cy="259080"/>
          </a:xfrm>
          <a:prstGeom prst="ellipse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B3E0BDFA-97CA-4B2F-A0C2-6253332547FA}"/>
              </a:ext>
            </a:extLst>
          </p:cNvPr>
          <p:cNvCxnSpPr>
            <a:cxnSpLocks/>
          </p:cNvCxnSpPr>
          <p:nvPr/>
        </p:nvCxnSpPr>
        <p:spPr>
          <a:xfrm>
            <a:off x="1049700" y="2280234"/>
            <a:ext cx="0" cy="1126686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ADF5D618-7601-4683-B3BF-A155325FDDDF}"/>
              </a:ext>
            </a:extLst>
          </p:cNvPr>
          <p:cNvGrpSpPr/>
          <p:nvPr/>
        </p:nvGrpSpPr>
        <p:grpSpPr>
          <a:xfrm>
            <a:off x="1296952" y="1886930"/>
            <a:ext cx="4159637" cy="948850"/>
            <a:chOff x="6681901" y="1442950"/>
            <a:chExt cx="4159637" cy="948850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64F9D532-385A-41C2-9422-2C92CC173A59}"/>
                </a:ext>
              </a:extLst>
            </p:cNvPr>
            <p:cNvSpPr txBox="1"/>
            <p:nvPr/>
          </p:nvSpPr>
          <p:spPr>
            <a:xfrm>
              <a:off x="6681901" y="1442950"/>
              <a:ext cx="33070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>
                      <a:lumMod val="95000"/>
                    </a:schemeClr>
                  </a:solidFill>
                  <a:latin typeface="Montserrat" panose="00000500000000000000" pitchFamily="2" charset="0"/>
                </a:rPr>
                <a:t>Download Expo Go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760135AF-AB8C-4A7A-B3FA-DBE2F74535E0}"/>
                </a:ext>
              </a:extLst>
            </p:cNvPr>
            <p:cNvSpPr txBox="1"/>
            <p:nvPr/>
          </p:nvSpPr>
          <p:spPr>
            <a:xfrm>
              <a:off x="6681901" y="1807025"/>
              <a:ext cx="415963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  <a:latin typeface="Montserrat" panose="00000500000000000000" pitchFamily="2" charset="0"/>
                </a:rPr>
                <a:t>Download the ExpoGo application on Android or IOS</a:t>
              </a:r>
            </a:p>
          </p:txBody>
        </p:sp>
      </p:grpSp>
      <p:sp>
        <p:nvSpPr>
          <p:cNvPr id="117" name="Oval 116">
            <a:extLst>
              <a:ext uri="{FF2B5EF4-FFF2-40B4-BE49-F238E27FC236}">
                <a16:creationId xmlns:a16="http://schemas.microsoft.com/office/drawing/2014/main" id="{B78728E8-4E2C-4F2C-A5FF-1F738F674ED5}"/>
              </a:ext>
            </a:extLst>
          </p:cNvPr>
          <p:cNvSpPr/>
          <p:nvPr/>
        </p:nvSpPr>
        <p:spPr>
          <a:xfrm>
            <a:off x="1006837" y="3487247"/>
            <a:ext cx="85726" cy="8572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99D80301-A86B-44E3-8C91-BC2F9945C8BD}"/>
              </a:ext>
            </a:extLst>
          </p:cNvPr>
          <p:cNvSpPr/>
          <p:nvPr/>
        </p:nvSpPr>
        <p:spPr>
          <a:xfrm>
            <a:off x="920160" y="3400570"/>
            <a:ext cx="259080" cy="259080"/>
          </a:xfrm>
          <a:prstGeom prst="ellipse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C200B673-9142-4B13-8DAD-F8BEEA621A56}"/>
              </a:ext>
            </a:extLst>
          </p:cNvPr>
          <p:cNvGrpSpPr/>
          <p:nvPr/>
        </p:nvGrpSpPr>
        <p:grpSpPr>
          <a:xfrm>
            <a:off x="1241745" y="3265571"/>
            <a:ext cx="3539257" cy="780430"/>
            <a:chOff x="6626694" y="1442950"/>
            <a:chExt cx="3539257" cy="780430"/>
          </a:xfrm>
        </p:grpSpPr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449A20D3-D1E3-48B2-AEB2-FE1E7D57A505}"/>
                </a:ext>
              </a:extLst>
            </p:cNvPr>
            <p:cNvSpPr txBox="1"/>
            <p:nvPr/>
          </p:nvSpPr>
          <p:spPr>
            <a:xfrm>
              <a:off x="6681901" y="1442950"/>
              <a:ext cx="34840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>
                      <a:lumMod val="95000"/>
                    </a:schemeClr>
                  </a:solidFill>
                  <a:latin typeface="Montserrat" panose="00000500000000000000" pitchFamily="2" charset="0"/>
                </a:rPr>
                <a:t>Scan this QR code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CCDF64C5-151D-481A-8B31-0784219DA281}"/>
                </a:ext>
              </a:extLst>
            </p:cNvPr>
            <p:cNvSpPr txBox="1"/>
            <p:nvPr/>
          </p:nvSpPr>
          <p:spPr>
            <a:xfrm>
              <a:off x="6626694" y="1884826"/>
              <a:ext cx="5897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  <a:latin typeface="Montserrat" panose="00000500000000000000" pitchFamily="2" charset="0"/>
                </a:rPr>
                <a:t>IOS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0BD0C0E-8513-48E3-891D-E211E35A6661}"/>
              </a:ext>
            </a:extLst>
          </p:cNvPr>
          <p:cNvGrpSpPr/>
          <p:nvPr/>
        </p:nvGrpSpPr>
        <p:grpSpPr>
          <a:xfrm>
            <a:off x="7519372" y="724263"/>
            <a:ext cx="3454787" cy="875359"/>
            <a:chOff x="7611983" y="858191"/>
            <a:chExt cx="3362175" cy="818209"/>
          </a:xfrm>
        </p:grpSpPr>
        <p:sp>
          <p:nvSpPr>
            <p:cNvPr id="127" name="Rectangle: Rounded Corners 126">
              <a:extLst>
                <a:ext uri="{FF2B5EF4-FFF2-40B4-BE49-F238E27FC236}">
                  <a16:creationId xmlns:a16="http://schemas.microsoft.com/office/drawing/2014/main" id="{5EAC5BC0-1F7B-42B2-BDB9-8DD169BDCE3A}"/>
                </a:ext>
              </a:extLst>
            </p:cNvPr>
            <p:cNvSpPr/>
            <p:nvPr/>
          </p:nvSpPr>
          <p:spPr>
            <a:xfrm>
              <a:off x="7611983" y="858191"/>
              <a:ext cx="3362175" cy="81820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ntserrat" panose="00000500000000000000" pitchFamily="2" charset="0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A3E640F7-B3EE-4178-9429-DCA4B0FEF316}"/>
                </a:ext>
              </a:extLst>
            </p:cNvPr>
            <p:cNvSpPr txBox="1"/>
            <p:nvPr/>
          </p:nvSpPr>
          <p:spPr>
            <a:xfrm>
              <a:off x="7868549" y="947682"/>
              <a:ext cx="2914359" cy="60413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Montserrat ExtraBold" panose="00000900000000000000" pitchFamily="2" charset="0"/>
                </a:rPr>
                <a:t>Web App for Lecturers and Institutions</a:t>
              </a:r>
            </a:p>
          </p:txBody>
        </p: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45B3E930-5B54-4098-8DDE-4CA1633F61CE}"/>
              </a:ext>
            </a:extLst>
          </p:cNvPr>
          <p:cNvSpPr/>
          <p:nvPr/>
        </p:nvSpPr>
        <p:spPr>
          <a:xfrm>
            <a:off x="8477045" y="5835290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2B2068FB-D538-423F-8081-D3F5E2537891}"/>
              </a:ext>
            </a:extLst>
          </p:cNvPr>
          <p:cNvSpPr/>
          <p:nvPr/>
        </p:nvSpPr>
        <p:spPr>
          <a:xfrm rot="5400000">
            <a:off x="6686913" y="6661080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BEAA200B-56CF-43D6-B662-0A8082F098C0}"/>
              </a:ext>
            </a:extLst>
          </p:cNvPr>
          <p:cNvSpPr/>
          <p:nvPr/>
        </p:nvSpPr>
        <p:spPr>
          <a:xfrm rot="10800000">
            <a:off x="6095998" y="251266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0349701-D5FE-42FF-9E96-5385942D4CA8}"/>
              </a:ext>
            </a:extLst>
          </p:cNvPr>
          <p:cNvSpPr/>
          <p:nvPr/>
        </p:nvSpPr>
        <p:spPr>
          <a:xfrm>
            <a:off x="10815991" y="635084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CBDD39B-5DEC-4E93-BAC2-E2F0B7C40476}"/>
              </a:ext>
            </a:extLst>
          </p:cNvPr>
          <p:cNvSpPr/>
          <p:nvPr/>
        </p:nvSpPr>
        <p:spPr>
          <a:xfrm>
            <a:off x="10553431" y="6219262"/>
            <a:ext cx="262560" cy="2625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87F1216-3F27-4917-A837-AD367EC70350}"/>
              </a:ext>
            </a:extLst>
          </p:cNvPr>
          <p:cNvSpPr/>
          <p:nvPr/>
        </p:nvSpPr>
        <p:spPr>
          <a:xfrm>
            <a:off x="12056308" y="174105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CEB28C1-AB4C-4EC0-8920-BB6DE8083190}"/>
              </a:ext>
            </a:extLst>
          </p:cNvPr>
          <p:cNvSpPr/>
          <p:nvPr/>
        </p:nvSpPr>
        <p:spPr>
          <a:xfrm>
            <a:off x="12056308" y="5597385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9EE65680-0676-4143-A7B0-2D4EAB86F045}"/>
              </a:ext>
            </a:extLst>
          </p:cNvPr>
          <p:cNvSpPr/>
          <p:nvPr/>
        </p:nvSpPr>
        <p:spPr>
          <a:xfrm>
            <a:off x="7229256" y="2107831"/>
            <a:ext cx="85726" cy="8572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9188E5"/>
              </a:solidFill>
              <a:latin typeface="Montserrat" panose="00000500000000000000" pitchFamily="2" charset="0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773873ED-590E-4DA5-B6E1-EADA9EFB5458}"/>
              </a:ext>
            </a:extLst>
          </p:cNvPr>
          <p:cNvSpPr/>
          <p:nvPr/>
        </p:nvSpPr>
        <p:spPr>
          <a:xfrm>
            <a:off x="7142579" y="2021154"/>
            <a:ext cx="259080" cy="259080"/>
          </a:xfrm>
          <a:prstGeom prst="ellips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Montserrat" panose="00000500000000000000" pitchFamily="2" charset="0"/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4281584A-BE79-4EC0-BA31-AD1D89869FB6}"/>
              </a:ext>
            </a:extLst>
          </p:cNvPr>
          <p:cNvGrpSpPr/>
          <p:nvPr/>
        </p:nvGrpSpPr>
        <p:grpSpPr>
          <a:xfrm>
            <a:off x="7519371" y="1886930"/>
            <a:ext cx="4159637" cy="702629"/>
            <a:chOff x="6681901" y="1442950"/>
            <a:chExt cx="4159637" cy="702629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A2FAAB5-E833-4CC6-8830-6BEF70570816}"/>
                </a:ext>
              </a:extLst>
            </p:cNvPr>
            <p:cNvSpPr txBox="1"/>
            <p:nvPr/>
          </p:nvSpPr>
          <p:spPr>
            <a:xfrm>
              <a:off x="6681901" y="1442950"/>
              <a:ext cx="393239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anose="00000500000000000000" pitchFamily="2" charset="0"/>
                </a:rPr>
                <a:t>Visit the link: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2630F91-8409-403B-98B7-7A91D7792F79}"/>
                </a:ext>
              </a:extLst>
            </p:cNvPr>
            <p:cNvSpPr txBox="1"/>
            <p:nvPr/>
          </p:nvSpPr>
          <p:spPr>
            <a:xfrm>
              <a:off x="6681901" y="1807025"/>
              <a:ext cx="41596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ontserrat" panose="00000500000000000000" pitchFamily="2" charset="0"/>
                </a:rPr>
                <a:t>https://www.prontotimetable.co.za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5C85300C-40FC-D640-3CE8-FF484A0990B5}"/>
              </a:ext>
            </a:extLst>
          </p:cNvPr>
          <p:cNvSpPr txBox="1"/>
          <p:nvPr/>
        </p:nvSpPr>
        <p:spPr>
          <a:xfrm>
            <a:off x="4063750" y="3692204"/>
            <a:ext cx="1080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rPr>
              <a:t>Android</a:t>
            </a:r>
          </a:p>
        </p:txBody>
      </p:sp>
      <p:pic>
        <p:nvPicPr>
          <p:cNvPr id="17" name="Picture 16" descr="A qr code with a black square and a white square with a black arrow&#10;&#10;Description automatically generated">
            <a:extLst>
              <a:ext uri="{FF2B5EF4-FFF2-40B4-BE49-F238E27FC236}">
                <a16:creationId xmlns:a16="http://schemas.microsoft.com/office/drawing/2014/main" id="{7748FC32-ACE8-5785-A9D3-A28E2890B4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43" t="4165" r="8662" b="5504"/>
          <a:stretch/>
        </p:blipFill>
        <p:spPr>
          <a:xfrm>
            <a:off x="428198" y="4065790"/>
            <a:ext cx="2338086" cy="2339430"/>
          </a:xfrm>
          <a:prstGeom prst="rect">
            <a:avLst/>
          </a:prstGeom>
        </p:spPr>
      </p:pic>
      <p:pic>
        <p:nvPicPr>
          <p:cNvPr id="19" name="Picture 18" descr="A qr code with a black arrow&#10;&#10;Description automatically generated">
            <a:extLst>
              <a:ext uri="{FF2B5EF4-FFF2-40B4-BE49-F238E27FC236}">
                <a16:creationId xmlns:a16="http://schemas.microsoft.com/office/drawing/2014/main" id="{D237515A-1CD8-C287-9B61-57D6B593227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15" t="5890" r="10476" b="3780"/>
          <a:stretch/>
        </p:blipFill>
        <p:spPr>
          <a:xfrm>
            <a:off x="3372308" y="4055105"/>
            <a:ext cx="2338087" cy="233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625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28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9BFE15A5-799E-421F-BCFE-9C7EAF1C1854}"/>
              </a:ext>
            </a:extLst>
          </p:cNvPr>
          <p:cNvSpPr/>
          <p:nvPr/>
        </p:nvSpPr>
        <p:spPr>
          <a:xfrm>
            <a:off x="2406791" y="1382342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A4ABBFC-76A7-4FC2-A983-AB55DB1BF542}"/>
              </a:ext>
            </a:extLst>
          </p:cNvPr>
          <p:cNvSpPr/>
          <p:nvPr/>
        </p:nvSpPr>
        <p:spPr>
          <a:xfrm>
            <a:off x="1032025" y="673184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05ED739-895E-49AA-BBA0-0E1AEE15D56F}"/>
              </a:ext>
            </a:extLst>
          </p:cNvPr>
          <p:cNvSpPr/>
          <p:nvPr/>
        </p:nvSpPr>
        <p:spPr>
          <a:xfrm rot="10800000">
            <a:off x="-871" y="62048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5447901-BA28-476E-94BF-5425985FA436}"/>
              </a:ext>
            </a:extLst>
          </p:cNvPr>
          <p:cNvSpPr/>
          <p:nvPr/>
        </p:nvSpPr>
        <p:spPr>
          <a:xfrm rot="10800000">
            <a:off x="-87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9732762-70FC-44FD-8026-6FC1020853A9}"/>
              </a:ext>
            </a:extLst>
          </p:cNvPr>
          <p:cNvSpPr/>
          <p:nvPr/>
        </p:nvSpPr>
        <p:spPr>
          <a:xfrm>
            <a:off x="10848472" y="3340062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EA21643-1E5D-4645-8448-B1E8F9598926}"/>
              </a:ext>
            </a:extLst>
          </p:cNvPr>
          <p:cNvSpPr/>
          <p:nvPr/>
        </p:nvSpPr>
        <p:spPr>
          <a:xfrm>
            <a:off x="10949025" y="673184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F762BF8-9D33-4F22-8C8B-794D95486038}"/>
              </a:ext>
            </a:extLst>
          </p:cNvPr>
          <p:cNvSpPr/>
          <p:nvPr/>
        </p:nvSpPr>
        <p:spPr>
          <a:xfrm>
            <a:off x="11206956" y="5933756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338BC99-AC7D-49D4-B253-9BECC4D02BD7}"/>
              </a:ext>
            </a:extLst>
          </p:cNvPr>
          <p:cNvSpPr/>
          <p:nvPr/>
        </p:nvSpPr>
        <p:spPr>
          <a:xfrm>
            <a:off x="9674978" y="1670162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685EDDA-22C7-44D4-9D0C-9FC0D2D7D692}"/>
              </a:ext>
            </a:extLst>
          </p:cNvPr>
          <p:cNvSpPr/>
          <p:nvPr/>
        </p:nvSpPr>
        <p:spPr>
          <a:xfrm>
            <a:off x="12056564" y="54809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A9721E0-EABB-414E-915A-D5E788EA85AB}"/>
              </a:ext>
            </a:extLst>
          </p:cNvPr>
          <p:cNvSpPr/>
          <p:nvPr/>
        </p:nvSpPr>
        <p:spPr>
          <a:xfrm>
            <a:off x="12066089" y="11397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450B8BF-3AF3-4F9E-BF8D-2F89F9BBE510}"/>
              </a:ext>
            </a:extLst>
          </p:cNvPr>
          <p:cNvSpPr/>
          <p:nvPr/>
        </p:nvSpPr>
        <p:spPr>
          <a:xfrm rot="5400000">
            <a:off x="6233560" y="6661080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293866C-A9ED-43DE-807A-A9F13875F9F5}"/>
              </a:ext>
            </a:extLst>
          </p:cNvPr>
          <p:cNvSpPr txBox="1"/>
          <p:nvPr/>
        </p:nvSpPr>
        <p:spPr>
          <a:xfrm>
            <a:off x="2164044" y="131279"/>
            <a:ext cx="81260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b="1" dirty="0">
                <a:ln>
                  <a:solidFill>
                    <a:schemeClr val="bg2">
                      <a:lumMod val="50000"/>
                    </a:schemeClr>
                  </a:solidFill>
                </a:ln>
                <a:solidFill>
                  <a:prstClr val="white">
                    <a:lumMod val="95000"/>
                  </a:prstClr>
                </a:solidFill>
                <a:latin typeface="Tw Cen MT" panose="020B0602020104020603" pitchFamily="34" charset="0"/>
              </a:rPr>
              <a:t>Extra Features</a:t>
            </a:r>
            <a:endParaRPr kumimoji="0" lang="en-US" sz="4800" b="1" i="0" u="none" strike="noStrike" kern="1200" cap="none" spc="0" normalizeH="0" baseline="0" noProof="0" dirty="0">
              <a:ln>
                <a:solidFill>
                  <a:schemeClr val="bg2">
                    <a:lumMod val="50000"/>
                  </a:schemeClr>
                </a:solidFill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Tw Cen MT" panose="020B0602020104020603" pitchFamily="34" charset="0"/>
              <a:ea typeface="+mn-ea"/>
              <a:cs typeface="+mn-cs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92B6CDB-EE5C-C43F-F439-D844EDC58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1517" y="6177664"/>
            <a:ext cx="158510" cy="15851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E016DD4-1988-C0DA-4FA2-CC7D8FF57367}"/>
              </a:ext>
            </a:extLst>
          </p:cNvPr>
          <p:cNvSpPr txBox="1"/>
          <p:nvPr/>
        </p:nvSpPr>
        <p:spPr>
          <a:xfrm>
            <a:off x="1751408" y="1670162"/>
            <a:ext cx="9730549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ZA" dirty="0">
                <a:solidFill>
                  <a:schemeClr val="bg1"/>
                </a:solidFill>
              </a:rPr>
              <a:t>Convenient, easy to use campus navigation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ZA" dirty="0">
                <a:solidFill>
                  <a:schemeClr val="bg1"/>
                </a:solidFill>
              </a:rPr>
              <a:t>Choose from any of your modules posted venues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ZA" dirty="0">
                <a:solidFill>
                  <a:schemeClr val="bg1"/>
                </a:solidFill>
              </a:rPr>
              <a:t>Show/hide step by step directions</a:t>
            </a:r>
          </a:p>
          <a:p>
            <a:pPr lvl="1"/>
            <a:endParaRPr lang="en-ZA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ZA" dirty="0">
                <a:solidFill>
                  <a:schemeClr val="bg1"/>
                </a:solidFill>
              </a:rPr>
              <a:t>Download created timetable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ZA" dirty="0">
                <a:solidFill>
                  <a:schemeClr val="bg1"/>
                </a:solidFill>
              </a:rPr>
              <a:t>Obtain a pdf version of your custom timetable for offline viewing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ZA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ZA" dirty="0">
                <a:solidFill>
                  <a:schemeClr val="bg1"/>
                </a:solidFill>
              </a:rPr>
              <a:t>Fourth Role- Super Admin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ZA" dirty="0">
                <a:solidFill>
                  <a:schemeClr val="bg1"/>
                </a:solidFill>
              </a:rPr>
              <a:t>Power to process Institution applications, create an institution, </a:t>
            </a:r>
          </a:p>
          <a:p>
            <a:pPr lvl="1"/>
            <a:r>
              <a:rPr lang="en-ZA" dirty="0">
                <a:solidFill>
                  <a:schemeClr val="bg1"/>
                </a:solidFill>
              </a:rPr>
              <a:t>     and add or remove users.</a:t>
            </a:r>
          </a:p>
          <a:p>
            <a:pPr lvl="1"/>
            <a:endParaRPr lang="en-ZA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ZA" dirty="0">
                <a:solidFill>
                  <a:schemeClr val="bg1"/>
                </a:solidFill>
              </a:rPr>
              <a:t>Security: Highly secure role-based access and system as a whole</a:t>
            </a:r>
          </a:p>
          <a:p>
            <a:endParaRPr lang="en-ZA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ZA" dirty="0">
                <a:solidFill>
                  <a:schemeClr val="bg1"/>
                </a:solidFill>
              </a:rPr>
              <a:t>Lecturers can see stats of how many students successfully received notifications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ZA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ZA" dirty="0">
                <a:solidFill>
                  <a:schemeClr val="bg1"/>
                </a:solidFill>
              </a:rPr>
              <a:t>Highly useable interface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31D269-2A95-5E67-C9B3-FA887C57CB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827" y="3880528"/>
            <a:ext cx="262151" cy="26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392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28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 51">
            <a:extLst>
              <a:ext uri="{FF2B5EF4-FFF2-40B4-BE49-F238E27FC236}">
                <a16:creationId xmlns:a16="http://schemas.microsoft.com/office/drawing/2014/main" id="{EF32F5C2-95B6-4E94-B09B-DB0B34BDDD72}"/>
              </a:ext>
            </a:extLst>
          </p:cNvPr>
          <p:cNvSpPr/>
          <p:nvPr/>
        </p:nvSpPr>
        <p:spPr>
          <a:xfrm>
            <a:off x="4646623" y="2975088"/>
            <a:ext cx="525884" cy="525884"/>
          </a:xfrm>
          <a:prstGeom prst="ellipse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4351658-6F50-406F-A83F-EDC73159CB39}"/>
              </a:ext>
            </a:extLst>
          </p:cNvPr>
          <p:cNvSpPr/>
          <p:nvPr/>
        </p:nvSpPr>
        <p:spPr>
          <a:xfrm>
            <a:off x="543231" y="4444421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F6DFD57-7321-4688-B8C6-ADCD151AB359}"/>
              </a:ext>
            </a:extLst>
          </p:cNvPr>
          <p:cNvSpPr/>
          <p:nvPr/>
        </p:nvSpPr>
        <p:spPr>
          <a:xfrm>
            <a:off x="1274829" y="1147763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2507479-56E9-4776-8672-C314D31F8208}"/>
              </a:ext>
            </a:extLst>
          </p:cNvPr>
          <p:cNvSpPr/>
          <p:nvPr/>
        </p:nvSpPr>
        <p:spPr>
          <a:xfrm rot="10800000">
            <a:off x="-871" y="5849600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1079550-F3DF-4A7B-9910-F7ACFD824C34}"/>
              </a:ext>
            </a:extLst>
          </p:cNvPr>
          <p:cNvSpPr/>
          <p:nvPr/>
        </p:nvSpPr>
        <p:spPr>
          <a:xfrm rot="10800000">
            <a:off x="-87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80308A4-143C-4D03-B6FA-400313EF8BF2}"/>
              </a:ext>
            </a:extLst>
          </p:cNvPr>
          <p:cNvSpPr/>
          <p:nvPr/>
        </p:nvSpPr>
        <p:spPr>
          <a:xfrm>
            <a:off x="10975913" y="6093450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046250-252C-4105-9D38-D53753CA4474}"/>
              </a:ext>
            </a:extLst>
          </p:cNvPr>
          <p:cNvSpPr/>
          <p:nvPr/>
        </p:nvSpPr>
        <p:spPr>
          <a:xfrm>
            <a:off x="12056564" y="54809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24" name="Freeform: Shape 123">
            <a:extLst>
              <a:ext uri="{FF2B5EF4-FFF2-40B4-BE49-F238E27FC236}">
                <a16:creationId xmlns:a16="http://schemas.microsoft.com/office/drawing/2014/main" id="{DE73730D-734D-4418-8323-EB687462F0A6}"/>
              </a:ext>
            </a:extLst>
          </p:cNvPr>
          <p:cNvSpPr/>
          <p:nvPr/>
        </p:nvSpPr>
        <p:spPr>
          <a:xfrm>
            <a:off x="12066089" y="11397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B64A95B-EAD6-4D41-8FCC-35E164F4C444}"/>
              </a:ext>
            </a:extLst>
          </p:cNvPr>
          <p:cNvSpPr txBox="1"/>
          <p:nvPr/>
        </p:nvSpPr>
        <p:spPr>
          <a:xfrm>
            <a:off x="8000434" y="335513"/>
            <a:ext cx="41969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n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Tw Cen MT" panose="020B0602020104020603" pitchFamily="34" charset="0"/>
              </a:rPr>
              <a:t>Architectural design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2CD630-9F69-3BE7-772B-649C9C02DA92}"/>
              </a:ext>
            </a:extLst>
          </p:cNvPr>
          <p:cNvSpPr txBox="1"/>
          <p:nvPr/>
        </p:nvSpPr>
        <p:spPr>
          <a:xfrm>
            <a:off x="8320510" y="2410596"/>
            <a:ext cx="419693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000" dirty="0">
                <a:solidFill>
                  <a:schemeClr val="bg1"/>
                </a:solidFill>
                <a:latin typeface="inherit"/>
              </a:rPr>
              <a:t>Architecture Patterns used:</a:t>
            </a:r>
          </a:p>
          <a:p>
            <a:endParaRPr lang="en-ZA" b="0" i="0" dirty="0">
              <a:solidFill>
                <a:schemeClr val="bg1"/>
              </a:solidFill>
              <a:effectLst/>
              <a:latin typeface="inherit"/>
            </a:endParaRPr>
          </a:p>
          <a:p>
            <a:pPr marL="342900" indent="-342900">
              <a:buAutoNum type="arabicPeriod"/>
            </a:pPr>
            <a:r>
              <a:rPr lang="en-ZA" b="0" i="0" dirty="0">
                <a:solidFill>
                  <a:schemeClr val="bg1"/>
                </a:solidFill>
                <a:effectLst/>
                <a:latin typeface="inherit"/>
              </a:rPr>
              <a:t>Three Tier Architecture </a:t>
            </a:r>
            <a:endParaRPr lang="en-ZA" dirty="0">
              <a:solidFill>
                <a:schemeClr val="bg1"/>
              </a:solidFill>
              <a:latin typeface="inherit"/>
            </a:endParaRPr>
          </a:p>
          <a:p>
            <a:pPr marL="342900" indent="-342900">
              <a:buAutoNum type="arabicPeriod"/>
            </a:pPr>
            <a:r>
              <a:rPr lang="en-ZA" b="0" i="0" dirty="0">
                <a:solidFill>
                  <a:schemeClr val="bg1"/>
                </a:solidFill>
                <a:effectLst/>
                <a:latin typeface="inherit"/>
              </a:rPr>
              <a:t>Component Based Architecture</a:t>
            </a:r>
          </a:p>
          <a:p>
            <a:pPr marL="342900" indent="-342900">
              <a:buAutoNum type="arabicPeriod"/>
            </a:pPr>
            <a:r>
              <a:rPr lang="en-ZA" b="0" i="0" dirty="0">
                <a:solidFill>
                  <a:schemeClr val="bg1"/>
                </a:solidFill>
                <a:effectLst/>
                <a:latin typeface="inherit"/>
              </a:rPr>
              <a:t>Serverless Computing Architecture</a:t>
            </a:r>
          </a:p>
          <a:p>
            <a:pPr marL="342900" indent="-342900">
              <a:buAutoNum type="arabicPeriod"/>
            </a:pPr>
            <a:r>
              <a:rPr lang="en-ZA" i="0" dirty="0">
                <a:solidFill>
                  <a:schemeClr val="bg1"/>
                </a:solidFill>
                <a:effectLst/>
                <a:latin typeface="inherit"/>
              </a:rPr>
              <a:t>Service Oriented Architecture</a:t>
            </a:r>
          </a:p>
          <a:p>
            <a:endParaRPr lang="en-US" dirty="0"/>
          </a:p>
        </p:txBody>
      </p:sp>
      <p:pic>
        <p:nvPicPr>
          <p:cNvPr id="6" name="Picture 5" descr="A diagram of a computer system&#10;&#10;Description automatically generated with medium confidence">
            <a:extLst>
              <a:ext uri="{FF2B5EF4-FFF2-40B4-BE49-F238E27FC236}">
                <a16:creationId xmlns:a16="http://schemas.microsoft.com/office/drawing/2014/main" id="{90FC5FC3-8EF7-16AC-6953-0B20F2BA4A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75" y="57448"/>
            <a:ext cx="7527113" cy="3724743"/>
          </a:xfrm>
          <a:prstGeom prst="rect">
            <a:avLst/>
          </a:prstGeom>
          <a:ln>
            <a:noFill/>
          </a:ln>
        </p:spPr>
      </p:pic>
      <p:pic>
        <p:nvPicPr>
          <p:cNvPr id="4" name="Picture 3" descr="A computer screen shot of a diagram&#10;&#10;Description automatically generated">
            <a:extLst>
              <a:ext uri="{FF2B5EF4-FFF2-40B4-BE49-F238E27FC236}">
                <a16:creationId xmlns:a16="http://schemas.microsoft.com/office/drawing/2014/main" id="{C6B7AB75-C10B-BBCB-4235-A74E99C363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687" y="3894234"/>
            <a:ext cx="5500460" cy="2906318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9C16BB9-F7FB-9D51-CC01-017F459993B8}"/>
              </a:ext>
            </a:extLst>
          </p:cNvPr>
          <p:cNvCxnSpPr>
            <a:cxnSpLocks/>
          </p:cNvCxnSpPr>
          <p:nvPr/>
        </p:nvCxnSpPr>
        <p:spPr>
          <a:xfrm>
            <a:off x="5531822" y="3158490"/>
            <a:ext cx="0" cy="1184910"/>
          </a:xfrm>
          <a:prstGeom prst="straightConnector1">
            <a:avLst/>
          </a:prstGeom>
          <a:ln>
            <a:solidFill>
              <a:srgbClr val="DE283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9A3877EE-3A3F-A9DA-C007-DFC83C4FE4FD}"/>
              </a:ext>
            </a:extLst>
          </p:cNvPr>
          <p:cNvSpPr/>
          <p:nvPr/>
        </p:nvSpPr>
        <p:spPr>
          <a:xfrm>
            <a:off x="8320510" y="5151794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E579AF-5246-AFD5-B460-FA414C38FA39}"/>
              </a:ext>
            </a:extLst>
          </p:cNvPr>
          <p:cNvSpPr/>
          <p:nvPr/>
        </p:nvSpPr>
        <p:spPr>
          <a:xfrm>
            <a:off x="9373101" y="1410323"/>
            <a:ext cx="265421" cy="222534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09955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28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0A4ABBFC-76A7-4FC2-A983-AB55DB1BF542}"/>
              </a:ext>
            </a:extLst>
          </p:cNvPr>
          <p:cNvSpPr/>
          <p:nvPr/>
        </p:nvSpPr>
        <p:spPr>
          <a:xfrm>
            <a:off x="1032025" y="673184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05ED739-895E-49AA-BBA0-0E1AEE15D56F}"/>
              </a:ext>
            </a:extLst>
          </p:cNvPr>
          <p:cNvSpPr/>
          <p:nvPr/>
        </p:nvSpPr>
        <p:spPr>
          <a:xfrm rot="10800000">
            <a:off x="-871" y="62048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5447901-BA28-476E-94BF-5425985FA436}"/>
              </a:ext>
            </a:extLst>
          </p:cNvPr>
          <p:cNvSpPr/>
          <p:nvPr/>
        </p:nvSpPr>
        <p:spPr>
          <a:xfrm rot="10800000">
            <a:off x="-87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9732762-70FC-44FD-8026-6FC1020853A9}"/>
              </a:ext>
            </a:extLst>
          </p:cNvPr>
          <p:cNvSpPr/>
          <p:nvPr/>
        </p:nvSpPr>
        <p:spPr>
          <a:xfrm>
            <a:off x="10848472" y="3340062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EA21643-1E5D-4645-8448-B1E8F9598926}"/>
              </a:ext>
            </a:extLst>
          </p:cNvPr>
          <p:cNvSpPr/>
          <p:nvPr/>
        </p:nvSpPr>
        <p:spPr>
          <a:xfrm>
            <a:off x="10949025" y="673184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F762BF8-9D33-4F22-8C8B-794D95486038}"/>
              </a:ext>
            </a:extLst>
          </p:cNvPr>
          <p:cNvSpPr/>
          <p:nvPr/>
        </p:nvSpPr>
        <p:spPr>
          <a:xfrm>
            <a:off x="11206956" y="5933756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338BC99-AC7D-49D4-B253-9BECC4D02BD7}"/>
              </a:ext>
            </a:extLst>
          </p:cNvPr>
          <p:cNvSpPr/>
          <p:nvPr/>
        </p:nvSpPr>
        <p:spPr>
          <a:xfrm>
            <a:off x="9896676" y="804464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685EDDA-22C7-44D4-9D0C-9FC0D2D7D692}"/>
              </a:ext>
            </a:extLst>
          </p:cNvPr>
          <p:cNvSpPr/>
          <p:nvPr/>
        </p:nvSpPr>
        <p:spPr>
          <a:xfrm>
            <a:off x="12056564" y="54809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A9721E0-EABB-414E-915A-D5E788EA85AB}"/>
              </a:ext>
            </a:extLst>
          </p:cNvPr>
          <p:cNvSpPr/>
          <p:nvPr/>
        </p:nvSpPr>
        <p:spPr>
          <a:xfrm>
            <a:off x="12066089" y="11397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450B8BF-3AF3-4F9E-BF8D-2F89F9BBE510}"/>
              </a:ext>
            </a:extLst>
          </p:cNvPr>
          <p:cNvSpPr/>
          <p:nvPr/>
        </p:nvSpPr>
        <p:spPr>
          <a:xfrm rot="5400000">
            <a:off x="6233560" y="6661080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293866C-A9ED-43DE-807A-A9F13875F9F5}"/>
              </a:ext>
            </a:extLst>
          </p:cNvPr>
          <p:cNvSpPr txBox="1"/>
          <p:nvPr/>
        </p:nvSpPr>
        <p:spPr>
          <a:xfrm>
            <a:off x="2164044" y="131279"/>
            <a:ext cx="81260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solidFill>
                    <a:schemeClr val="bg2">
                      <a:lumMod val="50000"/>
                    </a:scheme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Quality Assurance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69BD99E-ED02-7BEF-4E49-81DCDA9F7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874" y="3986797"/>
            <a:ext cx="262151" cy="26824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92B6CDB-EE5C-C43F-F439-D844EDC584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5130" y="5514280"/>
            <a:ext cx="158510" cy="15851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5CBF261-CB5F-5F18-DB07-D4E0CF9A7D72}"/>
              </a:ext>
            </a:extLst>
          </p:cNvPr>
          <p:cNvSpPr txBox="1"/>
          <p:nvPr/>
        </p:nvSpPr>
        <p:spPr>
          <a:xfrm>
            <a:off x="2164044" y="1428807"/>
            <a:ext cx="7040710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Security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Encryption in transit (HTTPS) and at rest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Role Based Access with protected routes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ZA" dirty="0">
                <a:solidFill>
                  <a:prstClr val="white"/>
                </a:solidFill>
                <a:latin typeface="Montserrat"/>
              </a:rPr>
              <a:t>Injection and XSS prevention</a:t>
            </a:r>
            <a:endParaRPr kumimoji="0" lang="en-Z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JSON </a:t>
            </a:r>
            <a:r>
              <a:rPr lang="en-ZA" dirty="0">
                <a:solidFill>
                  <a:prstClr val="white"/>
                </a:solidFill>
                <a:latin typeface="Montserrat"/>
              </a:rPr>
              <a:t>W</a:t>
            </a:r>
            <a:r>
              <a:rPr kumimoji="0" lang="en-ZA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eb</a:t>
            </a: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 Tokens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Z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Maintainability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Component based architecture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Thorough unit tests and code coverage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Uniform variable naming conventions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Z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Useability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Feedback from </a:t>
            </a:r>
            <a:r>
              <a:rPr lang="en-ZA" dirty="0">
                <a:solidFill>
                  <a:prstClr val="white"/>
                </a:solidFill>
                <a:latin typeface="Montserrat"/>
              </a:rPr>
              <a:t>Clients</a:t>
            </a:r>
            <a:endParaRPr kumimoji="0" lang="en-Z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Feedback from useability tests carried out on peers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Z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2177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28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0A4ABBFC-76A7-4FC2-A983-AB55DB1BF542}"/>
              </a:ext>
            </a:extLst>
          </p:cNvPr>
          <p:cNvSpPr/>
          <p:nvPr/>
        </p:nvSpPr>
        <p:spPr>
          <a:xfrm>
            <a:off x="1032025" y="673184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05ED739-895E-49AA-BBA0-0E1AEE15D56F}"/>
              </a:ext>
            </a:extLst>
          </p:cNvPr>
          <p:cNvSpPr/>
          <p:nvPr/>
        </p:nvSpPr>
        <p:spPr>
          <a:xfrm rot="10800000">
            <a:off x="-871" y="62048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5447901-BA28-476E-94BF-5425985FA436}"/>
              </a:ext>
            </a:extLst>
          </p:cNvPr>
          <p:cNvSpPr/>
          <p:nvPr/>
        </p:nvSpPr>
        <p:spPr>
          <a:xfrm rot="10800000">
            <a:off x="-87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9732762-70FC-44FD-8026-6FC1020853A9}"/>
              </a:ext>
            </a:extLst>
          </p:cNvPr>
          <p:cNvSpPr/>
          <p:nvPr/>
        </p:nvSpPr>
        <p:spPr>
          <a:xfrm>
            <a:off x="10848472" y="3340062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EA21643-1E5D-4645-8448-B1E8F9598926}"/>
              </a:ext>
            </a:extLst>
          </p:cNvPr>
          <p:cNvSpPr/>
          <p:nvPr/>
        </p:nvSpPr>
        <p:spPr>
          <a:xfrm>
            <a:off x="10949025" y="673184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F762BF8-9D33-4F22-8C8B-794D95486038}"/>
              </a:ext>
            </a:extLst>
          </p:cNvPr>
          <p:cNvSpPr/>
          <p:nvPr/>
        </p:nvSpPr>
        <p:spPr>
          <a:xfrm>
            <a:off x="11206956" y="5933756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338BC99-AC7D-49D4-B253-9BECC4D02BD7}"/>
              </a:ext>
            </a:extLst>
          </p:cNvPr>
          <p:cNvSpPr/>
          <p:nvPr/>
        </p:nvSpPr>
        <p:spPr>
          <a:xfrm>
            <a:off x="9896676" y="804464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685EDDA-22C7-44D4-9D0C-9FC0D2D7D692}"/>
              </a:ext>
            </a:extLst>
          </p:cNvPr>
          <p:cNvSpPr/>
          <p:nvPr/>
        </p:nvSpPr>
        <p:spPr>
          <a:xfrm>
            <a:off x="12056564" y="54809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A9721E0-EABB-414E-915A-D5E788EA85AB}"/>
              </a:ext>
            </a:extLst>
          </p:cNvPr>
          <p:cNvSpPr/>
          <p:nvPr/>
        </p:nvSpPr>
        <p:spPr>
          <a:xfrm>
            <a:off x="12066089" y="11397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450B8BF-3AF3-4F9E-BF8D-2F89F9BBE510}"/>
              </a:ext>
            </a:extLst>
          </p:cNvPr>
          <p:cNvSpPr/>
          <p:nvPr/>
        </p:nvSpPr>
        <p:spPr>
          <a:xfrm rot="5400000">
            <a:off x="6233560" y="6661080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293866C-A9ED-43DE-807A-A9F13875F9F5}"/>
              </a:ext>
            </a:extLst>
          </p:cNvPr>
          <p:cNvSpPr txBox="1"/>
          <p:nvPr/>
        </p:nvSpPr>
        <p:spPr>
          <a:xfrm>
            <a:off x="2164044" y="218746"/>
            <a:ext cx="81260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b="1" dirty="0">
                <a:ln>
                  <a:solidFill>
                    <a:schemeClr val="bg2">
                      <a:lumMod val="50000"/>
                    </a:schemeClr>
                  </a:solidFill>
                </a:ln>
                <a:solidFill>
                  <a:prstClr val="white">
                    <a:lumMod val="95000"/>
                  </a:prstClr>
                </a:solidFill>
                <a:latin typeface="Tw Cen MT" panose="020B0602020104020603" pitchFamily="34" charset="0"/>
              </a:rPr>
              <a:t>Quality Assurance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69BD99E-ED02-7BEF-4E49-81DCDA9F7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874" y="3986797"/>
            <a:ext cx="262151" cy="26824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92B6CDB-EE5C-C43F-F439-D844EDC584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5130" y="5514280"/>
            <a:ext cx="158510" cy="15851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5CBF261-CB5F-5F18-DB07-D4E0CF9A7D72}"/>
              </a:ext>
            </a:extLst>
          </p:cNvPr>
          <p:cNvSpPr txBox="1"/>
          <p:nvPr/>
        </p:nvSpPr>
        <p:spPr>
          <a:xfrm>
            <a:off x="2164044" y="1131102"/>
            <a:ext cx="70407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ZA" dirty="0">
                <a:solidFill>
                  <a:schemeClr val="bg1"/>
                </a:solidFill>
              </a:rPr>
              <a:t>Performance and Availability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Used lighthouse performance testing from google</a:t>
            </a:r>
            <a:endParaRPr lang="en-ZA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ZA" dirty="0">
                <a:solidFill>
                  <a:schemeClr val="bg1"/>
                </a:solidFill>
              </a:rPr>
              <a:t>Uptime measured using uptime robot, well over 99%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2CCDC33-A5FC-E04A-0C59-A349E2B473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47" r="3207"/>
          <a:stretch/>
        </p:blipFill>
        <p:spPr bwMode="auto">
          <a:xfrm>
            <a:off x="1925403" y="2439153"/>
            <a:ext cx="8485034" cy="3867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1379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28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0A4ABBFC-76A7-4FC2-A983-AB55DB1BF542}"/>
              </a:ext>
            </a:extLst>
          </p:cNvPr>
          <p:cNvSpPr/>
          <p:nvPr/>
        </p:nvSpPr>
        <p:spPr>
          <a:xfrm>
            <a:off x="1032025" y="673184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05ED739-895E-49AA-BBA0-0E1AEE15D56F}"/>
              </a:ext>
            </a:extLst>
          </p:cNvPr>
          <p:cNvSpPr/>
          <p:nvPr/>
        </p:nvSpPr>
        <p:spPr>
          <a:xfrm rot="10800000">
            <a:off x="-871" y="62048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5447901-BA28-476E-94BF-5425985FA436}"/>
              </a:ext>
            </a:extLst>
          </p:cNvPr>
          <p:cNvSpPr/>
          <p:nvPr/>
        </p:nvSpPr>
        <p:spPr>
          <a:xfrm rot="10800000">
            <a:off x="-87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9732762-70FC-44FD-8026-6FC1020853A9}"/>
              </a:ext>
            </a:extLst>
          </p:cNvPr>
          <p:cNvSpPr/>
          <p:nvPr/>
        </p:nvSpPr>
        <p:spPr>
          <a:xfrm>
            <a:off x="10848472" y="3340062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EA21643-1E5D-4645-8448-B1E8F9598926}"/>
              </a:ext>
            </a:extLst>
          </p:cNvPr>
          <p:cNvSpPr/>
          <p:nvPr/>
        </p:nvSpPr>
        <p:spPr>
          <a:xfrm>
            <a:off x="10949025" y="673184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F762BF8-9D33-4F22-8C8B-794D95486038}"/>
              </a:ext>
            </a:extLst>
          </p:cNvPr>
          <p:cNvSpPr/>
          <p:nvPr/>
        </p:nvSpPr>
        <p:spPr>
          <a:xfrm>
            <a:off x="11206956" y="5933756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338BC99-AC7D-49D4-B253-9BECC4D02BD7}"/>
              </a:ext>
            </a:extLst>
          </p:cNvPr>
          <p:cNvSpPr/>
          <p:nvPr/>
        </p:nvSpPr>
        <p:spPr>
          <a:xfrm>
            <a:off x="9896676" y="804464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685EDDA-22C7-44D4-9D0C-9FC0D2D7D692}"/>
              </a:ext>
            </a:extLst>
          </p:cNvPr>
          <p:cNvSpPr/>
          <p:nvPr/>
        </p:nvSpPr>
        <p:spPr>
          <a:xfrm>
            <a:off x="12056564" y="54809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A9721E0-EABB-414E-915A-D5E788EA85AB}"/>
              </a:ext>
            </a:extLst>
          </p:cNvPr>
          <p:cNvSpPr/>
          <p:nvPr/>
        </p:nvSpPr>
        <p:spPr>
          <a:xfrm>
            <a:off x="12066089" y="11397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450B8BF-3AF3-4F9E-BF8D-2F89F9BBE510}"/>
              </a:ext>
            </a:extLst>
          </p:cNvPr>
          <p:cNvSpPr/>
          <p:nvPr/>
        </p:nvSpPr>
        <p:spPr>
          <a:xfrm rot="5400000">
            <a:off x="6233560" y="6661080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293866C-A9ED-43DE-807A-A9F13875F9F5}"/>
              </a:ext>
            </a:extLst>
          </p:cNvPr>
          <p:cNvSpPr txBox="1"/>
          <p:nvPr/>
        </p:nvSpPr>
        <p:spPr>
          <a:xfrm>
            <a:off x="2164044" y="218746"/>
            <a:ext cx="81260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solidFill>
                    <a:srgbClr val="E7E6E6">
                      <a:lumMod val="5000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Quality Assurance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69BD99E-ED02-7BEF-4E49-81DCDA9F7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874" y="3986797"/>
            <a:ext cx="262151" cy="26824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92B6CDB-EE5C-C43F-F439-D844EDC584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5130" y="5514280"/>
            <a:ext cx="158510" cy="15851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5CBF261-CB5F-5F18-DB07-D4E0CF9A7D72}"/>
              </a:ext>
            </a:extLst>
          </p:cNvPr>
          <p:cNvSpPr txBox="1"/>
          <p:nvPr/>
        </p:nvSpPr>
        <p:spPr>
          <a:xfrm>
            <a:off x="2164044" y="1131102"/>
            <a:ext cx="70407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Performance and Availability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Used lighthouse performance testing from google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Uptime measured using uptime robot, well over 99%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01DD9BAA-7391-3D56-ECF2-FDAAE51E87B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61" r="21757"/>
          <a:stretch/>
        </p:blipFill>
        <p:spPr>
          <a:xfrm>
            <a:off x="676734" y="2335070"/>
            <a:ext cx="4581525" cy="3598686"/>
          </a:xfrm>
          <a:prstGeom prst="rect">
            <a:avLst/>
          </a:prstGeom>
        </p:spPr>
      </p:pic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7803ED3B-420F-8897-E883-4650E8E1BD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6206" y="2456342"/>
            <a:ext cx="6006601" cy="332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618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28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0A4ABBFC-76A7-4FC2-A983-AB55DB1BF542}"/>
              </a:ext>
            </a:extLst>
          </p:cNvPr>
          <p:cNvSpPr/>
          <p:nvPr/>
        </p:nvSpPr>
        <p:spPr>
          <a:xfrm>
            <a:off x="1032025" y="673184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05ED739-895E-49AA-BBA0-0E1AEE15D56F}"/>
              </a:ext>
            </a:extLst>
          </p:cNvPr>
          <p:cNvSpPr/>
          <p:nvPr/>
        </p:nvSpPr>
        <p:spPr>
          <a:xfrm rot="10800000">
            <a:off x="-871" y="62048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5447901-BA28-476E-94BF-5425985FA436}"/>
              </a:ext>
            </a:extLst>
          </p:cNvPr>
          <p:cNvSpPr/>
          <p:nvPr/>
        </p:nvSpPr>
        <p:spPr>
          <a:xfrm rot="10800000">
            <a:off x="-87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9732762-70FC-44FD-8026-6FC1020853A9}"/>
              </a:ext>
            </a:extLst>
          </p:cNvPr>
          <p:cNvSpPr/>
          <p:nvPr/>
        </p:nvSpPr>
        <p:spPr>
          <a:xfrm>
            <a:off x="10848472" y="3340062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EA21643-1E5D-4645-8448-B1E8F9598926}"/>
              </a:ext>
            </a:extLst>
          </p:cNvPr>
          <p:cNvSpPr/>
          <p:nvPr/>
        </p:nvSpPr>
        <p:spPr>
          <a:xfrm>
            <a:off x="10949025" y="673184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F762BF8-9D33-4F22-8C8B-794D95486038}"/>
              </a:ext>
            </a:extLst>
          </p:cNvPr>
          <p:cNvSpPr/>
          <p:nvPr/>
        </p:nvSpPr>
        <p:spPr>
          <a:xfrm>
            <a:off x="11206956" y="5933756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338BC99-AC7D-49D4-B253-9BECC4D02BD7}"/>
              </a:ext>
            </a:extLst>
          </p:cNvPr>
          <p:cNvSpPr/>
          <p:nvPr/>
        </p:nvSpPr>
        <p:spPr>
          <a:xfrm>
            <a:off x="9896676" y="804464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685EDDA-22C7-44D4-9D0C-9FC0D2D7D692}"/>
              </a:ext>
            </a:extLst>
          </p:cNvPr>
          <p:cNvSpPr/>
          <p:nvPr/>
        </p:nvSpPr>
        <p:spPr>
          <a:xfrm>
            <a:off x="12056564" y="54809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A9721E0-EABB-414E-915A-D5E788EA85AB}"/>
              </a:ext>
            </a:extLst>
          </p:cNvPr>
          <p:cNvSpPr/>
          <p:nvPr/>
        </p:nvSpPr>
        <p:spPr>
          <a:xfrm>
            <a:off x="12066089" y="11397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450B8BF-3AF3-4F9E-BF8D-2F89F9BBE510}"/>
              </a:ext>
            </a:extLst>
          </p:cNvPr>
          <p:cNvSpPr/>
          <p:nvPr/>
        </p:nvSpPr>
        <p:spPr>
          <a:xfrm rot="5400000">
            <a:off x="6233560" y="6661080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293866C-A9ED-43DE-807A-A9F13875F9F5}"/>
              </a:ext>
            </a:extLst>
          </p:cNvPr>
          <p:cNvSpPr txBox="1"/>
          <p:nvPr/>
        </p:nvSpPr>
        <p:spPr>
          <a:xfrm>
            <a:off x="2164044" y="218746"/>
            <a:ext cx="81260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solidFill>
                    <a:srgbClr val="E7E6E6">
                      <a:lumMod val="5000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Quality Assurance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69BD99E-ED02-7BEF-4E49-81DCDA9F7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874" y="3986797"/>
            <a:ext cx="262151" cy="26824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92B6CDB-EE5C-C43F-F439-D844EDC584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5130" y="5514280"/>
            <a:ext cx="158510" cy="15851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5CBF261-CB5F-5F18-DB07-D4E0CF9A7D72}"/>
              </a:ext>
            </a:extLst>
          </p:cNvPr>
          <p:cNvSpPr txBox="1"/>
          <p:nvPr/>
        </p:nvSpPr>
        <p:spPr>
          <a:xfrm>
            <a:off x="1905865" y="1243349"/>
            <a:ext cx="4719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Code coverage is currently at 80.67%</a:t>
            </a:r>
          </a:p>
        </p:txBody>
      </p:sp>
      <p:pic>
        <p:nvPicPr>
          <p:cNvPr id="4" name="Picture 3" descr="A screenshot of a graph&#10;&#10;Description automatically generated">
            <a:extLst>
              <a:ext uri="{FF2B5EF4-FFF2-40B4-BE49-F238E27FC236}">
                <a16:creationId xmlns:a16="http://schemas.microsoft.com/office/drawing/2014/main" id="{0E61F668-5756-D40C-4440-CA2E38DD9D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865" y="1822210"/>
            <a:ext cx="8786669" cy="4331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265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Montserrat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5175</TotalTime>
  <Words>728</Words>
  <Application>Microsoft Office PowerPoint</Application>
  <PresentationFormat>Widescreen</PresentationFormat>
  <Paragraphs>121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inherit</vt:lpstr>
      <vt:lpstr>Montserrat</vt:lpstr>
      <vt:lpstr>Montserrat ExtraBold</vt:lpstr>
      <vt:lpstr>Noto Sans</vt:lpstr>
      <vt:lpstr>Sorts Mill Goudy</vt:lpstr>
      <vt:lpstr>Tw Cen MT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Mr. Zaman</dc:creator>
  <cp:lastModifiedBy>Tyrone MacLeod</cp:lastModifiedBy>
  <cp:revision>228</cp:revision>
  <dcterms:created xsi:type="dcterms:W3CDTF">2020-09-18T21:48:46Z</dcterms:created>
  <dcterms:modified xsi:type="dcterms:W3CDTF">2023-09-28T04:27:55Z</dcterms:modified>
</cp:coreProperties>
</file>