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4"/>
  </p:notesMasterIdLst>
  <p:handoutMasterIdLst>
    <p:handoutMasterId r:id="rId45"/>
  </p:handoutMasterIdLst>
  <p:sldIdLst>
    <p:sldId id="257" r:id="rId2"/>
    <p:sldId id="507" r:id="rId3"/>
    <p:sldId id="508" r:id="rId4"/>
    <p:sldId id="484" r:id="rId5"/>
    <p:sldId id="489" r:id="rId6"/>
    <p:sldId id="509" r:id="rId7"/>
    <p:sldId id="510" r:id="rId8"/>
    <p:sldId id="490" r:id="rId9"/>
    <p:sldId id="492" r:id="rId10"/>
    <p:sldId id="497" r:id="rId11"/>
    <p:sldId id="498" r:id="rId12"/>
    <p:sldId id="500" r:id="rId13"/>
    <p:sldId id="501" r:id="rId14"/>
    <p:sldId id="503" r:id="rId15"/>
    <p:sldId id="505" r:id="rId16"/>
    <p:sldId id="506" r:id="rId17"/>
    <p:sldId id="511" r:id="rId18"/>
    <p:sldId id="512" r:id="rId19"/>
    <p:sldId id="513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42" r:id="rId41"/>
    <p:sldId id="540" r:id="rId42"/>
    <p:sldId id="544" r:id="rId4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99"/>
    <a:srgbClr val="FF6501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5" autoAdjust="0"/>
    <p:restoredTop sz="94617" autoAdjust="0"/>
  </p:normalViewPr>
  <p:slideViewPr>
    <p:cSldViewPr snapToGrid="0">
      <p:cViewPr>
        <p:scale>
          <a:sx n="78" d="100"/>
          <a:sy n="78" d="100"/>
        </p:scale>
        <p:origin x="728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6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0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600" dirty="0" smtClean="0"/>
              <a:t>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799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FDE5E5-550A-DE42-AD60-FCC36B3F2E0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9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1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Write O by </a:t>
            </a:r>
            <a:r>
              <a:rPr lang="en-US" sz="2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txn</a:t>
            </a: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 T, find serializable write or abort: 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Find  OV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s.t.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 max {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|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If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&gt; TS(T)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Create new version 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TS(T)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eecs.berkeley.edu/~rcs/research/interactive_latency.html" TargetMode="Externa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st.github.com/jboner/284183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Spanner</a:t>
            </a:r>
            <a:br>
              <a:rPr lang="en-US" sz="3800" b="0" dirty="0" smtClean="0"/>
            </a:br>
            <a:r>
              <a:rPr lang="en-US" sz="3800" b="0" dirty="0" smtClean="0"/>
              <a:t>Storage insights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</a:t>
            </a:r>
            <a:r>
              <a:rPr lang="en-US" sz="3000" dirty="0" smtClean="0"/>
              <a:t>518</a:t>
            </a:r>
            <a:r>
              <a:rPr lang="en-US" sz="3000" dirty="0" smtClean="0"/>
              <a:t>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6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26521" y="3999326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by TS=3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</p:spTree>
    <p:extLst>
      <p:ext uri="{BB962C8B-B14F-4D97-AF65-F5344CB8AC3E}">
        <p14:creationId xmlns:p14="http://schemas.microsoft.com/office/powerpoint/2010/main" val="188213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33686" y="398373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by TS=5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29966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81143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1005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W(3) = 4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R(3) =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827187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40975" y="5450306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5)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5</a:t>
            </a:r>
          </a:p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Set R(1) = max(5, R(1)) = 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9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15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5)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(1) &gt; 5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5: 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6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0975" y="5119402"/>
            <a:ext cx="5208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 (P, 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40975" y="5117800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Set R(1) = max(4, R(1)) = 5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0975" y="6252997"/>
            <a:ext cx="398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Then write on </a:t>
            </a:r>
            <a:r>
              <a:rPr lang="en-US" b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 succeeds as well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partitioned data over servers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not just use 2PL?</a:t>
            </a:r>
          </a:p>
          <a:p>
            <a:pPr lvl="1"/>
            <a:r>
              <a:rPr lang="en-US" sz="2400" dirty="0" smtClean="0"/>
              <a:t>Grab locks over entire read and write set</a:t>
            </a:r>
          </a:p>
          <a:p>
            <a:pPr lvl="1"/>
            <a:r>
              <a:rPr lang="en-US" sz="2400" dirty="0" smtClean="0"/>
              <a:t>Perform writes</a:t>
            </a:r>
          </a:p>
          <a:p>
            <a:pPr lvl="1"/>
            <a:r>
              <a:rPr lang="en-US" sz="2400" dirty="0" smtClean="0"/>
              <a:t>Release locks (at commit time)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   + Real-time guarantees</a:t>
            </a:r>
          </a:p>
          <a:p>
            <a:endParaRPr lang="en-US" dirty="0"/>
          </a:p>
          <a:p>
            <a:r>
              <a:rPr lang="en-US" dirty="0" smtClean="0"/>
              <a:t>2PL:  Pessimistically get all the locks first</a:t>
            </a:r>
          </a:p>
          <a:p>
            <a:r>
              <a:rPr lang="en-US" dirty="0" smtClean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&amp; OCC = strict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699165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get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In distributed setting, assign global timestamp to </a:t>
            </a:r>
            <a:r>
              <a:rPr lang="en-US" sz="2200" dirty="0" err="1" smtClean="0"/>
              <a:t>txn</a:t>
            </a:r>
            <a:r>
              <a:rPr lang="en-US" sz="2200" dirty="0" smtClean="0"/>
              <a:t> (at sometime after lock acquisition and before commit)</a:t>
            </a:r>
            <a:endParaRPr lang="en-US" sz="1800" dirty="0" smtClean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Centralized </a:t>
            </a:r>
            <a:r>
              <a:rPr lang="en-US" sz="2200" dirty="0" err="1" smtClean="0"/>
              <a:t>txn</a:t>
            </a:r>
            <a:r>
              <a:rPr lang="en-US" sz="2200" dirty="0" smtClean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Distributed consensus on timestamp (not all ops)</a:t>
            </a:r>
          </a:p>
          <a:p>
            <a:pPr lvl="3"/>
            <a:endParaRPr lang="en-US" dirty="0" smtClean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Strawman:  Consensus per </a:t>
            </a:r>
            <a:r>
              <a:rPr lang="en-US" sz="3600" dirty="0" err="1" smtClean="0"/>
              <a:t>txn</a:t>
            </a:r>
            <a:r>
              <a:rPr lang="en-US" sz="3600" dirty="0" smtClean="0"/>
              <a:t> group?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Single </a:t>
            </a:r>
            <a:r>
              <a:rPr lang="en-US" sz="2800" dirty="0" err="1" smtClean="0"/>
              <a:t>Lamport</a:t>
            </a:r>
            <a:r>
              <a:rPr lang="en-US" sz="2800" dirty="0" smtClean="0"/>
              <a:t> clock, consensus per group?</a:t>
            </a:r>
          </a:p>
          <a:p>
            <a:pPr lvl="1"/>
            <a:r>
              <a:rPr lang="en-US" sz="2600" dirty="0" err="1" smtClean="0">
                <a:solidFill>
                  <a:srgbClr val="1E4899"/>
                </a:solidFill>
              </a:rPr>
              <a:t>Linearizability</a:t>
            </a:r>
            <a:r>
              <a:rPr lang="en-US" sz="2600" dirty="0" smtClean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 smtClean="0">
                <a:solidFill>
                  <a:srgbClr val="C00000"/>
                </a:solidFill>
              </a:rPr>
              <a:t>txn</a:t>
            </a:r>
            <a:r>
              <a:rPr lang="en-US" sz="2600" dirty="0" smtClean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Spanner: </a:t>
            </a:r>
            <a:r>
              <a:rPr lang="en-US" dirty="0" smtClean="0"/>
              <a:t>Google’s </a:t>
            </a:r>
            <a:r>
              <a:rPr lang="en-US" dirty="0"/>
              <a:t>Globally-Distributed </a:t>
            </a:r>
            <a:r>
              <a:rPr lang="en-US" dirty="0" smtClean="0"/>
              <a:t>Database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OSDI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679171"/>
            <a:ext cx="8565204" cy="4778374"/>
          </a:xfrm>
        </p:spPr>
        <p:txBody>
          <a:bodyPr/>
          <a:lstStyle/>
          <a:p>
            <a:r>
              <a:rPr lang="en-US" dirty="0" smtClean="0"/>
              <a:t>Dozens of zones (datacenters)</a:t>
            </a:r>
          </a:p>
          <a:p>
            <a:r>
              <a:rPr lang="en-US" dirty="0" smtClean="0"/>
              <a:t>Per zone, 100-1000s of servers</a:t>
            </a:r>
          </a:p>
          <a:p>
            <a:r>
              <a:rPr lang="en-US" dirty="0" smtClean="0"/>
              <a:t>Per server, 100-1000 partitions (tablets)</a:t>
            </a:r>
          </a:p>
          <a:p>
            <a:r>
              <a:rPr lang="en-US" dirty="0" smtClean="0"/>
              <a:t>Every tablet replicated for fault-tolerance (e.g., 5x)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Scale-out vs. fault tolerance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3961" y="1563304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73961" y="2418535"/>
            <a:ext cx="5869839" cy="400110"/>
            <a:chOff x="2532400" y="2125579"/>
            <a:chExt cx="5869839" cy="40011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73961" y="3273766"/>
            <a:ext cx="5869839" cy="400110"/>
            <a:chOff x="2532400" y="3404989"/>
            <a:chExt cx="5869839" cy="40011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6361" y="3426166"/>
            <a:ext cx="5869839" cy="400110"/>
            <a:chOff x="2532400" y="3404989"/>
            <a:chExt cx="5869839" cy="40011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8761" y="3578566"/>
            <a:ext cx="5869839" cy="400110"/>
            <a:chOff x="2532400" y="3404989"/>
            <a:chExt cx="5869839" cy="40011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26361" y="2570935"/>
            <a:ext cx="5869839" cy="400110"/>
            <a:chOff x="2532400" y="2125579"/>
            <a:chExt cx="5869839" cy="40011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978761" y="2723335"/>
            <a:ext cx="5869839" cy="400110"/>
            <a:chOff x="2532400" y="2125579"/>
            <a:chExt cx="5869839" cy="40011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826361" y="1715704"/>
            <a:ext cx="5869839" cy="400110"/>
            <a:chOff x="2532400" y="1639034"/>
            <a:chExt cx="5869839" cy="40011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78761" y="1868104"/>
            <a:ext cx="5869839" cy="400110"/>
            <a:chOff x="2532400" y="1639034"/>
            <a:chExt cx="5869839" cy="40011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3" name="Content Placeholder 1"/>
          <p:cNvSpPr>
            <a:spLocks noGrp="1"/>
          </p:cNvSpPr>
          <p:nvPr>
            <p:ph idx="1"/>
          </p:nvPr>
        </p:nvSpPr>
        <p:spPr>
          <a:xfrm>
            <a:off x="981964" y="4246275"/>
            <a:ext cx="7763026" cy="2678225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Every tablet replicated via </a:t>
            </a:r>
            <a:r>
              <a:rPr lang="en-US" sz="2400" dirty="0" err="1" smtClean="0"/>
              <a:t>Paxos</a:t>
            </a:r>
            <a:r>
              <a:rPr lang="en-US" sz="2400" dirty="0" smtClean="0"/>
              <a:t>  (with leader election)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So every “operation” within transactions across tablets actually a replicated  operation within </a:t>
            </a:r>
            <a:r>
              <a:rPr lang="en-US" sz="2400" dirty="0" err="1" smtClean="0"/>
              <a:t>Paxos</a:t>
            </a:r>
            <a:r>
              <a:rPr lang="en-US" sz="2400" dirty="0" smtClean="0"/>
              <a:t> RSM</a:t>
            </a:r>
          </a:p>
          <a:p>
            <a:pPr>
              <a:spcBef>
                <a:spcPts val="1200"/>
              </a:spcBef>
            </a:pPr>
            <a:r>
              <a:rPr lang="en-US" sz="2400" dirty="0" err="1"/>
              <a:t>Paxos</a:t>
            </a:r>
            <a:r>
              <a:rPr lang="en-US" sz="2400" dirty="0"/>
              <a:t> groups can stretch across datacenters</a:t>
            </a:r>
            <a:r>
              <a:rPr lang="en-US" sz="2400" dirty="0" smtClean="0"/>
              <a:t>!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(COPS took same approach </a:t>
            </a:r>
            <a:r>
              <a:rPr lang="en-US" sz="2200" i="1" dirty="0" smtClean="0"/>
              <a:t>within </a:t>
            </a:r>
            <a:r>
              <a:rPr lang="en-US" sz="2200" dirty="0" smtClean="0"/>
              <a:t>datacenter)</a:t>
            </a:r>
          </a:p>
        </p:txBody>
      </p:sp>
    </p:spTree>
    <p:extLst>
      <p:ext uri="{BB962C8B-B14F-4D97-AF65-F5344CB8AC3E}">
        <p14:creationId xmlns:p14="http://schemas.microsoft.com/office/powerpoint/2010/main" val="2441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600" dirty="0" smtClean="0"/>
              <a:t>Disruptive idea: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400" b="0" dirty="0" smtClean="0"/>
              <a:t>Do clocks </a:t>
            </a:r>
            <a:r>
              <a:rPr lang="en-US" sz="3400" dirty="0" smtClean="0"/>
              <a:t>really</a:t>
            </a:r>
            <a:r>
              <a:rPr lang="en-US" sz="3400" b="0" dirty="0" smtClean="0"/>
              <a:t> need to be                arbitrarily unsynchronized?</a:t>
            </a:r>
            <a:br>
              <a:rPr lang="en-US" sz="3400" b="0" dirty="0" smtClean="0"/>
            </a:br>
            <a:r>
              <a:rPr lang="en-US" sz="3400" b="0" dirty="0" smtClean="0"/>
              <a:t/>
            </a:r>
            <a:br>
              <a:rPr lang="en-US" sz="3400" b="0" dirty="0" smtClean="0"/>
            </a:br>
            <a:r>
              <a:rPr lang="en-US" sz="3400" b="0" dirty="0" smtClean="0"/>
              <a:t>Can you engineer some max divergence?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23189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“Global wall-clock time” with bounded uncertainty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5339" y="2956191"/>
            <a:ext cx="3581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63947" y="2721650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time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Left Bracket 7"/>
          <p:cNvSpPr/>
          <p:nvPr/>
        </p:nvSpPr>
        <p:spPr>
          <a:xfrm>
            <a:off x="2734796" y="2498991"/>
            <a:ext cx="73152" cy="914400"/>
          </a:xfrm>
          <a:prstGeom prst="lef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ight Bracket 8"/>
          <p:cNvSpPr/>
          <p:nvPr/>
        </p:nvSpPr>
        <p:spPr>
          <a:xfrm>
            <a:off x="4839948" y="2498991"/>
            <a:ext cx="73152" cy="914400"/>
          </a:xfrm>
          <a:prstGeom prst="rightBracket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9630" y="341345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earliest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81838" y="341345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latest</a:t>
            </a:r>
            <a:endParaRPr lang="en-US" sz="24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462" y="2506262"/>
            <a:ext cx="143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TT.now()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34796" y="4034250"/>
            <a:ext cx="2178304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12806" y="4199350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2*ε</a:t>
            </a:r>
            <a:endParaRPr lang="en-US" sz="24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TrueTime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1500" y="5060039"/>
            <a:ext cx="8229600" cy="10314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1" algn="l">
              <a:spcBef>
                <a:spcPct val="20000"/>
              </a:spcBef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Consider event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600" b="0" baseline="-25000" dirty="0" err="1" smtClean="0">
                <a:latin typeface="Arial" charset="0"/>
                <a:ea typeface="Arial" charset="0"/>
                <a:cs typeface="Arial" charset="0"/>
              </a:rPr>
              <a:t>now</a:t>
            </a:r>
            <a:r>
              <a:rPr lang="en-US" sz="26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which invoked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tt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sz="2600" b="0" dirty="0" err="1" smtClean="0">
                <a:latin typeface="Arial" charset="0"/>
                <a:ea typeface="Arial" charset="0"/>
                <a:cs typeface="Arial" charset="0"/>
              </a:rPr>
              <a:t>TT.new</a:t>
            </a: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():</a:t>
            </a:r>
            <a:endParaRPr lang="en-US" sz="2600" b="0" baseline="-25000" dirty="0" smtClean="0">
              <a:latin typeface="Arial" charset="0"/>
              <a:ea typeface="Arial" charset="0"/>
              <a:cs typeface="Arial" charset="0"/>
            </a:endParaRPr>
          </a:p>
          <a:p>
            <a:pPr lvl="1" algn="l">
              <a:spcBef>
                <a:spcPct val="20000"/>
              </a:spcBef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</a:rPr>
              <a:t>	Guarantee:  </a:t>
            </a:r>
            <a:r>
              <a:rPr lang="en-US" sz="2600" b="0" dirty="0" err="1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tt.earliest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 &lt;= t</a:t>
            </a:r>
            <a:r>
              <a:rPr lang="en-US" sz="2600" b="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(e</a:t>
            </a:r>
            <a:r>
              <a:rPr lang="en-US" sz="2600" b="0" baseline="-2500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now</a:t>
            </a:r>
            <a:r>
              <a:rPr lang="en-US" sz="2600" b="0" dirty="0" smtClean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) &lt;= tt.latest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654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48"/>
    </mc:Choice>
    <mc:Fallback xmlns="">
      <p:transition xmlns:p14="http://schemas.microsoft.com/office/powerpoint/2010/main" spd="slow" advTm="43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Timestamps and TrueTime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43100" y="2654300"/>
            <a:ext cx="4419600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509979" y="2666484"/>
            <a:ext cx="40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38450" y="29146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21690" y="3404632"/>
            <a:ext cx="299376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Pick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&gt;</a:t>
            </a:r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 TT.now().latest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8730" y="2153575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597150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891855" y="25336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261166" y="2158893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95600" y="4368800"/>
            <a:ext cx="2895600" cy="0"/>
          </a:xfrm>
          <a:prstGeom prst="straightConnector1">
            <a:avLst/>
          </a:prstGeom>
          <a:ln>
            <a:solidFill>
              <a:schemeClr val="accent6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67453" y="3404632"/>
            <a:ext cx="3835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Wait until TT.now().earliest &gt;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i="1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540250" y="2914650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76583" y="3404632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1200" y="2914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80040" y="465403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average ε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72438" y="3938032"/>
            <a:ext cx="170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Commit wait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67099" y="4654034"/>
            <a:ext cx="1346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average ε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496991" y="4508500"/>
            <a:ext cx="0" cy="6604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167242" y="2604784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0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13"/>
    </mc:Choice>
    <mc:Fallback xmlns="">
      <p:transition xmlns:p14="http://schemas.microsoft.com/office/powerpoint/2010/main" spd="slow" advTm="981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6" grpId="0"/>
      <p:bldP spid="23" grpId="0"/>
      <p:bldP spid="28" grpId="0"/>
      <p:bldP spid="30" grpId="0"/>
      <p:bldP spid="31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Replication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14600" y="3006060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081479" y="3018244"/>
            <a:ext cx="407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endParaRPr lang="en-US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0230" y="255905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81350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63355" y="28892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13855" y="2254250"/>
            <a:ext cx="0" cy="9144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68005" y="2266950"/>
            <a:ext cx="0" cy="9017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7663" y="1496466"/>
            <a:ext cx="15263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Start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consensus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720355" y="2254250"/>
            <a:ext cx="0" cy="9144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6980" y="1496466"/>
            <a:ext cx="1308371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Notify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followers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362700" y="3295650"/>
            <a:ext cx="0" cy="476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2198" y="3759716"/>
            <a:ext cx="23903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Commit wait done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409950" y="3270250"/>
            <a:ext cx="0" cy="4635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50476" y="3759716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Pick </a:t>
            </a:r>
            <a:r>
              <a:rPr lang="en-US" i="1" dirty="0" smtClean="0">
                <a:solidFill>
                  <a:srgbClr val="F7964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endParaRPr lang="en-US" dirty="0">
              <a:solidFill>
                <a:srgbClr val="F7964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28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10545" y="1496466"/>
            <a:ext cx="152638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Achieve 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consensus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814942" y="29857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Can 32"/>
          <p:cNvSpPr/>
          <p:nvPr/>
        </p:nvSpPr>
        <p:spPr>
          <a:xfrm>
            <a:off x="814942" y="4021098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Can 33"/>
          <p:cNvSpPr/>
          <p:nvPr/>
        </p:nvSpPr>
        <p:spPr>
          <a:xfrm>
            <a:off x="814942" y="194438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29466" y="2564368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3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88"/>
    </mc:Choice>
    <mc:Fallback xmlns="">
      <p:transition xmlns:p14="http://schemas.microsoft.com/office/powerpoint/2010/main" spd="slow" advTm="713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2" grpId="0"/>
      <p:bldP spid="36" grpId="0"/>
      <p:bldP spid="23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/>
          </a:bodyPr>
          <a:lstStyle/>
          <a:p>
            <a:pPr marL="0" indent="0">
              <a:spcBef>
                <a:spcPts val="1600"/>
              </a:spcBef>
              <a:buNone/>
            </a:pPr>
            <a:r>
              <a:rPr lang="en-US" sz="2600" dirty="0" smtClean="0"/>
              <a:t>Client: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I</a:t>
            </a:r>
            <a:r>
              <a:rPr lang="en-US" sz="2600" dirty="0" smtClean="0"/>
              <a:t>ssues reads to leader of each tablet group,                     which acquires read locks and returns most recent data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 smtClean="0"/>
              <a:t>Locally performs writes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C</a:t>
            </a:r>
            <a:r>
              <a:rPr lang="en-US" sz="2600" dirty="0" smtClean="0"/>
              <a:t>hooses coordinator from set of leaders, initiates commit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/>
              <a:t>S</a:t>
            </a:r>
            <a:r>
              <a:rPr lang="en-US" sz="2600" dirty="0" smtClean="0"/>
              <a:t>ends commit message to each leader,                         include identify of coordinator and buffered writes</a:t>
            </a:r>
          </a:p>
          <a:p>
            <a:pPr marL="457200" indent="-457200">
              <a:spcBef>
                <a:spcPts val="1600"/>
              </a:spcBef>
              <a:buFont typeface="+mj-lt"/>
              <a:buAutoNum type="arabicPeriod"/>
            </a:pPr>
            <a:r>
              <a:rPr lang="en-US" sz="2600" dirty="0" smtClean="0"/>
              <a:t>Waits for commit from coordinator</a:t>
            </a:r>
          </a:p>
          <a:p>
            <a:pPr>
              <a:spcBef>
                <a:spcPts val="1600"/>
              </a:spcBef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Client-driven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14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57931"/>
            <a:ext cx="7772400" cy="1166478"/>
          </a:xfrm>
        </p:spPr>
        <p:txBody>
          <a:bodyPr/>
          <a:lstStyle/>
          <a:p>
            <a:r>
              <a:rPr lang="en-US" dirty="0" smtClean="0"/>
              <a:t>Multi-version            concurrency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3" y="3706459"/>
            <a:ext cx="9123574" cy="988430"/>
          </a:xfrm>
        </p:spPr>
        <p:txBody>
          <a:bodyPr/>
          <a:lstStyle/>
          <a:p>
            <a:r>
              <a:rPr lang="en-US" dirty="0" smtClean="0"/>
              <a:t>Generalize use of multiple versions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399545"/>
            <a:ext cx="8793804" cy="55665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/>
              <a:t>On commit </a:t>
            </a:r>
            <a:r>
              <a:rPr lang="en-US" sz="2600" dirty="0" err="1" smtClean="0"/>
              <a:t>msg</a:t>
            </a:r>
            <a:r>
              <a:rPr lang="en-US" sz="2600" dirty="0" smtClean="0"/>
              <a:t> from client, leaders acquire local write locks</a:t>
            </a:r>
          </a:p>
          <a:p>
            <a:pPr lvl="1">
              <a:lnSpc>
                <a:spcPct val="110000"/>
              </a:lnSpc>
              <a:spcAft>
                <a:spcPts val="400"/>
              </a:spcAft>
            </a:pPr>
            <a:r>
              <a:rPr lang="en-US" dirty="0" smtClean="0"/>
              <a:t>If non-coordinator: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 &gt; previous local timestamps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 prepare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Notify coordinator of prepare timestamp</a:t>
            </a:r>
          </a:p>
          <a:p>
            <a:pPr lvl="1">
              <a:lnSpc>
                <a:spcPct val="110000"/>
              </a:lnSpc>
              <a:spcBef>
                <a:spcPts val="1600"/>
              </a:spcBef>
              <a:spcAft>
                <a:spcPts val="400"/>
              </a:spcAft>
            </a:pPr>
            <a:r>
              <a:rPr lang="en-US" dirty="0" smtClean="0"/>
              <a:t>If coordinator: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W</a:t>
            </a:r>
            <a:r>
              <a:rPr lang="en-US" sz="2600" dirty="0" smtClean="0"/>
              <a:t>ait until hear from other participants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Choose commit timestamp  &gt;= prepare </a:t>
            </a:r>
            <a:r>
              <a:rPr lang="en-US" sz="2600" dirty="0" err="1" smtClean="0"/>
              <a:t>ts</a:t>
            </a:r>
            <a:r>
              <a:rPr lang="en-US" sz="2600" dirty="0" smtClean="0"/>
              <a:t>, &gt; local </a:t>
            </a:r>
            <a:r>
              <a:rPr lang="en-US" sz="2600" dirty="0" err="1" smtClean="0"/>
              <a:t>ts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Logs commit record through </a:t>
            </a:r>
            <a:r>
              <a:rPr lang="en-US" sz="2600" dirty="0" err="1" smtClean="0"/>
              <a:t>Paxos</a:t>
            </a:r>
            <a:endParaRPr lang="en-US" sz="2600" dirty="0" smtClean="0"/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Wait commit-wait period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600" dirty="0" smtClean="0"/>
              <a:t>Sends commit timestamp to replicas, other leaders, client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All apply at commit timestamp and release locks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Wait and 2-Phase Commit</a:t>
            </a:r>
          </a:p>
        </p:txBody>
      </p:sp>
    </p:spTree>
    <p:extLst>
      <p:ext uri="{BB962C8B-B14F-4D97-AF65-F5344CB8AC3E}">
        <p14:creationId xmlns:p14="http://schemas.microsoft.com/office/powerpoint/2010/main" val="139800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Wait and 2-Phase Commit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943100" y="2297416"/>
            <a:ext cx="4419600" cy="393700"/>
            <a:chOff x="2197100" y="3829050"/>
            <a:chExt cx="1562100" cy="3937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358901" y="2309600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2427" y="187325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9715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58530" y="22034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311400" y="3265442"/>
            <a:ext cx="4889500" cy="393700"/>
            <a:chOff x="2197100" y="3829050"/>
            <a:chExt cx="1562100" cy="3937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701801" y="3277626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P1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219450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80855" y="31559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879600" y="4236734"/>
            <a:ext cx="5842000" cy="393700"/>
            <a:chOff x="2197100" y="3829050"/>
            <a:chExt cx="1562100" cy="3937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70001" y="4248918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P2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444750" y="41338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728205" y="4095750"/>
            <a:ext cx="0" cy="279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01055" y="3479800"/>
            <a:ext cx="0" cy="140970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071390" y="2527300"/>
            <a:ext cx="519910" cy="908050"/>
          </a:xfrm>
          <a:prstGeom prst="straightConnector1">
            <a:avLst/>
          </a:prstGeom>
          <a:ln cap="rnd"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068710" y="2527300"/>
            <a:ext cx="433690" cy="18478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87692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31</a:t>
            </a:fld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638730" y="1395968"/>
            <a:ext cx="17652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Start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29146" y="1395968"/>
            <a:ext cx="18245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Done logging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821755" y="1765300"/>
            <a:ext cx="0" cy="16700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77455" y="1765300"/>
            <a:ext cx="0" cy="16700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799655" y="1771650"/>
            <a:ext cx="0" cy="26035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4012426" y="1771650"/>
            <a:ext cx="0" cy="26035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141610" y="2584450"/>
            <a:ext cx="121595" cy="85725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5141610" y="2584450"/>
            <a:ext cx="255890" cy="1790700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8694" y="4393684"/>
            <a:ext cx="12971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Prepared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805755" y="2584450"/>
            <a:ext cx="0" cy="230505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552700" y="4433584"/>
            <a:ext cx="0" cy="455916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544340" y="2584450"/>
            <a:ext cx="0" cy="2926080"/>
          </a:xfrm>
          <a:prstGeom prst="straightConnector1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n 74"/>
          <p:cNvSpPr/>
          <p:nvPr/>
        </p:nvSpPr>
        <p:spPr>
          <a:xfrm>
            <a:off x="167242" y="224790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Can 75"/>
          <p:cNvSpPr/>
          <p:nvPr/>
        </p:nvSpPr>
        <p:spPr>
          <a:xfrm>
            <a:off x="167242" y="4187218"/>
            <a:ext cx="912259" cy="492732"/>
          </a:xfrm>
          <a:prstGeom prst="can">
            <a:avLst>
              <a:gd name="adj" fmla="val 14690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Can 76"/>
          <p:cNvSpPr/>
          <p:nvPr/>
        </p:nvSpPr>
        <p:spPr>
          <a:xfrm>
            <a:off x="167242" y="3215926"/>
            <a:ext cx="912259" cy="492732"/>
          </a:xfrm>
          <a:prstGeom prst="can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1166" y="1878568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93996" y="282575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3878" y="2831068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41627" y="3803650"/>
            <a:ext cx="2023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Acquired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88234" y="3770868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Release locks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10625" y="2584450"/>
            <a:ext cx="274145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Notify </a:t>
            </a:r>
            <a:r>
              <a:rPr lang="en-US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participants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75404" y="4877316"/>
            <a:ext cx="23903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Commit wait done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69866" y="4864616"/>
            <a:ext cx="27350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for each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774664" y="5521953"/>
            <a:ext cx="25010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Compute overall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i="1" baseline="-25000" dirty="0" smtClean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07595" y="2321784"/>
            <a:ext cx="15231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solidFill>
                <a:srgbClr val="1E4899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00428" y="4638909"/>
            <a:ext cx="1130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Send </a:t>
            </a:r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baseline="-250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6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227"/>
    </mc:Choice>
    <mc:Fallback xmlns="">
      <p:transition xmlns:p14="http://schemas.microsoft.com/office/powerpoint/2010/main" spd="slow" advTm="97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4" grpId="0"/>
      <p:bldP spid="17" grpId="0"/>
      <p:bldP spid="37" grpId="0"/>
      <p:bldP spid="48" grpId="0"/>
      <p:bldP spid="52" grpId="0"/>
      <p:bldP spid="56" grpId="0"/>
      <p:bldP spid="57" grpId="0"/>
      <p:bldP spid="71" grpId="0"/>
      <p:bldP spid="68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93811" y="3463922"/>
            <a:ext cx="4822889" cy="393700"/>
            <a:chOff x="2197100" y="3829050"/>
            <a:chExt cx="1562100" cy="3937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334444" y="3476106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1621" y="1446908"/>
            <a:ext cx="202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Remove X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from friend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list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20073" y="2904351"/>
            <a:ext cx="2406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Remove myself from X’s friend list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0452" y="244067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70082" y="3797042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47817" y="2270576"/>
            <a:ext cx="304800" cy="1384303"/>
          </a:xfrm>
          <a:prstGeom prst="straightConnector1">
            <a:avLst/>
          </a:prstGeom>
          <a:ln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4475" y="244067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712864" y="2254247"/>
            <a:ext cx="1070479" cy="1384303"/>
          </a:xfrm>
          <a:prstGeom prst="straightConnector1">
            <a:avLst/>
          </a:prstGeom>
          <a:ln cap="rnd">
            <a:solidFill>
              <a:srgbClr val="1E489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19156" y="2440672"/>
            <a:ext cx="1156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 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15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573054" y="1609902"/>
            <a:ext cx="1723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Risky post P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Can 69"/>
          <p:cNvSpPr/>
          <p:nvPr/>
        </p:nvSpPr>
        <p:spPr>
          <a:xfrm>
            <a:off x="167242" y="2036840"/>
            <a:ext cx="912259" cy="492732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Can 70"/>
          <p:cNvSpPr/>
          <p:nvPr/>
        </p:nvSpPr>
        <p:spPr>
          <a:xfrm>
            <a:off x="178273" y="3454394"/>
            <a:ext cx="912259" cy="492732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671778" y="3797042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i="1" baseline="-25000" dirty="0" err="1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US" dirty="0" smtClean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= 8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33462" y="4809782"/>
            <a:ext cx="777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Time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Can 77"/>
          <p:cNvSpPr/>
          <p:nvPr/>
        </p:nvSpPr>
        <p:spPr>
          <a:xfrm>
            <a:off x="2097456" y="5332433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37035" y="4809782"/>
            <a:ext cx="476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&lt;8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12189" y="525101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[X]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12803" y="5927034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[me]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9672" y="4809782"/>
            <a:ext cx="470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2820763" y="5217214"/>
            <a:ext cx="42281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16819" y="4809782"/>
            <a:ext cx="0" cy="1592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2278265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9501" y="2069581"/>
            <a:ext cx="55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baseline="-25000" dirty="0">
              <a:solidFill>
                <a:srgbClr val="8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524000" y="2057397"/>
            <a:ext cx="3619500" cy="393700"/>
            <a:chOff x="2197100" y="3829050"/>
            <a:chExt cx="1562100" cy="3937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273800" y="2057397"/>
            <a:ext cx="2222500" cy="393700"/>
            <a:chOff x="2197100" y="3829050"/>
            <a:chExt cx="1562100" cy="39370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197100" y="4025900"/>
              <a:ext cx="1562100" cy="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200822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759200" y="3829050"/>
              <a:ext cx="0" cy="393700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880100" y="2069581"/>
            <a:ext cx="459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aseline="-25000" dirty="0">
                <a:solidFill>
                  <a:srgbClr val="80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278265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606903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5984421" y="3428997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6738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8147050" y="2022472"/>
            <a:ext cx="0" cy="463550"/>
          </a:xfrm>
          <a:prstGeom prst="straightConnector1">
            <a:avLst/>
          </a:prstGeom>
          <a:ln>
            <a:solidFill>
              <a:srgbClr val="F79646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147744" y="5593917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[P]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Can 66"/>
          <p:cNvSpPr/>
          <p:nvPr/>
        </p:nvSpPr>
        <p:spPr>
          <a:xfrm>
            <a:off x="2097456" y="5686061"/>
            <a:ext cx="530868" cy="222046"/>
          </a:xfrm>
          <a:prstGeom prst="can">
            <a:avLst/>
          </a:prstGeom>
          <a:solidFill>
            <a:schemeClr val="accent3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Can 67"/>
          <p:cNvSpPr/>
          <p:nvPr/>
        </p:nvSpPr>
        <p:spPr>
          <a:xfrm>
            <a:off x="2097456" y="6039688"/>
            <a:ext cx="530868" cy="222046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59368" y="5258911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friends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83828" y="5601811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My posts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46894" y="5932011"/>
            <a:ext cx="148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X’s friends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92292" y="480978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8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76244" y="525101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88126" y="5927034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[]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0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0"/>
    </mc:Choice>
    <mc:Fallback xmlns="">
      <p:transition xmlns:p14="http://schemas.microsoft.com/office/powerpoint/2010/main" spd="slow" advTm="1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40" grpId="0"/>
      <p:bldP spid="62" grpId="0"/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global timestamp, can implement read-only transactions lock-free (snapshot isolation)</a:t>
            </a:r>
          </a:p>
          <a:p>
            <a:r>
              <a:rPr lang="en-US" dirty="0" smtClean="0"/>
              <a:t>Step 1:  Choose timestamp </a:t>
            </a:r>
            <a:r>
              <a:rPr lang="en-US" dirty="0" err="1" smtClean="0"/>
              <a:t>s</a:t>
            </a:r>
            <a:r>
              <a:rPr lang="en-US" sz="2800" baseline="-25000" dirty="0" err="1" smtClean="0"/>
              <a:t>read</a:t>
            </a:r>
            <a:r>
              <a:rPr lang="en-US" dirty="0" smtClean="0"/>
              <a:t> = </a:t>
            </a:r>
            <a:r>
              <a:rPr lang="en-US" dirty="0" err="1" smtClean="0"/>
              <a:t>TT.now.latest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Step 2: Snapshot read (at </a:t>
            </a:r>
            <a:r>
              <a:rPr lang="en-US" dirty="0" err="1"/>
              <a:t>s</a:t>
            </a:r>
            <a:r>
              <a:rPr lang="en-US" sz="3200" baseline="-25000" dirty="0" err="1"/>
              <a:t>read</a:t>
            </a:r>
            <a:r>
              <a:rPr lang="en-US" dirty="0" smtClean="0"/>
              <a:t>) to each tablet</a:t>
            </a:r>
          </a:p>
          <a:p>
            <a:pPr lvl="1"/>
            <a:r>
              <a:rPr lang="en-US" dirty="0" smtClean="0"/>
              <a:t>Can be served by any up-to-date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600" dirty="0" smtClean="0"/>
              <a:t>Disruptive idea: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400" b="0" dirty="0" smtClean="0"/>
              <a:t>Do clocks </a:t>
            </a:r>
            <a:r>
              <a:rPr lang="en-US" sz="3400" dirty="0" smtClean="0"/>
              <a:t>really</a:t>
            </a:r>
            <a:r>
              <a:rPr lang="en-US" sz="3400" b="0" dirty="0" smtClean="0"/>
              <a:t> need to be                arbitrarily unsynchronized?</a:t>
            </a:r>
            <a:br>
              <a:rPr lang="en-US" sz="3400" b="0" dirty="0" smtClean="0"/>
            </a:br>
            <a:r>
              <a:rPr lang="en-US" sz="3400" b="0" dirty="0" smtClean="0"/>
              <a:t/>
            </a:r>
            <a:br>
              <a:rPr lang="en-US" sz="3400" b="0" dirty="0" smtClean="0"/>
            </a:br>
            <a:r>
              <a:rPr lang="en-US" sz="3400" dirty="0" smtClean="0">
                <a:solidFill>
                  <a:srgbClr val="FFFF00"/>
                </a:solidFill>
              </a:rPr>
              <a:t>Can you engineer some max divergence?</a:t>
            </a:r>
            <a:endParaRPr lang="en-US" sz="34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Architecture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3033" y="454073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1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4560" y="4540739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2175" y="4540739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799" y="454073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Datacenter 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Atomic-clock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800000"/>
                </a:solidFill>
              </a:rPr>
              <a:t>Client</a:t>
            </a:r>
            <a:endParaRPr lang="en-US" sz="1800" dirty="0">
              <a:solidFill>
                <a:srgbClr val="80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0"/>
            <a:endCxn id="12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GPS timemaster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6300" y="5586973"/>
            <a:ext cx="7292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Compute reference [earliest, latest</a:t>
            </a:r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]   =   </a:t>
            </a:r>
            <a:r>
              <a:rPr lang="en-US" sz="2400">
                <a:latin typeface="Arial" charset="0"/>
                <a:ea typeface="Arial" charset="0"/>
                <a:cs typeface="Arial" charset="0"/>
              </a:rPr>
              <a:t>now </a:t>
            </a:r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 ± 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7"/>
    </mc:Choice>
    <mc:Fallback xmlns="">
      <p:transition xmlns:p14="http://schemas.microsoft.com/office/powerpoint/2010/main" spd="slow" advTm="112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flipV="1">
            <a:off x="2752746" y="3397618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759910" y="3139476"/>
            <a:ext cx="5669573" cy="2381238"/>
            <a:chOff x="1759910" y="3139476"/>
            <a:chExt cx="5669573" cy="2381238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2745015" y="5083092"/>
              <a:ext cx="3860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19031" y="4898426"/>
              <a:ext cx="7104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time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751364" y="3604407"/>
              <a:ext cx="0" cy="14723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2598118" y="3139476"/>
              <a:ext cx="3064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ε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87778" y="5120604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96703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30sec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35458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60sec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74214" y="5120604"/>
              <a:ext cx="8980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9</a:t>
              </a:r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0sec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759910" y="3490107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+6ms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3849915" y="3345008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985184" y="3382672"/>
            <a:ext cx="1198769" cy="13702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913592" y="1446456"/>
            <a:ext cx="7685984" cy="15877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now 	=  reference now	+ local-clock offset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   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ε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	=  reference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ε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	+ worst-case local-clock drift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	=  1ms 			+  200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μs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/sec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C59E4-2FE4-564D-A950-09C870524D20}" type="slidenum">
              <a:rPr lang="en-US" smtClean="0"/>
              <a:t>36</a:t>
            </a:fld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TrueTime implementation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39559" y="5761118"/>
            <a:ext cx="8229600" cy="9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What about faulty clocks? 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Bad CPUs 6x more likely in 1 year of empirical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2"/>
    </mc:Choice>
    <mc:Fallback xmlns="">
      <p:transition xmlns:p14="http://schemas.microsoft.com/office/powerpoint/2010/main" spd="slow" advTm="8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sz="3200" dirty="0" smtClean="0"/>
              <a:t>Known unknowns &gt; unknown unknowns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Rethink algorithms to reason about uncertainty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0742"/>
            <a:ext cx="9144000" cy="2574137"/>
          </a:xfrm>
        </p:spPr>
        <p:txBody>
          <a:bodyPr/>
          <a:lstStyle/>
          <a:p>
            <a:r>
              <a:rPr lang="en-US" b="0" dirty="0" smtClean="0"/>
              <a:t>The case for log storage:</a:t>
            </a:r>
            <a:br>
              <a:rPr lang="en-US" b="0" dirty="0" smtClean="0"/>
            </a:br>
            <a:r>
              <a:rPr lang="en-US" sz="3600" b="0" dirty="0" smtClean="0"/>
              <a:t>Hardware tech affecting software design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0379" y="6134548"/>
            <a:ext cx="6360848" cy="650014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From 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hlinkClick r:id="rId2"/>
              </a:rPr>
              <a:t>https</a:t>
            </a:r>
            <a:r>
              <a:rPr lang="en-US" sz="1800" dirty="0">
                <a:latin typeface="Arial" charset="0"/>
                <a:ea typeface="Arial" charset="0"/>
                <a:cs typeface="Arial" charset="0"/>
                <a:hlinkClick r:id="rId2"/>
              </a:rPr>
              <a:t>://</a:t>
            </a:r>
            <a:r>
              <a:rPr lang="en-US" sz="1800" dirty="0" smtClean="0">
                <a:latin typeface="Arial" charset="0"/>
                <a:ea typeface="Arial" charset="0"/>
                <a:cs typeface="Arial" charset="0"/>
                <a:hlinkClick r:id="rId2"/>
              </a:rPr>
              <a:t>gist.github.com/jboner/2841832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See also </a:t>
            </a:r>
            <a:r>
              <a:rPr lang="en-US" sz="1400" dirty="0">
                <a:latin typeface="Arial" charset="0"/>
                <a:ea typeface="Arial" charset="0"/>
                <a:cs typeface="Arial" charset="0"/>
                <a:hlinkClick r:id="rId3"/>
              </a:rPr>
              <a:t>https://people.eecs.berkeley.edu/~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  <a:hlinkClick r:id="rId3"/>
              </a:rPr>
              <a:t>rcs/research/interactive_latency.html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1959" y="16215"/>
            <a:ext cx="8840082" cy="1066800"/>
          </a:xfrm>
        </p:spPr>
        <p:txBody>
          <a:bodyPr/>
          <a:lstStyle/>
          <a:p>
            <a:r>
              <a:rPr lang="en-US" sz="3200" b="0" dirty="0"/>
              <a:t>Latency Numbers Every Programmer Should Know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r="25168"/>
          <a:stretch/>
        </p:blipFill>
        <p:spPr>
          <a:xfrm>
            <a:off x="917706" y="1357886"/>
            <a:ext cx="7426194" cy="4678688"/>
          </a:xfrm>
          <a:prstGeom prst="rect">
            <a:avLst/>
          </a:prstGeom>
          <a:effectLst>
            <a:outerShdw blurRad="63500" sx="101000" sy="101000" algn="ctr" rotWithShape="0">
              <a:srgbClr val="FF6501">
                <a:alpha val="40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6629072" y="1566983"/>
            <a:ext cx="1665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June 7</a:t>
            </a:r>
            <a:r>
              <a:rPr lang="en-US" sz="1600" dirty="0"/>
              <a:t>, </a:t>
            </a:r>
            <a:r>
              <a:rPr lang="en-US" sz="1600" dirty="0" smtClean="0"/>
              <a:t>2012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1666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Prior example of MVCC: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96" y="3573030"/>
            <a:ext cx="894950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73331"/>
              </p:ext>
            </p:extLst>
          </p:nvPr>
        </p:nvGraphicFramePr>
        <p:xfrm>
          <a:off x="489856" y="2122708"/>
          <a:ext cx="5617030" cy="40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/>
                <a:gridCol w="2743200"/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STD1000DM003-1SB10C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~2016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3" y="173733"/>
            <a:ext cx="1992086" cy="79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274435"/>
              </p:ext>
            </p:extLst>
          </p:nvPr>
        </p:nvGraphicFramePr>
        <p:xfrm>
          <a:off x="489856" y="2122708"/>
          <a:ext cx="8294912" cy="406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/>
                <a:gridCol w="2743200"/>
                <a:gridCol w="2677882"/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SSD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2268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1696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44.9 MB/s</a:t>
                      </a:r>
                    </a:p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10,962</a:t>
                      </a:r>
                      <a:r>
                        <a:rPr lang="en-US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151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36,865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348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84961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399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97,412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STD1000DM003-1SB10C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4680" y="1091802"/>
            <a:ext cx="3694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Samsung  ($330)</a:t>
            </a:r>
          </a:p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512 GB 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960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 </a:t>
            </a:r>
            <a:r>
              <a:rPr lang="en-US" sz="1400" b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NVMe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M.2 </a:t>
            </a:r>
            <a:endParaRPr lang="en-US" sz="1400" b="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Model: MZ-V6P512BW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086" y="6454251"/>
            <a:ext cx="8075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ssd.userbenchmark.com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SpeedTest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/182182/Samsung-SSD-960-PRO-512GB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~2016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8380"/>
          <a:stretch/>
        </p:blipFill>
        <p:spPr>
          <a:xfrm>
            <a:off x="0" y="93133"/>
            <a:ext cx="9144000" cy="1355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881224"/>
            <a:ext cx="8864600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1629317"/>
            <a:ext cx="8850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Idea: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Traditionally disks laid out with spatial locality due to cost of seeks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Observation: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main memory getting bigger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→ most reads from memory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Implication: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Disk w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orkloads now write-heavy →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avoid seeks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→ write log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problem: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Many seeks to read, need to occasionally defragment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tech solution: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SSDs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→ seeks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cheap, erase blocks change defrag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6223606"/>
            <a:ext cx="3645077" cy="63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Unlike 2PL/OCC, reads never rejected</a:t>
            </a:r>
          </a:p>
          <a:p>
            <a:r>
              <a:rPr lang="en-US" sz="2800" dirty="0" smtClean="0"/>
              <a:t>Occasionally run garbage collection to clean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transaction into read set and write set</a:t>
            </a:r>
          </a:p>
          <a:p>
            <a:pPr lvl="1"/>
            <a:r>
              <a:rPr lang="en-US" dirty="0" smtClean="0"/>
              <a:t>All reads execute as if one “snapshot”</a:t>
            </a:r>
          </a:p>
          <a:p>
            <a:pPr lvl="1"/>
            <a:r>
              <a:rPr lang="en-US" dirty="0" smtClean="0"/>
              <a:t>All writes execute as if one later “snapshot”</a:t>
            </a:r>
          </a:p>
          <a:p>
            <a:pPr lvl="1"/>
            <a:endParaRPr lang="en-US" dirty="0"/>
          </a:p>
          <a:p>
            <a:r>
              <a:rPr lang="en-US" dirty="0" smtClean="0"/>
              <a:t>Yields snapshot isolation  &lt; 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 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Intuition:  Bag of marbles:  ½ white, </a:t>
            </a:r>
            <a:r>
              <a:rPr lang="en-US" dirty="0"/>
              <a:t>½ </a:t>
            </a:r>
            <a:r>
              <a:rPr lang="en-US" dirty="0" smtClean="0"/>
              <a:t>black</a:t>
            </a:r>
          </a:p>
          <a:p>
            <a:r>
              <a:rPr lang="en-US" dirty="0" smtClean="0"/>
              <a:t>Transactions:</a:t>
            </a:r>
          </a:p>
          <a:p>
            <a:pPr lvl="1"/>
            <a:r>
              <a:rPr lang="en-US" dirty="0" smtClean="0"/>
              <a:t>T1:  Change all white marbles to black marbles</a:t>
            </a:r>
          </a:p>
          <a:p>
            <a:pPr lvl="1"/>
            <a:r>
              <a:rPr lang="en-US" dirty="0" smtClean="0"/>
              <a:t>T2:  Change all black marbles to white marbles</a:t>
            </a:r>
            <a:endParaRPr lang="en-US" dirty="0"/>
          </a:p>
          <a:p>
            <a:r>
              <a:rPr lang="en-US" dirty="0" err="1" smtClean="0"/>
              <a:t>Serializability</a:t>
            </a:r>
            <a:r>
              <a:rPr lang="en-US" dirty="0"/>
              <a:t> </a:t>
            </a:r>
            <a:r>
              <a:rPr lang="en-US" dirty="0" smtClean="0"/>
              <a:t>(2PL, OCC) </a:t>
            </a:r>
          </a:p>
          <a:p>
            <a:pPr lvl="1"/>
            <a:r>
              <a:rPr lang="en-US" dirty="0" smtClean="0"/>
              <a:t>T1 → T2   or   T2 → T1</a:t>
            </a:r>
          </a:p>
          <a:p>
            <a:pPr lvl="1"/>
            <a:r>
              <a:rPr lang="en-US" dirty="0" smtClean="0"/>
              <a:t>In either case, bag is either ALL white or ALL black</a:t>
            </a:r>
          </a:p>
          <a:p>
            <a:r>
              <a:rPr lang="en-US" dirty="0" smtClean="0"/>
              <a:t>Snapshot isolation (MVCC)</a:t>
            </a:r>
          </a:p>
          <a:p>
            <a:pPr lvl="1"/>
            <a:r>
              <a:rPr lang="en-US" dirty="0"/>
              <a:t>T1 → T2 </a:t>
            </a:r>
            <a:r>
              <a:rPr lang="en-US" dirty="0" smtClean="0"/>
              <a:t>  or   </a:t>
            </a:r>
            <a:r>
              <a:rPr lang="en-US" dirty="0"/>
              <a:t>T2 → </a:t>
            </a:r>
            <a:r>
              <a:rPr lang="en-US" dirty="0" smtClean="0"/>
              <a:t>T1    or    T1 || T2</a:t>
            </a:r>
          </a:p>
          <a:p>
            <a:pPr lvl="1"/>
            <a:r>
              <a:rPr lang="en-US" dirty="0" smtClean="0"/>
              <a:t>Bag is ALL white, ALL black, or </a:t>
            </a:r>
            <a:r>
              <a:rPr lang="en-US" dirty="0"/>
              <a:t>½ </a:t>
            </a:r>
            <a:r>
              <a:rPr lang="en-US" dirty="0" smtClean="0"/>
              <a:t>white </a:t>
            </a:r>
            <a:r>
              <a:rPr lang="en-US" dirty="0"/>
              <a:t>½ </a:t>
            </a:r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r>
              <a:rPr lang="en-US" dirty="0" smtClean="0"/>
              <a:t> vs. Snapshot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r>
              <a:rPr lang="en-US" sz="2800" baseline="-25000" dirty="0"/>
              <a:t> </a:t>
            </a:r>
            <a:r>
              <a:rPr lang="en-US" sz="2800" dirty="0" smtClean="0"/>
              <a:t>are assigned timestamps, which may get assigned to objects those </a:t>
            </a:r>
            <a:r>
              <a:rPr lang="en-US" sz="2800" dirty="0" err="1" smtClean="0"/>
              <a:t>txns</a:t>
            </a:r>
            <a:r>
              <a:rPr lang="en-US" sz="2800" dirty="0" smtClean="0"/>
              <a:t> read/write</a:t>
            </a:r>
          </a:p>
          <a:p>
            <a:r>
              <a:rPr lang="en-US" sz="2800" dirty="0" smtClean="0"/>
              <a:t>Every object version O</a:t>
            </a:r>
            <a:r>
              <a:rPr lang="en-US" sz="2800" baseline="-25000" dirty="0" smtClean="0"/>
              <a:t>V</a:t>
            </a:r>
            <a:r>
              <a:rPr lang="en-US" sz="2800" dirty="0" smtClean="0"/>
              <a:t> has both read and write TS</a:t>
            </a:r>
          </a:p>
          <a:p>
            <a:pPr lvl="1"/>
            <a:r>
              <a:rPr lang="en-US" sz="2600" dirty="0" err="1" smtClean="0"/>
              <a:t>ReadTS</a:t>
            </a:r>
            <a:r>
              <a:rPr lang="en-US" sz="2600" dirty="0" smtClean="0"/>
              <a:t>:  Largest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reads </a:t>
            </a:r>
            <a:r>
              <a:rPr lang="en-US" sz="2400" dirty="0"/>
              <a:t>O</a:t>
            </a:r>
            <a:r>
              <a:rPr lang="en-US" sz="2400" baseline="-25000" dirty="0"/>
              <a:t>V</a:t>
            </a:r>
            <a:endParaRPr lang="en-US" sz="2600" dirty="0" smtClean="0"/>
          </a:p>
          <a:p>
            <a:pPr lvl="1"/>
            <a:r>
              <a:rPr lang="en-US" sz="2600" dirty="0" err="1" smtClean="0"/>
              <a:t>WriteTS</a:t>
            </a:r>
            <a:r>
              <a:rPr lang="en-US" sz="2600" dirty="0" smtClean="0"/>
              <a:t>: 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wrote 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 in MVCC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01" y="3552541"/>
            <a:ext cx="8394793" cy="3305459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Perform write of object O or abort if conflicting: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Find  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s.t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max {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|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&lt;= TS(T)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# Abort if another T’ exists and has read O after </a:t>
            </a:r>
            <a:r>
              <a:rPr lang="en-US" sz="2400" dirty="0" smtClean="0"/>
              <a:t>T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If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&gt; TS(T)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Create new version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TS(T)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Executing </a:t>
            </a:r>
            <a:r>
              <a:rPr lang="en-US" sz="3600" dirty="0" smtClean="0"/>
              <a:t>transaction T in </a:t>
            </a:r>
            <a:r>
              <a:rPr lang="en-US" sz="3600" dirty="0"/>
              <a:t>MVCC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5401" y="1404383"/>
            <a:ext cx="8394793" cy="203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0" dirty="0" smtClean="0"/>
              <a:t>Find version of object O to read: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# Determine the last version written before read snapshot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</p:txBody>
      </p:sp>
    </p:spTree>
    <p:extLst>
      <p:ext uri="{BB962C8B-B14F-4D97-AF65-F5344CB8AC3E}">
        <p14:creationId xmlns:p14="http://schemas.microsoft.com/office/powerpoint/2010/main" val="561709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2|15.3|24.2|7.8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.6|4.9|8.2|3.5|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2.9|1.9|14.4|3.1|9.3|4.7|2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6|0.9|0.5|1.3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44186</TotalTime>
  <Words>2298</Words>
  <Application>Microsoft Macintosh PowerPoint</Application>
  <PresentationFormat>On-screen Show (4:3)</PresentationFormat>
  <Paragraphs>619</Paragraphs>
  <Slides>42</Slides>
  <Notes>20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Calibri</vt:lpstr>
      <vt:lpstr>Courier</vt:lpstr>
      <vt:lpstr>Courier New</vt:lpstr>
      <vt:lpstr>ＭＳ Ｐゴシック</vt:lpstr>
      <vt:lpstr>Symbol</vt:lpstr>
      <vt:lpstr>Times New Roman</vt:lpstr>
      <vt:lpstr>Wingdings</vt:lpstr>
      <vt:lpstr>Arial</vt:lpstr>
      <vt:lpstr>1_Office Theme</vt:lpstr>
      <vt:lpstr>Spanner Storage insights</vt:lpstr>
      <vt:lpstr>2PL &amp; OCC = strict serialization</vt:lpstr>
      <vt:lpstr>Multi-version            concurrency control</vt:lpstr>
      <vt:lpstr>Multi-version concurrency control</vt:lpstr>
      <vt:lpstr>Multi-version concurrency control</vt:lpstr>
      <vt:lpstr>MVCC Intuition</vt:lpstr>
      <vt:lpstr>Serializability vs. Snapshot isolation</vt:lpstr>
      <vt:lpstr>Timestamps in MVCC</vt:lpstr>
      <vt:lpstr>Executing transaction T in MVCC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Distributed Transactions</vt:lpstr>
      <vt:lpstr>Consider partitioned data over servers</vt:lpstr>
      <vt:lpstr>Consider partitioned data over servers</vt:lpstr>
      <vt:lpstr>Strawman:  Consensus per txn group?</vt:lpstr>
      <vt:lpstr>Spanner: Google’s Globally-Distributed Database  OSDI 2012</vt:lpstr>
      <vt:lpstr>Google’s Setting</vt:lpstr>
      <vt:lpstr>Scale-out vs. fault tolerance</vt:lpstr>
      <vt:lpstr>Disruptive idea:  Do clocks really need to be                arbitrarily unsynchronized?  Can you engineer some max divergence?</vt:lpstr>
      <vt:lpstr>TrueTime </vt:lpstr>
      <vt:lpstr>Timestamps and TrueTime</vt:lpstr>
      <vt:lpstr>Commit Wait and Replication</vt:lpstr>
      <vt:lpstr>Client-driven transactions</vt:lpstr>
      <vt:lpstr>Commit Wait and 2-Phase Commit</vt:lpstr>
      <vt:lpstr>Commit Wait and 2-Phase Commit</vt:lpstr>
      <vt:lpstr>Example</vt:lpstr>
      <vt:lpstr>Read-only optimizations</vt:lpstr>
      <vt:lpstr>Disruptive idea:  Do clocks really need to be                arbitrarily unsynchronized?  Can you engineer some max divergence?</vt:lpstr>
      <vt:lpstr>TrueTime Architecture</vt:lpstr>
      <vt:lpstr>TrueTime implementation</vt:lpstr>
      <vt:lpstr>Known unknowns &gt; unknown unknowns  Rethink algorithms to reason about uncertainty</vt:lpstr>
      <vt:lpstr>The case for log storage: Hardware tech affecting software design </vt:lpstr>
      <vt:lpstr>Latency Numbers Every Programmer Should Know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1720</cp:revision>
  <cp:lastPrinted>2016-10-05T13:43:34Z</cp:lastPrinted>
  <dcterms:created xsi:type="dcterms:W3CDTF">2013-10-08T01:49:25Z</dcterms:created>
  <dcterms:modified xsi:type="dcterms:W3CDTF">2017-02-22T06:03:20Z</dcterms:modified>
</cp:coreProperties>
</file>