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63" r:id="rId3"/>
    <p:sldId id="258" r:id="rId4"/>
    <p:sldId id="264" r:id="rId5"/>
    <p:sldId id="266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317" r:id="rId18"/>
    <p:sldId id="279" r:id="rId19"/>
    <p:sldId id="281" r:id="rId20"/>
    <p:sldId id="269" r:id="rId21"/>
    <p:sldId id="282" r:id="rId22"/>
    <p:sldId id="283" r:id="rId23"/>
    <p:sldId id="284" r:id="rId24"/>
    <p:sldId id="285" r:id="rId25"/>
    <p:sldId id="290" r:id="rId26"/>
    <p:sldId id="286" r:id="rId27"/>
    <p:sldId id="288" r:id="rId28"/>
    <p:sldId id="287" r:id="rId29"/>
    <p:sldId id="318" r:id="rId30"/>
    <p:sldId id="289" r:id="rId31"/>
    <p:sldId id="292" r:id="rId32"/>
    <p:sldId id="291" r:id="rId33"/>
    <p:sldId id="259" r:id="rId34"/>
    <p:sldId id="319" r:id="rId35"/>
    <p:sldId id="322" r:id="rId36"/>
    <p:sldId id="320" r:id="rId37"/>
    <p:sldId id="323" r:id="rId38"/>
    <p:sldId id="321" r:id="rId39"/>
    <p:sldId id="324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50" r:id="rId52"/>
    <p:sldId id="351" r:id="rId53"/>
    <p:sldId id="339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28"/>
    <p:restoredTop sz="94680"/>
  </p:normalViewPr>
  <p:slideViewPr>
    <p:cSldViewPr snapToGrid="0" snapToObjects="1">
      <p:cViewPr>
        <p:scale>
          <a:sx n="70" d="100"/>
          <a:sy n="70" d="100"/>
        </p:scale>
        <p:origin x="44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57259597277797E-2"/>
          <c:y val="3.9913232104121503E-2"/>
          <c:w val="0.95744274040272204"/>
          <c:h val="0.8437039643363449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Photo</c:v>
                </c:pt>
              </c:strCache>
            </c:strRef>
          </c:tx>
          <c:spPr>
            <a:solidFill>
              <a:srgbClr val="3D5F83"/>
            </a:solidFill>
            <a:ln w="18070">
              <a:noFill/>
            </a:ln>
          </c:spPr>
          <c:invertIfNegative val="1"/>
          <c:cat>
            <c:strRef>
              <c:f>Sheet1!$B$1:$G$1</c:f>
              <c:strCache>
                <c:ptCount val="6"/>
                <c:pt idx="0">
                  <c:v>0 day</c:v>
                </c:pt>
                <c:pt idx="1">
                  <c:v>1 day</c:v>
                </c:pt>
                <c:pt idx="2">
                  <c:v>1 week</c:v>
                </c:pt>
                <c:pt idx="3">
                  <c:v>1 month</c:v>
                </c:pt>
                <c:pt idx="4">
                  <c:v>3 month</c:v>
                </c:pt>
                <c:pt idx="5">
                  <c:v>1 year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509.54291444459619</c:v>
                </c:pt>
                <c:pt idx="1">
                  <c:v>98.277542276311578</c:v>
                </c:pt>
                <c:pt idx="2">
                  <c:v>30.13963717580565</c:v>
                </c:pt>
                <c:pt idx="3">
                  <c:v>13.61103514289621</c:v>
                </c:pt>
                <c:pt idx="4">
                  <c:v>6.6461552486439626</c:v>
                </c:pt>
                <c:pt idx="5">
                  <c:v>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w="18070">
                    <a:noFill/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335D-344C-8E44-A464D069C9C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Video</c:v>
                </c:pt>
              </c:strCache>
            </c:strRef>
          </c:tx>
          <c:invertIfNegative val="0"/>
          <c:cat>
            <c:strRef>
              <c:f>Sheet1!$B$1:$G$1</c:f>
              <c:strCache>
                <c:ptCount val="6"/>
                <c:pt idx="0">
                  <c:v>0 day</c:v>
                </c:pt>
                <c:pt idx="1">
                  <c:v>1 day</c:v>
                </c:pt>
                <c:pt idx="2">
                  <c:v>1 week</c:v>
                </c:pt>
                <c:pt idx="3">
                  <c:v>1 month</c:v>
                </c:pt>
                <c:pt idx="4">
                  <c:v>3 month</c:v>
                </c:pt>
                <c:pt idx="5">
                  <c:v>1 year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586.86170212765956</c:v>
                </c:pt>
                <c:pt idx="1">
                  <c:v>68.606382978723303</c:v>
                </c:pt>
                <c:pt idx="2">
                  <c:v>16.382978723404261</c:v>
                </c:pt>
                <c:pt idx="3">
                  <c:v>6.4042553191489358</c:v>
                </c:pt>
                <c:pt idx="4">
                  <c:v>1.8723404255319149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5D-344C-8E44-A464D069C9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610266224"/>
        <c:axId val="1610268272"/>
      </c:barChart>
      <c:catAx>
        <c:axId val="1610266224"/>
        <c:scaling>
          <c:orientation val="minMax"/>
        </c:scaling>
        <c:delete val="1"/>
        <c:axPos val="b"/>
        <c:numFmt formatCode="General" sourceLinked="1"/>
        <c:majorTickMark val="none"/>
        <c:minorTickMark val="cross"/>
        <c:tickLblPos val="low"/>
        <c:crossAx val="1610268272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1610268272"/>
        <c:scaling>
          <c:orientation val="minMax"/>
        </c:scaling>
        <c:delete val="1"/>
        <c:axPos val="l"/>
        <c:majorGridlines>
          <c:spPr>
            <a:ln w="9035">
              <a:solidFill>
                <a:srgbClr val="B3B3B3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 sz="2400" baseline="0" dirty="0"/>
                  <a:t>Normalized  Read </a:t>
                </a:r>
                <a:r>
                  <a:rPr lang="en-US" baseline="0" dirty="0"/>
                  <a:t>   </a:t>
                </a:r>
                <a:r>
                  <a:rPr lang="en-US" sz="2400" baseline="0" dirty="0"/>
                  <a:t>Rates</a:t>
                </a:r>
                <a:endParaRPr lang="en-US" sz="2400" dirty="0"/>
              </a:p>
            </c:rich>
          </c:tx>
          <c:overlay val="0"/>
        </c:title>
        <c:numFmt formatCode="##,#00&quot;&quot;" sourceLinked="0"/>
        <c:majorTickMark val="none"/>
        <c:minorTickMark val="cross"/>
        <c:tickLblPos val="nextTo"/>
        <c:crossAx val="1610266224"/>
        <c:crosses val="autoZero"/>
        <c:crossBetween val="between"/>
      </c:valAx>
      <c:spPr>
        <a:solidFill>
          <a:srgbClr val="FFFFFF"/>
        </a:solidFill>
        <a:ln w="18070">
          <a:noFill/>
        </a:ln>
        <a:effectLst>
          <a:outerShdw blurRad="63500" dir="2700000" algn="tl" rotWithShape="0">
            <a:srgbClr val="000000">
              <a:alpha val="20000"/>
            </a:srgbClr>
          </a:outerShdw>
        </a:effectLst>
      </c:spPr>
    </c:plotArea>
    <c:legend>
      <c:legendPos val="r"/>
      <c:legendEntry>
        <c:idx val="0"/>
        <c:txPr>
          <a:bodyPr/>
          <a:lstStyle/>
          <a:p>
            <a:pPr>
              <a:defRPr sz="2400" baseline="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400" baseline="0"/>
            </a:pPr>
            <a:endParaRPr lang="en-US"/>
          </a:p>
        </c:txPr>
      </c:legendEntry>
      <c:layout>
        <c:manualLayout>
          <c:xMode val="edge"/>
          <c:yMode val="edge"/>
          <c:x val="0.85903684358094845"/>
          <c:y val="0.44563267118725097"/>
          <c:w val="0.13428904824045063"/>
          <c:h val="0.13650024766426999"/>
        </c:manualLayout>
      </c:layout>
      <c:overlay val="0"/>
    </c:legend>
    <c:plotVisOnly val="1"/>
    <c:dispBlanksAs val="gap"/>
    <c:showDLblsOverMax val="1"/>
  </c:chart>
  <c:spPr>
    <a:noFill/>
    <a:ln>
      <a:noFill/>
    </a:ln>
  </c:spPr>
  <c:txPr>
    <a:bodyPr/>
    <a:lstStyle/>
    <a:p>
      <a:pPr>
        <a:defRPr sz="996" b="0" i="0" u="none" strike="noStrike" baseline="0">
          <a:solidFill>
            <a:srgbClr val="000000"/>
          </a:solidFill>
          <a:latin typeface="Vista Sans OT Reg"/>
          <a:ea typeface="Vista Sans OT Reg"/>
          <a:cs typeface="Vista Sans OT Reg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553162997482"/>
          <c:y val="2.2509888551708001E-2"/>
          <c:w val="0.89744683700251804"/>
          <c:h val="0.831401828751278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Photo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 week</c:v>
                </c:pt>
                <c:pt idx="1">
                  <c:v>1 month</c:v>
                </c:pt>
                <c:pt idx="2">
                  <c:v>3 month</c:v>
                </c:pt>
                <c:pt idx="3">
                  <c:v>1 year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336.64</c:v>
                </c:pt>
                <c:pt idx="1">
                  <c:v>152.08000000000001</c:v>
                </c:pt>
                <c:pt idx="2">
                  <c:v>74.64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4-2143-8A00-BD4E1ED4B1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5739840"/>
        <c:axId val="1609223248"/>
      </c:barChart>
      <c:catAx>
        <c:axId val="16057398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9223248"/>
        <c:crosses val="autoZero"/>
        <c:auto val="1"/>
        <c:lblAlgn val="ctr"/>
        <c:lblOffset val="100"/>
        <c:noMultiLvlLbl val="0"/>
      </c:catAx>
      <c:valAx>
        <c:axId val="1609223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/>
                  <a:t>Reads/Sec  per disk</a:t>
                </a:r>
              </a:p>
              <a:p>
                <a:pPr>
                  <a:defRPr sz="2400"/>
                </a:pPr>
                <a:endParaRPr lang="en-US" sz="2400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7398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86908547145892501"/>
          <c:y val="0.40765245253434201"/>
          <c:w val="0.105971217883479"/>
          <c:h val="6.78119780481984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955179-D22F-3548-A1A4-FABEF1F51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3CC12-694E-AA46-B7C7-80E4C32CC9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D2B4B-155A-464D-8082-F11C95C72E44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64CBA-54C2-A545-AB7D-D961D31CD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F4CCC-FFAD-0B43-B0AA-A2A0DD8CAB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8A03-C30C-BB4A-A5F8-DE2896491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Helvetica Neue Medium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Helvetica Neue Medium" charset="0"/>
              </a:defRPr>
            </a:lvl1pPr>
          </a:lstStyle>
          <a:p>
            <a:fld id="{57271B6D-CB48-F145-A39A-C8D212D0B1F7}" type="datetimeFigureOut">
              <a:rPr lang="en-US" smtClean="0"/>
              <a:pPr/>
              <a:t>3/31/19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Helvetica Neue Medium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Helvetica Neue Medium" charset="0"/>
              </a:defRPr>
            </a:lvl1pPr>
          </a:lstStyle>
          <a:p>
            <a:fld id="{951C71C7-C50A-8F49-8AD5-5FB19F3584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6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Helvetica Neue Medium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Helvetica Neue Medium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Helvetica Neue Medium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Helvetica Neue Medium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Helvetica Neue Medium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1C71C7-C50A-8F49-8AD5-5FB19F35844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01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394910B-B777-4C74-A2AB-3896C90E102C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6F1D77C-DC1D-4BC8-9301-5EED46D0B8BF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14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C7126D-23E9-4CAC-9B5F-ACE6111F40C8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3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1C7126D-23E9-4CAC-9B5F-ACE6111F40C8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27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538B224-D1DF-4E6C-BF40-16CAB97F7A57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3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9ED953E-8A57-4E51-93DD-8CBB7D5461C8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80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BD77BF8-97A6-404C-A7E0-F7E08754C103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9BAA8B9-E8AE-4A38-8E49-A3797784543A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58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71D969A-C3C7-4F56-B3CF-FC6FF72E6BDA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57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F931338-C81E-4FCA-8F3D-558DD071DBE8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3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745DC86-EDFC-4EF5-A92A-04492D50DD23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4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2CE7D2-B1D3-4E23-9A06-0108FE5B5121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9C6846A-4FAA-420A-AB64-59D62F43B4CF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7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7B0E73-1B59-4F76-AD15-FB130C92DB71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7B0E73-1B59-4F76-AD15-FB130C92DB71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56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2BA1427-7608-470D-B228-17F840438B90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1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768E3AA1-6634-4971-B307-0D7C55ED455C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C88BA21-293E-4227-91DB-94AD91DD64B7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F40805-DC24-4A37-BAD8-7D60BF351CEA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F40805-DC24-4A37-BAD8-7D60BF351CEA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848B27-9C03-4979-B63A-72890063B8D7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9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88E8F4A-AFEF-4C6B-A9F2-374759FEAFA3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8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2D980-B585-574E-A40D-6418E1AC5FA0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88613E7-4BBC-48AD-98B8-D68F363F8DE9}" type="datetime1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6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0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9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2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AC23-BB1F-7249-B603-CE846366760D}" type="datetimeFigureOut">
              <a:rPr lang="en-US" smtClean="0"/>
              <a:t>3/31/19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B522-0E0B-4549-9F49-BD2DDF24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5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Medium" charset="0"/>
              </a:defRPr>
            </a:lvl1pPr>
          </a:lstStyle>
          <a:p>
            <a:fld id="{8AC1AC23-BB1F-7249-B603-CE846366760D}" type="datetimeFigureOut">
              <a:rPr lang="en-US" smtClean="0"/>
              <a:pPr/>
              <a:t>3/31/19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Medium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Medium" charset="0"/>
              </a:defRPr>
            </a:lvl1pPr>
          </a:lstStyle>
          <a:p>
            <a:fld id="{924EB522-0E0B-4549-9F49-BD2DDF240B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Medium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Helvetica Neue Medium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Helvetica Neue Medium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Helvetica Neue Medium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Medium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Helvetica Neue Medium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8396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Erasure Codes for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8070"/>
            <a:ext cx="9144000" cy="289673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COS 518:  Advanced Computer Systems</a:t>
            </a:r>
          </a:p>
          <a:p>
            <a:r>
              <a:rPr lang="en-US" dirty="0"/>
              <a:t>Lecture 14</a:t>
            </a:r>
          </a:p>
          <a:p>
            <a:endParaRPr lang="en-US" dirty="0"/>
          </a:p>
          <a:p>
            <a:r>
              <a:rPr lang="en-US" dirty="0"/>
              <a:t>Michael Freedman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22ABF8-67E4-F447-8DB8-A639FC6670E2}"/>
              </a:ext>
            </a:extLst>
          </p:cNvPr>
          <p:cNvSpPr txBox="1">
            <a:spLocks/>
          </p:cNvSpPr>
          <p:nvPr/>
        </p:nvSpPr>
        <p:spPr>
          <a:xfrm>
            <a:off x="1524000" y="5829336"/>
            <a:ext cx="9144000" cy="89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000" dirty="0"/>
              <a:t>Slides originally by Wyatt Lloyd</a:t>
            </a:r>
          </a:p>
        </p:txBody>
      </p:sp>
    </p:spTree>
    <p:extLst>
      <p:ext uri="{BB962C8B-B14F-4D97-AF65-F5344CB8AC3E}">
        <p14:creationId xmlns:p14="http://schemas.microsoft.com/office/powerpoint/2010/main" val="1678457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(4,2)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8893" y="221522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99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0901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395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9897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73994" y="2209790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99435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(4,2)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8893" y="221522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99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0901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395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9897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73994" y="2209790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2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1693939" y="2237499"/>
            <a:ext cx="612232" cy="6096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8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(4,2)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8893" y="221522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99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0901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395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9897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73994" y="2209790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2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1693939" y="2237499"/>
            <a:ext cx="612232" cy="6096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28893" y="4041679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399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0901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9395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09897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08089" y="4036245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LucidaSansUnicode" charset="0"/>
              </a:rPr>
              <a:t>=</a:t>
            </a:r>
            <a:endParaRPr lang="en-US" sz="4000" dirty="0">
              <a:latin typeface="Helvetica Neue Medium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364568" y="4193377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74066" y="4159355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83564" y="4159354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(4,2)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28893" y="221522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399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90901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9395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09897" y="221522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73994" y="2209790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2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1693939" y="2237499"/>
            <a:ext cx="612232" cy="6096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28893" y="4041679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399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0901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19395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09897" y="4041679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873994" y="562589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7290" y="4036245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LucidaSansUnicode" charset="0"/>
              </a:rPr>
              <a:t>=</a:t>
            </a:r>
            <a:endParaRPr lang="en-US" sz="4000" dirty="0">
              <a:latin typeface="Helvetica Neue Medium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328893" y="5625894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19395" y="562589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09897" y="5625894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90901" y="5616077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557290" y="5610643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LucidaSansUnicode" charset="0"/>
              </a:rPr>
              <a:t>=</a:t>
            </a:r>
            <a:endParaRPr lang="en-US" sz="4000" dirty="0">
              <a:latin typeface="Helvetica Neue Medium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38241" y="474413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=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638241" y="4990352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=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638241" y="5205999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=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64568" y="4193377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074066" y="4159355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83564" y="4159354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36581" y="5757093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6079" y="5723071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413373" y="5723070"/>
            <a:ext cx="429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ffectLst/>
                <a:latin typeface="LucidaSansUnicode" charset="0"/>
              </a:rPr>
              <a:t>+</a:t>
            </a:r>
            <a:endParaRPr lang="en-US" sz="2400" dirty="0">
              <a:latin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4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___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3x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RS(4,2) = ___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42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37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3x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RS(4,2) = (4+2)/4 = 1.5x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2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3x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RS(4,2) = (4+2)/4 = 1.5x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Tolerating 4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5x replication = 5x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RS(10,4) = ___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84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3x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RS(4,2) = (4+2)/4 = 1.5x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Tolerating 4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5x replication = 5x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RS(10,4) = (10+4)/10 = 1.4x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RS(100,4) = ___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205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Codes Save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Tolerating 2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3x replication = 3x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RS(4,2) = (4+2)/4 = 1.5x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Tolerating 4 failures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5x replication = 5x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RS(10,4) = (10+4)/10 = 1.4x storage overhead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RS(100,4) = (100+4)/100 = 1.04x storage overhead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8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Fail, Let’s Not Lose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89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multiple copies of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Simple and very commonly used!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But, requires a lot of extra storage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dirty="0"/>
              <a:t>Erasure coding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Store extra information we can use to recover the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Fault tolerance with less storage overhead</a:t>
            </a:r>
          </a:p>
        </p:txBody>
      </p:sp>
    </p:spTree>
    <p:extLst>
      <p:ext uri="{BB962C8B-B14F-4D97-AF65-F5344CB8AC3E}">
        <p14:creationId xmlns:p14="http://schemas.microsoft.com/office/powerpoint/2010/main" val="262669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</p:spTree>
    <p:extLst>
      <p:ext uri="{BB962C8B-B14F-4D97-AF65-F5344CB8AC3E}">
        <p14:creationId xmlns:p14="http://schemas.microsoft.com/office/powerpoint/2010/main" val="198214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1: Encoding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pPr lvl="1"/>
            <a:r>
              <a:rPr lang="en-US" dirty="0"/>
              <a:t>Just copy the data</a:t>
            </a:r>
          </a:p>
          <a:p>
            <a:pPr lvl="1"/>
            <a:endParaRPr lang="en-US" dirty="0"/>
          </a:p>
          <a:p>
            <a:r>
              <a:rPr lang="en-US" dirty="0"/>
              <a:t>Erasure coding:</a:t>
            </a:r>
          </a:p>
          <a:p>
            <a:pPr lvl="1"/>
            <a:r>
              <a:rPr lang="en-US" dirty="0"/>
              <a:t>Compute codes over N data blocks for each of the K coding blocks</a:t>
            </a:r>
          </a:p>
        </p:txBody>
      </p:sp>
    </p:spTree>
    <p:extLst>
      <p:ext uri="{BB962C8B-B14F-4D97-AF65-F5344CB8AC3E}">
        <p14:creationId xmlns:p14="http://schemas.microsoft.com/office/powerpoint/2010/main" val="203736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2: Decoding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Just read the data</a:t>
            </a:r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</p:txBody>
      </p:sp>
    </p:spTree>
    <p:extLst>
      <p:ext uri="{BB962C8B-B14F-4D97-AF65-F5344CB8AC3E}">
        <p14:creationId xmlns:p14="http://schemas.microsoft.com/office/powerpoint/2010/main" val="290987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2: Decoding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Just read the data</a:t>
            </a:r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Normal case is no failures -&gt; just read the data!</a:t>
            </a:r>
          </a:p>
          <a:p>
            <a:pPr lvl="1"/>
            <a:r>
              <a:rPr lang="en-US" dirty="0"/>
              <a:t>If there are failures</a:t>
            </a:r>
          </a:p>
          <a:p>
            <a:pPr lvl="2"/>
            <a:r>
              <a:rPr lang="en-US" dirty="0"/>
              <a:t>Read N blocks from disks and over the network</a:t>
            </a:r>
          </a:p>
          <a:p>
            <a:pPr lvl="2"/>
            <a:r>
              <a:rPr lang="en-US" dirty="0"/>
              <a:t>Compute code over N blocks to reconstruct the failed block</a:t>
            </a:r>
          </a:p>
        </p:txBody>
      </p:sp>
    </p:spTree>
    <p:extLst>
      <p:ext uri="{BB962C8B-B14F-4D97-AF65-F5344CB8AC3E}">
        <p14:creationId xmlns:p14="http://schemas.microsoft.com/office/powerpoint/2010/main" val="54799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3: Updating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pPr lvl="1"/>
            <a:r>
              <a:rPr lang="en-US" dirty="0"/>
              <a:t>Update the data in each copy</a:t>
            </a:r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Update the data in the data block</a:t>
            </a:r>
          </a:p>
          <a:p>
            <a:pPr lvl="1"/>
            <a:r>
              <a:rPr lang="en-US" dirty="0"/>
              <a:t>And all of the coding blocks</a:t>
            </a:r>
          </a:p>
        </p:txBody>
      </p:sp>
    </p:spTree>
    <p:extLst>
      <p:ext uri="{BB962C8B-B14F-4D97-AF65-F5344CB8AC3E}">
        <p14:creationId xmlns:p14="http://schemas.microsoft.com/office/powerpoint/2010/main" val="104535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3’: Deleting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pPr lvl="1"/>
            <a:r>
              <a:rPr lang="en-US" dirty="0"/>
              <a:t>Delete the data in each copy</a:t>
            </a:r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Delete the data in the data block</a:t>
            </a:r>
          </a:p>
          <a:p>
            <a:pPr lvl="1"/>
            <a:r>
              <a:rPr lang="en-US" dirty="0"/>
              <a:t>Update all of the coding blocks</a:t>
            </a:r>
          </a:p>
        </p:txBody>
      </p:sp>
    </p:spTree>
    <p:extLst>
      <p:ext uri="{BB962C8B-B14F-4D97-AF65-F5344CB8AC3E}">
        <p14:creationId xmlns:p14="http://schemas.microsoft.com/office/powerpoint/2010/main" val="914848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4: Update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</p:txBody>
      </p:sp>
    </p:spTree>
    <p:extLst>
      <p:ext uri="{BB962C8B-B14F-4D97-AF65-F5344CB8AC3E}">
        <p14:creationId xmlns:p14="http://schemas.microsoft.com/office/powerpoint/2010/main" val="1266705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4: Update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Replication: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Consensus protocol (</a:t>
            </a:r>
            <a:r>
              <a:rPr lang="en-US" dirty="0" err="1"/>
              <a:t>Paxos</a:t>
            </a:r>
            <a:r>
              <a:rPr lang="en-US" dirty="0"/>
              <a:t>!)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Erasure coding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consistently update all coding blocks with a data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consistently apply updates in a total order across all blocks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Need to ensure reads, including decoding, are consistent</a:t>
            </a:r>
          </a:p>
        </p:txBody>
      </p:sp>
    </p:spTree>
    <p:extLst>
      <p:ext uri="{BB962C8B-B14F-4D97-AF65-F5344CB8AC3E}">
        <p14:creationId xmlns:p14="http://schemas.microsoft.com/office/powerpoint/2010/main" val="45025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5: Fewer Copies for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Replication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b="1" dirty="0"/>
              <a:t>any</a:t>
            </a:r>
            <a:r>
              <a:rPr lang="en-US" dirty="0"/>
              <a:t> of the copies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Erasure coding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Read from </a:t>
            </a:r>
            <a:r>
              <a:rPr lang="en-US" b="1" dirty="0"/>
              <a:t>the</a:t>
            </a:r>
            <a:r>
              <a:rPr lang="en-US" dirty="0"/>
              <a:t> data block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 reconstruct the data on fly if there is a failure</a:t>
            </a:r>
          </a:p>
        </p:txBody>
      </p:sp>
    </p:spTree>
    <p:extLst>
      <p:ext uri="{BB962C8B-B14F-4D97-AF65-F5344CB8AC3E}">
        <p14:creationId xmlns:p14="http://schemas.microsoft.com/office/powerpoint/2010/main" val="122179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6: Larger Min System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  <a:p>
            <a:pPr lvl="1"/>
            <a:r>
              <a:rPr lang="en-US" dirty="0"/>
              <a:t>Need K+1 disjoint places to store data</a:t>
            </a:r>
          </a:p>
          <a:p>
            <a:pPr lvl="1"/>
            <a:r>
              <a:rPr lang="en-US" dirty="0"/>
              <a:t>e.g., 3 disks for 3x replication</a:t>
            </a:r>
          </a:p>
          <a:p>
            <a:pPr lvl="1"/>
            <a:endParaRPr lang="en-US" dirty="0"/>
          </a:p>
          <a:p>
            <a:r>
              <a:rPr lang="en-US" dirty="0"/>
              <a:t>Erasure coding</a:t>
            </a:r>
          </a:p>
          <a:p>
            <a:pPr lvl="1"/>
            <a:r>
              <a:rPr lang="en-US" dirty="0"/>
              <a:t>Need M=N+K disjoint places to store data</a:t>
            </a:r>
          </a:p>
          <a:p>
            <a:pPr lvl="1"/>
            <a:r>
              <a:rPr lang="en-US" dirty="0"/>
              <a:t>e.g., 14 disks for RS(10,4) replication</a:t>
            </a:r>
          </a:p>
        </p:txBody>
      </p:sp>
    </p:spTree>
    <p:extLst>
      <p:ext uri="{BB962C8B-B14F-4D97-AF65-F5344CB8AC3E}">
        <p14:creationId xmlns:p14="http://schemas.microsoft.com/office/powerpoint/2010/main" val="127281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9481" cy="1325563"/>
          </a:xfrm>
        </p:spPr>
        <p:txBody>
          <a:bodyPr/>
          <a:lstStyle/>
          <a:p>
            <a:r>
              <a:rPr lang="en-US" dirty="0"/>
              <a:t>Erasure Codes vs Error Correcting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2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Error correcting code (ECC):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Protects against </a:t>
            </a:r>
            <a:r>
              <a:rPr lang="en-US" b="1" dirty="0"/>
              <a:t>errors</a:t>
            </a:r>
            <a:r>
              <a:rPr lang="en-US" dirty="0"/>
              <a:t> is data, i.e., silent corruptions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 flips can happen in memory -&gt; use ECC memory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Bits can flip in network transmissions -&gt; use ECCs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Erasure code: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Data is </a:t>
            </a:r>
            <a:r>
              <a:rPr lang="en-US" b="1" dirty="0"/>
              <a:t>erased</a:t>
            </a:r>
            <a:r>
              <a:rPr lang="en-US" dirty="0"/>
              <a:t>, i.e., we know it’s not there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Cheaper/easier than ECC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Special case of ECC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What we’ll discuss today and use in practice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Protect against errors with checksums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07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Catch?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overhead</a:t>
            </a:r>
          </a:p>
          <a:p>
            <a:r>
              <a:rPr lang="en-US" dirty="0"/>
              <a:t>Decoding overhead</a:t>
            </a:r>
          </a:p>
          <a:p>
            <a:r>
              <a:rPr lang="en-US" dirty="0"/>
              <a:t>Updating overhead</a:t>
            </a:r>
          </a:p>
          <a:p>
            <a:pPr lvl="1"/>
            <a:r>
              <a:rPr lang="en-US" dirty="0"/>
              <a:t>Deleting overhead</a:t>
            </a:r>
          </a:p>
          <a:p>
            <a:r>
              <a:rPr lang="en-US" dirty="0"/>
              <a:t>Update consistency</a:t>
            </a:r>
          </a:p>
          <a:p>
            <a:r>
              <a:rPr lang="en-US" dirty="0"/>
              <a:t>Fewer copies for serving reads</a:t>
            </a:r>
          </a:p>
          <a:p>
            <a:r>
              <a:rPr lang="en-US" dirty="0"/>
              <a:t>Larger minimum system size</a:t>
            </a:r>
          </a:p>
        </p:txBody>
      </p:sp>
    </p:spTree>
    <p:extLst>
      <p:ext uri="{BB962C8B-B14F-4D97-AF65-F5344CB8AC3E}">
        <p14:creationId xmlns:p14="http://schemas.microsoft.com/office/powerpoint/2010/main" val="142165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codes make different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530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Encoding, decoding, and updating overheads</a:t>
            </a:r>
          </a:p>
          <a:p>
            <a:pPr>
              <a:lnSpc>
                <a:spcPct val="110000"/>
              </a:lnSpc>
            </a:pPr>
            <a:r>
              <a:rPr lang="en-US" dirty="0"/>
              <a:t>Storage overheads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Best are “Maximum Distance Separable” or  “MDS” codes where K extra blocks allows you to tolerate any K failures</a:t>
            </a:r>
          </a:p>
          <a:p>
            <a:pPr>
              <a:lnSpc>
                <a:spcPct val="110000"/>
              </a:lnSpc>
            </a:pPr>
            <a:r>
              <a:rPr lang="en-US" dirty="0"/>
              <a:t>Configuration options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Some allow any (N,K), some restrict choices of N and K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See “Erasure Codes for Storage Systems, A Brief Primer. James S. Plank. </a:t>
            </a:r>
            <a:r>
              <a:rPr lang="en-US" dirty="0" err="1"/>
              <a:t>Usenix</a:t>
            </a:r>
            <a:r>
              <a:rPr lang="en-US" dirty="0"/>
              <a:t> ;login: Dec 2013” for a good jumping off point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Also a good, accessible resource generally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0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dirty="0"/>
              <a:t>Larger minimum system size</a:t>
            </a:r>
          </a:p>
        </p:txBody>
      </p:sp>
    </p:spTree>
    <p:extLst>
      <p:ext uri="{BB962C8B-B14F-4D97-AF65-F5344CB8AC3E}">
        <p14:creationId xmlns:p14="http://schemas.microsoft.com/office/powerpoint/2010/main" val="666134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Improve Our New Hammer!</a:t>
            </a:r>
          </a:p>
        </p:txBody>
      </p:sp>
    </p:spTree>
    <p:extLst>
      <p:ext uri="{BB962C8B-B14F-4D97-AF65-F5344CB8AC3E}">
        <p14:creationId xmlns:p14="http://schemas.microsoft.com/office/powerpoint/2010/main" val="355354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dirty="0"/>
              <a:t>Larger minimum system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06488-F8BB-004A-B953-4A476ED8635D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</p:spTree>
    <p:extLst>
      <p:ext uri="{BB962C8B-B14F-4D97-AF65-F5344CB8AC3E}">
        <p14:creationId xmlns:p14="http://schemas.microsoft.com/office/powerpoint/2010/main" val="755497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dirty="0"/>
              <a:t>Larger minimum system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89B72-963F-D24B-8A2D-2D703607742C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</p:spTree>
    <p:extLst>
      <p:ext uri="{BB962C8B-B14F-4D97-AF65-F5344CB8AC3E}">
        <p14:creationId xmlns:p14="http://schemas.microsoft.com/office/powerpoint/2010/main" val="588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dirty="0"/>
              <a:t>Larger minimum system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5647" y="5381903"/>
            <a:ext cx="46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Storing lots of data</a:t>
            </a:r>
          </a:p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(when storage overhead actually matters this is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98CFA-57FC-9142-A6C4-39E61718F3B4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</p:spTree>
    <p:extLst>
      <p:ext uri="{BB962C8B-B14F-4D97-AF65-F5344CB8AC3E}">
        <p14:creationId xmlns:p14="http://schemas.microsoft.com/office/powerpoint/2010/main" val="944348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strike="sngStrike" dirty="0"/>
              <a:t>Larger minimum system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5647" y="5381903"/>
            <a:ext cx="46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Storing lots of data</a:t>
            </a:r>
          </a:p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(when storage overhead actually matters this is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CC424-6347-C040-B3C4-49403EADE85B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</p:spTree>
    <p:extLst>
      <p:ext uri="{BB962C8B-B14F-4D97-AF65-F5344CB8AC3E}">
        <p14:creationId xmlns:p14="http://schemas.microsoft.com/office/powerpoint/2010/main" val="186511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strike="sngStrike" dirty="0"/>
              <a:t>Larger minimum system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5647" y="5381903"/>
            <a:ext cx="46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Storing lots of data</a:t>
            </a:r>
          </a:p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(when storage overhead actually matters this is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DAA1A-AC2F-E14C-BC35-6AF03D9277B5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DF8C1-83BE-5E4D-90F6-90AA675C2177}"/>
              </a:ext>
            </a:extLst>
          </p:cNvPr>
          <p:cNvSpPr txBox="1"/>
          <p:nvPr/>
        </p:nvSpPr>
        <p:spPr>
          <a:xfrm>
            <a:off x="7795647" y="3721652"/>
            <a:ext cx="381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Data is stored for a long time after being written</a:t>
            </a:r>
          </a:p>
        </p:txBody>
      </p:sp>
    </p:spTree>
    <p:extLst>
      <p:ext uri="{BB962C8B-B14F-4D97-AF65-F5344CB8AC3E}">
        <p14:creationId xmlns:p14="http://schemas.microsoft.com/office/powerpoint/2010/main" val="801856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sz="1600" dirty="0"/>
              <a:t>Encoding overhead</a:t>
            </a:r>
          </a:p>
          <a:p>
            <a:pPr lvl="1"/>
            <a:r>
              <a:rPr lang="en-US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sz="1400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dirty="0"/>
              <a:t>Fewer copies for serving reads</a:t>
            </a:r>
          </a:p>
          <a:p>
            <a:pPr lvl="1"/>
            <a:r>
              <a:rPr lang="en-US" strike="sngStrike" dirty="0"/>
              <a:t>Larger minimum system size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5647" y="5381903"/>
            <a:ext cx="46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Storing lots of data</a:t>
            </a:r>
          </a:p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(when storage overhead actually matters this is true)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95647" y="3721652"/>
            <a:ext cx="381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Data is stored for a long time after being written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5647" y="2890836"/>
            <a:ext cx="381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Low read rate</a:t>
            </a:r>
          </a:p>
        </p:txBody>
      </p:sp>
    </p:spTree>
    <p:extLst>
      <p:ext uri="{BB962C8B-B14F-4D97-AF65-F5344CB8AC3E}">
        <p14:creationId xmlns:p14="http://schemas.microsoft.com/office/powerpoint/2010/main" val="151642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Erasure Codes, a simple example w/ XOR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1245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182092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2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⊕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744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656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Erasure Coding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670"/>
          </a:xfrm>
        </p:spPr>
        <p:txBody>
          <a:bodyPr>
            <a:normAutofit/>
          </a:bodyPr>
          <a:lstStyle/>
          <a:p>
            <a:r>
              <a:rPr lang="en-US" dirty="0"/>
              <a:t>Huge Positive</a:t>
            </a:r>
          </a:p>
          <a:p>
            <a:pPr lvl="1"/>
            <a:r>
              <a:rPr lang="en-US" dirty="0"/>
              <a:t>Fault tolerance with less storage overhead!</a:t>
            </a:r>
          </a:p>
          <a:p>
            <a:pPr lvl="1"/>
            <a:endParaRPr lang="en-US" dirty="0"/>
          </a:p>
          <a:p>
            <a:r>
              <a:rPr lang="en-US" dirty="0"/>
              <a:t>Many drawbacks</a:t>
            </a:r>
          </a:p>
          <a:p>
            <a:pPr lvl="1"/>
            <a:r>
              <a:rPr lang="en-US" sz="1600" dirty="0"/>
              <a:t>Encoding overhead</a:t>
            </a:r>
          </a:p>
          <a:p>
            <a:pPr lvl="1"/>
            <a:r>
              <a:rPr lang="en-US" sz="1600" dirty="0"/>
              <a:t>Decoding overhead</a:t>
            </a:r>
          </a:p>
          <a:p>
            <a:pPr lvl="1"/>
            <a:r>
              <a:rPr lang="en-US" strike="sngStrike" dirty="0"/>
              <a:t>Updating overhead</a:t>
            </a:r>
          </a:p>
          <a:p>
            <a:pPr lvl="2"/>
            <a:r>
              <a:rPr lang="en-US" sz="1400" dirty="0"/>
              <a:t>Deleting overhead</a:t>
            </a:r>
          </a:p>
          <a:p>
            <a:pPr lvl="1"/>
            <a:r>
              <a:rPr lang="en-US" strike="sngStrike" dirty="0"/>
              <a:t>Update consistency</a:t>
            </a:r>
          </a:p>
          <a:p>
            <a:pPr lvl="1"/>
            <a:r>
              <a:rPr lang="en-US" strike="sngStrike" dirty="0"/>
              <a:t>Fewer copies for serving reads</a:t>
            </a:r>
          </a:p>
          <a:p>
            <a:pPr lvl="1"/>
            <a:r>
              <a:rPr lang="en-US" strike="sngStrike" dirty="0"/>
              <a:t>Larger minimum system size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95647" y="5381903"/>
            <a:ext cx="4602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Storing lots of data</a:t>
            </a:r>
          </a:p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(when storage overhead actually matters this is 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95647" y="2890836"/>
            <a:ext cx="3812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Low read 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E8D51-61D4-644F-A116-E01E0DC8095B}"/>
              </a:ext>
            </a:extLst>
          </p:cNvPr>
          <p:cNvSpPr txBox="1"/>
          <p:nvPr/>
        </p:nvSpPr>
        <p:spPr>
          <a:xfrm>
            <a:off x="7795647" y="4797584"/>
            <a:ext cx="280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Immutable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0F1B5-853A-9442-907B-5D18E89684F6}"/>
              </a:ext>
            </a:extLst>
          </p:cNvPr>
          <p:cNvSpPr txBox="1"/>
          <p:nvPr/>
        </p:nvSpPr>
        <p:spPr>
          <a:xfrm>
            <a:off x="7795647" y="3721652"/>
            <a:ext cx="3812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 Medium" charset="0"/>
                <a:ea typeface="Helvetica Neue Medium" charset="0"/>
                <a:cs typeface="Helvetica Neue Medium" charset="0"/>
              </a:rPr>
              <a:t>Data is stored for a long time after being written</a:t>
            </a:r>
          </a:p>
        </p:txBody>
      </p:sp>
    </p:spTree>
    <p:extLst>
      <p:ext uri="{BB962C8B-B14F-4D97-AF65-F5344CB8AC3E}">
        <p14:creationId xmlns:p14="http://schemas.microsoft.com/office/powerpoint/2010/main" val="823558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712922" y="1178719"/>
            <a:ext cx="11065789" cy="3193256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f4:</a:t>
            </a:r>
            <a:br>
              <a:rPr lang="en-US" dirty="0"/>
            </a:br>
            <a:r>
              <a:rPr lang="en-US" dirty="0"/>
              <a:t>Facebook’s Warm BLOB Storage System</a:t>
            </a:r>
            <a:br>
              <a:rPr lang="en-US" dirty="0"/>
            </a:br>
            <a:r>
              <a:rPr lang="en-US" dirty="0"/>
              <a:t>[OSDI ‘14]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sz="1688" dirty="0">
              <a:solidFill>
                <a:srgbClr val="AABEE5"/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8359676" y="6355706"/>
            <a:ext cx="2468613" cy="365670"/>
          </a:xfrm>
          <a:prstGeom prst="rect">
            <a:avLst/>
          </a:prstGeom>
        </p:spPr>
        <p:txBody>
          <a:bodyPr vert="horz" lIns="77153" tIns="38576" rIns="77153" bIns="38576" rtlCol="0" anchor="ctr"/>
          <a:lstStyle>
            <a:defPPr>
              <a:defRPr lang="en-US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9pPr>
          </a:lstStyle>
          <a:p>
            <a:r>
              <a:rPr lang="en-US" sz="1688" dirty="0"/>
              <a:t>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42441" y="3814763"/>
            <a:ext cx="11081288" cy="24726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Subramanian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Muralidhar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*, Wyatt Lloyd*</a:t>
            </a:r>
            <a:r>
              <a:rPr lang="el-GR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ᵠ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Sabyasachi Roy*, Cory Hill*, Ernest Lin*,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Weiwen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Liu*,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Satadru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Pan*, Shiva Shankar*,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Viswanath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Sivakumar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*, </a:t>
            </a:r>
            <a:r>
              <a:rPr lang="en-US" sz="2025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Linpeng</a:t>
            </a:r>
            <a:r>
              <a:rPr lang="en-US" sz="2025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Tang*⁺, Sanjeev Kumar*</a:t>
            </a:r>
          </a:p>
          <a:p>
            <a:pPr algn="ctr"/>
            <a:endParaRPr lang="en-US" sz="202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2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US" sz="2025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sz="236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*Facebook Inc., </a:t>
            </a:r>
            <a:r>
              <a:rPr lang="el-GR" sz="236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ᵠ</a:t>
            </a:r>
            <a:r>
              <a:rPr lang="en-US" sz="2363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University of Southern California, ⁺Princeton University</a:t>
            </a:r>
          </a:p>
        </p:txBody>
      </p:sp>
    </p:spTree>
    <p:extLst>
      <p:ext uri="{BB962C8B-B14F-4D97-AF65-F5344CB8AC3E}">
        <p14:creationId xmlns:p14="http://schemas.microsoft.com/office/powerpoint/2010/main" val="147337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394141" y="1691271"/>
            <a:ext cx="2351690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63" dirty="0">
                <a:solidFill>
                  <a:srgbClr val="C00000"/>
                </a:solidFill>
              </a:rPr>
              <a:t>Profile Photo</a:t>
            </a:r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156097" y="471487"/>
            <a:ext cx="9633347" cy="557213"/>
          </a:xfrm>
          <a:ln/>
        </p:spPr>
        <p:txBody>
          <a:bodyPr>
            <a:normAutofit fontScale="90000"/>
          </a:bodyPr>
          <a:lstStyle/>
          <a:p>
            <a:r>
              <a:rPr lang="en-US" dirty="0" err="1"/>
              <a:t>BLOBs@FB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654" y="2314166"/>
            <a:ext cx="2249657" cy="2185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088" y="4500154"/>
            <a:ext cx="2247810" cy="2314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135" y="3471454"/>
            <a:ext cx="1928812" cy="30552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5134" y="2249873"/>
            <a:ext cx="1928813" cy="12452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5547" y="578236"/>
            <a:ext cx="4133763" cy="1754074"/>
          </a:xfrm>
          <a:prstGeom prst="rect">
            <a:avLst/>
          </a:prstGeom>
        </p:spPr>
      </p:pic>
      <p:sp>
        <p:nvSpPr>
          <p:cNvPr id="14" name="Oval 13"/>
          <p:cNvSpPr/>
          <p:nvPr/>
        </p:nvSpPr>
        <p:spPr bwMode="auto">
          <a:xfrm>
            <a:off x="7649766" y="5543582"/>
            <a:ext cx="509890" cy="509890"/>
          </a:xfrm>
          <a:prstGeom prst="ellipse">
            <a:avLst/>
          </a:prstGeom>
          <a:solidFill>
            <a:srgbClr val="000000">
              <a:alpha val="16863"/>
            </a:srgbClr>
          </a:solidFill>
          <a:ln w="38100" cap="flat" cmpd="sng" algn="ctr">
            <a:solidFill>
              <a:srgbClr val="FFFF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" name="Isosceles Triangle 14"/>
          <p:cNvSpPr/>
          <p:nvPr/>
        </p:nvSpPr>
        <p:spPr bwMode="auto">
          <a:xfrm rot="5400000">
            <a:off x="7782659" y="5708547"/>
            <a:ext cx="299935" cy="179960"/>
          </a:xfrm>
          <a:prstGeom prst="triangle">
            <a:avLst/>
          </a:prstGeom>
          <a:solidFill>
            <a:srgbClr val="FFFFFF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813947" y="2699929"/>
            <a:ext cx="2185363" cy="1607344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813947" y="4950210"/>
            <a:ext cx="2185363" cy="1640831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9018898" y="3337373"/>
            <a:ext cx="495387" cy="350601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514284" y="3278574"/>
            <a:ext cx="1583510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>
                <a:solidFill>
                  <a:srgbClr val="C00000"/>
                </a:solidFill>
              </a:rPr>
              <a:t>Feed Photo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999935" y="5585856"/>
            <a:ext cx="495387" cy="350601"/>
          </a:xfrm>
          <a:prstGeom prst="rightArrow">
            <a:avLst/>
          </a:prstGeom>
          <a:solidFill>
            <a:srgbClr val="0070C0"/>
          </a:solidFill>
          <a:ln w="2540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95321" y="5527057"/>
            <a:ext cx="1559017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>
                <a:solidFill>
                  <a:srgbClr val="0070C0"/>
                </a:solidFill>
              </a:rPr>
              <a:t>Feed Video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865546" y="535781"/>
            <a:ext cx="4133764" cy="1735931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" name="Right Arrow 28"/>
          <p:cNvSpPr/>
          <p:nvPr/>
        </p:nvSpPr>
        <p:spPr bwMode="auto">
          <a:xfrm rot="10800000">
            <a:off x="4335014" y="1727034"/>
            <a:ext cx="614414" cy="329958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949428" y="1381499"/>
            <a:ext cx="771525" cy="79705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8999935" y="1149587"/>
            <a:ext cx="495387" cy="350601"/>
          </a:xfrm>
          <a:prstGeom prst="rightArrow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439275" y="1114426"/>
            <a:ext cx="169918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>
                <a:solidFill>
                  <a:srgbClr val="C00000"/>
                </a:solidFill>
              </a:rPr>
              <a:t>Cover Photo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5537" y="2528888"/>
            <a:ext cx="204709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Immutable</a:t>
            </a:r>
          </a:p>
          <a:p>
            <a:r>
              <a:rPr lang="en-US" sz="2700" dirty="0"/>
              <a:t>            &amp;</a:t>
            </a:r>
          </a:p>
          <a:p>
            <a:r>
              <a:rPr lang="en-US" sz="2700" dirty="0"/>
              <a:t>Unstructured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73969" y="4391609"/>
            <a:ext cx="12239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Diverse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73969" y="5613190"/>
            <a:ext cx="240623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 LOT of them!!</a:t>
            </a:r>
          </a:p>
        </p:txBody>
      </p:sp>
    </p:spTree>
    <p:extLst>
      <p:ext uri="{BB962C8B-B14F-4D97-AF65-F5344CB8AC3E}">
        <p14:creationId xmlns:p14="http://schemas.microsoft.com/office/powerpoint/2010/main" val="14722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6" grpId="0" animBg="1"/>
      <p:bldP spid="18" grpId="0" animBg="1"/>
      <p:bldP spid="20" grpId="0" animBg="1"/>
      <p:bldP spid="21" grpId="0"/>
      <p:bldP spid="26" grpId="0" animBg="1"/>
      <p:bldP spid="27" grpId="0"/>
      <p:bldP spid="28" grpId="0" animBg="1"/>
      <p:bldP spid="29" grpId="0" animBg="1"/>
      <p:bldP spid="34" grpId="0" animBg="1"/>
      <p:bldP spid="37" grpId="0" animBg="1"/>
      <p:bldP spid="38" grpId="0"/>
      <p:bldP spid="5" grpId="0"/>
      <p:bldP spid="31" grpId="0"/>
      <p:bldP spid="3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3298" y="3053953"/>
            <a:ext cx="3214688" cy="642938"/>
          </a:xfrm>
        </p:spPr>
      </p:pic>
      <p:graphicFrame>
        <p:nvGraphicFramePr>
          <p:cNvPr id="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618923"/>
              </p:ext>
            </p:extLst>
          </p:nvPr>
        </p:nvGraphicFramePr>
        <p:xfrm>
          <a:off x="1181241" y="546496"/>
          <a:ext cx="9633347" cy="6174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Rectangle 4"/>
          <p:cNvSpPr>
            <a:spLocks/>
          </p:cNvSpPr>
          <p:nvPr/>
        </p:nvSpPr>
        <p:spPr bwMode="auto">
          <a:xfrm>
            <a:off x="1273969" y="6204347"/>
            <a:ext cx="4629150" cy="160734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>
              <a:spcBef>
                <a:spcPts val="591"/>
              </a:spcBef>
            </a:pPr>
            <a:endParaRPr lang="en-US" sz="928" dirty="0">
              <a:solidFill>
                <a:srgbClr val="888888"/>
              </a:solidFill>
              <a:ea typeface="Vista Sans OT Reg" pitchFamily="-65" charset="0"/>
              <a:cs typeface="Vista Sans OT Reg" pitchFamily="-65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81200" y="5981403"/>
            <a:ext cx="1207190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&lt; 1 Days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2832" y="5981403"/>
            <a:ext cx="87171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 Day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6496" y="6000751"/>
            <a:ext cx="1105111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 Week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3104" y="5981403"/>
            <a:ext cx="1243097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 Month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67863" y="5981403"/>
            <a:ext cx="93576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 Year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3569" y="5753420"/>
            <a:ext cx="405880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1X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7469" y="5614987"/>
            <a:ext cx="51488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14X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4419" y="5486400"/>
            <a:ext cx="51488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30X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80717" y="4972050"/>
            <a:ext cx="51488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98X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93759" y="1895795"/>
            <a:ext cx="623889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510X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5589" y="1307306"/>
            <a:ext cx="623889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590X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74307" y="5229225"/>
            <a:ext cx="51488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68X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53063" y="5614987"/>
            <a:ext cx="514885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16X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60406" y="5689126"/>
            <a:ext cx="405880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6X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17919" y="5753420"/>
            <a:ext cx="405880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1X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2363" y="3941553"/>
            <a:ext cx="31445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solidFill>
                  <a:srgbClr val="C00000"/>
                </a:solidFill>
              </a:rPr>
              <a:t>Data cools off rapidly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7638" y="5981403"/>
            <a:ext cx="1361719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3 Months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24813" y="5614987"/>
            <a:ext cx="405880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7X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39163" y="5689126"/>
            <a:ext cx="405880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2X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2781" y="2400301"/>
            <a:ext cx="1627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HOT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6169" y="2400301"/>
            <a:ext cx="20176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C000"/>
                </a:solidFill>
              </a:rPr>
              <a:t>WARM DATA</a:t>
            </a:r>
          </a:p>
        </p:txBody>
      </p:sp>
    </p:spTree>
    <p:extLst>
      <p:ext uri="{BB962C8B-B14F-4D97-AF65-F5344CB8AC3E}">
        <p14:creationId xmlns:p14="http://schemas.microsoft.com/office/powerpoint/2010/main" val="143234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3" grpId="0"/>
      <p:bldP spid="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223140" y="535781"/>
            <a:ext cx="9633347" cy="557213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Handling failures</a:t>
            </a:r>
          </a:p>
        </p:txBody>
      </p:sp>
      <p:sp>
        <p:nvSpPr>
          <p:cNvPr id="3" name="Can 2"/>
          <p:cNvSpPr/>
          <p:nvPr/>
        </p:nvSpPr>
        <p:spPr bwMode="auto">
          <a:xfrm>
            <a:off x="1330593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1790540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" name="Can 7"/>
          <p:cNvSpPr/>
          <p:nvPr/>
        </p:nvSpPr>
        <p:spPr bwMode="auto">
          <a:xfrm>
            <a:off x="2240596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2690653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140709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3590765" y="2564761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" name="Can 17"/>
          <p:cNvSpPr/>
          <p:nvPr/>
        </p:nvSpPr>
        <p:spPr bwMode="auto">
          <a:xfrm>
            <a:off x="1330593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" name="Can 18"/>
          <p:cNvSpPr/>
          <p:nvPr/>
        </p:nvSpPr>
        <p:spPr bwMode="auto">
          <a:xfrm>
            <a:off x="1790540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" name="Can 19"/>
          <p:cNvSpPr/>
          <p:nvPr/>
        </p:nvSpPr>
        <p:spPr bwMode="auto">
          <a:xfrm>
            <a:off x="2240596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1" name="Can 20"/>
          <p:cNvSpPr/>
          <p:nvPr/>
        </p:nvSpPr>
        <p:spPr bwMode="auto">
          <a:xfrm>
            <a:off x="2690653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2" name="Can 21"/>
          <p:cNvSpPr/>
          <p:nvPr/>
        </p:nvSpPr>
        <p:spPr bwMode="auto">
          <a:xfrm>
            <a:off x="3140709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3" name="Can 22"/>
          <p:cNvSpPr/>
          <p:nvPr/>
        </p:nvSpPr>
        <p:spPr bwMode="auto">
          <a:xfrm>
            <a:off x="3590765" y="3014817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17548" y="2143125"/>
            <a:ext cx="2821052" cy="13501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145381" y="1494080"/>
            <a:ext cx="2957513" cy="3034022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RACKS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1016794" y="1153644"/>
            <a:ext cx="3152616" cy="4589931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DATACENTER</a:t>
            </a: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2624138" y="3621881"/>
            <a:ext cx="0" cy="642938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2624138" y="4515237"/>
            <a:ext cx="0" cy="1035457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Can 84"/>
          <p:cNvSpPr/>
          <p:nvPr/>
        </p:nvSpPr>
        <p:spPr bwMode="auto">
          <a:xfrm>
            <a:off x="4864527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6" name="Can 85"/>
          <p:cNvSpPr/>
          <p:nvPr/>
        </p:nvSpPr>
        <p:spPr bwMode="auto">
          <a:xfrm>
            <a:off x="5324474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7" name="Can 86"/>
          <p:cNvSpPr/>
          <p:nvPr/>
        </p:nvSpPr>
        <p:spPr bwMode="auto">
          <a:xfrm>
            <a:off x="5774530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8" name="Can 87"/>
          <p:cNvSpPr/>
          <p:nvPr/>
        </p:nvSpPr>
        <p:spPr bwMode="auto">
          <a:xfrm>
            <a:off x="6224587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9" name="Can 88"/>
          <p:cNvSpPr/>
          <p:nvPr/>
        </p:nvSpPr>
        <p:spPr bwMode="auto">
          <a:xfrm>
            <a:off x="6674643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0" name="Can 89"/>
          <p:cNvSpPr/>
          <p:nvPr/>
        </p:nvSpPr>
        <p:spPr bwMode="auto">
          <a:xfrm>
            <a:off x="7124699" y="2564761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1" name="Can 90"/>
          <p:cNvSpPr/>
          <p:nvPr/>
        </p:nvSpPr>
        <p:spPr bwMode="auto">
          <a:xfrm>
            <a:off x="4864527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2" name="Can 91"/>
          <p:cNvSpPr/>
          <p:nvPr/>
        </p:nvSpPr>
        <p:spPr bwMode="auto">
          <a:xfrm>
            <a:off x="5324474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3" name="Can 92"/>
          <p:cNvSpPr/>
          <p:nvPr/>
        </p:nvSpPr>
        <p:spPr bwMode="auto">
          <a:xfrm>
            <a:off x="5774530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4" name="Can 93"/>
          <p:cNvSpPr/>
          <p:nvPr/>
        </p:nvSpPr>
        <p:spPr bwMode="auto">
          <a:xfrm>
            <a:off x="6224587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5" name="Can 94"/>
          <p:cNvSpPr/>
          <p:nvPr/>
        </p:nvSpPr>
        <p:spPr bwMode="auto">
          <a:xfrm>
            <a:off x="6674643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6" name="Can 95"/>
          <p:cNvSpPr/>
          <p:nvPr/>
        </p:nvSpPr>
        <p:spPr bwMode="auto">
          <a:xfrm>
            <a:off x="7124699" y="3014817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751482" y="2143125"/>
            <a:ext cx="2821052" cy="13501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4679315" y="1494080"/>
            <a:ext cx="2957513" cy="3034022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RACKS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4550728" y="1153644"/>
            <a:ext cx="3152616" cy="4589931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DATACENTER</a:t>
            </a: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6158071" y="3621881"/>
            <a:ext cx="0" cy="642938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/>
          <p:nvPr/>
        </p:nvCxnSpPr>
        <p:spPr bwMode="auto">
          <a:xfrm>
            <a:off x="6158071" y="4515237"/>
            <a:ext cx="0" cy="1035457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Can 101"/>
          <p:cNvSpPr/>
          <p:nvPr/>
        </p:nvSpPr>
        <p:spPr bwMode="auto">
          <a:xfrm>
            <a:off x="8400683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3" name="Can 102"/>
          <p:cNvSpPr/>
          <p:nvPr/>
        </p:nvSpPr>
        <p:spPr bwMode="auto">
          <a:xfrm>
            <a:off x="8860630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4" name="Can 103"/>
          <p:cNvSpPr/>
          <p:nvPr/>
        </p:nvSpPr>
        <p:spPr bwMode="auto">
          <a:xfrm>
            <a:off x="9310687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5" name="Can 104"/>
          <p:cNvSpPr/>
          <p:nvPr/>
        </p:nvSpPr>
        <p:spPr bwMode="auto">
          <a:xfrm>
            <a:off x="9760743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6" name="Can 105"/>
          <p:cNvSpPr/>
          <p:nvPr/>
        </p:nvSpPr>
        <p:spPr bwMode="auto">
          <a:xfrm>
            <a:off x="10210799" y="2564761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7" name="Can 106"/>
          <p:cNvSpPr/>
          <p:nvPr/>
        </p:nvSpPr>
        <p:spPr bwMode="auto">
          <a:xfrm>
            <a:off x="10660855" y="2564761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8" name="Can 107"/>
          <p:cNvSpPr/>
          <p:nvPr/>
        </p:nvSpPr>
        <p:spPr bwMode="auto">
          <a:xfrm>
            <a:off x="8400683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9" name="Can 108"/>
          <p:cNvSpPr/>
          <p:nvPr/>
        </p:nvSpPr>
        <p:spPr bwMode="auto">
          <a:xfrm>
            <a:off x="8860630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0" name="Can 109"/>
          <p:cNvSpPr/>
          <p:nvPr/>
        </p:nvSpPr>
        <p:spPr bwMode="auto">
          <a:xfrm>
            <a:off x="9310687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1" name="Can 110"/>
          <p:cNvSpPr/>
          <p:nvPr/>
        </p:nvSpPr>
        <p:spPr bwMode="auto">
          <a:xfrm>
            <a:off x="9760743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2" name="Can 111"/>
          <p:cNvSpPr/>
          <p:nvPr/>
        </p:nvSpPr>
        <p:spPr bwMode="auto">
          <a:xfrm>
            <a:off x="10210799" y="3014817"/>
            <a:ext cx="383542" cy="414183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3" name="Can 112"/>
          <p:cNvSpPr/>
          <p:nvPr/>
        </p:nvSpPr>
        <p:spPr bwMode="auto">
          <a:xfrm>
            <a:off x="10660855" y="3014817"/>
            <a:ext cx="383542" cy="414183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287639" y="2143125"/>
            <a:ext cx="2821052" cy="13501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15" name="Rectangle 114"/>
          <p:cNvSpPr/>
          <p:nvPr/>
        </p:nvSpPr>
        <p:spPr bwMode="auto">
          <a:xfrm>
            <a:off x="8215471" y="1494080"/>
            <a:ext cx="2957513" cy="3034022"/>
          </a:xfrm>
          <a:prstGeom prst="rect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RACKS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8086884" y="1153644"/>
            <a:ext cx="3152616" cy="4589931"/>
          </a:xfrm>
          <a:prstGeom prst="rect">
            <a:avLst/>
          </a:prstGeom>
          <a:noFill/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DATACENTER</a:t>
            </a:r>
          </a:p>
        </p:txBody>
      </p:sp>
      <p:cxnSp>
        <p:nvCxnSpPr>
          <p:cNvPr id="117" name="Straight Connector 116"/>
          <p:cNvCxnSpPr/>
          <p:nvPr/>
        </p:nvCxnSpPr>
        <p:spPr bwMode="auto">
          <a:xfrm>
            <a:off x="9694228" y="3621881"/>
            <a:ext cx="0" cy="578644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Straight Connector 117"/>
          <p:cNvCxnSpPr/>
          <p:nvPr/>
        </p:nvCxnSpPr>
        <p:spPr bwMode="auto">
          <a:xfrm>
            <a:off x="9694228" y="4534863"/>
            <a:ext cx="0" cy="931913"/>
          </a:xfrm>
          <a:prstGeom prst="line">
            <a:avLst/>
          </a:prstGeom>
          <a:solidFill>
            <a:srgbClr val="F0C423"/>
          </a:solidFill>
          <a:ln w="1270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288" name="Multiply 12287"/>
          <p:cNvSpPr/>
          <p:nvPr/>
        </p:nvSpPr>
        <p:spPr bwMode="auto">
          <a:xfrm>
            <a:off x="6608128" y="2593181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1" name="Multiply 130"/>
          <p:cNvSpPr/>
          <p:nvPr/>
        </p:nvSpPr>
        <p:spPr bwMode="auto">
          <a:xfrm>
            <a:off x="5259068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2" name="Multiply 131"/>
          <p:cNvSpPr/>
          <p:nvPr/>
        </p:nvSpPr>
        <p:spPr bwMode="auto">
          <a:xfrm>
            <a:off x="7058185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3" name="Multiply 132"/>
          <p:cNvSpPr/>
          <p:nvPr/>
        </p:nvSpPr>
        <p:spPr bwMode="auto">
          <a:xfrm>
            <a:off x="3845719" y="1950244"/>
            <a:ext cx="4629149" cy="171450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4" name="Multiply 133"/>
          <p:cNvSpPr/>
          <p:nvPr/>
        </p:nvSpPr>
        <p:spPr bwMode="auto">
          <a:xfrm>
            <a:off x="1721804" y="2528888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5" name="Multiply 134"/>
          <p:cNvSpPr/>
          <p:nvPr/>
        </p:nvSpPr>
        <p:spPr bwMode="auto">
          <a:xfrm>
            <a:off x="2174081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6" name="Multiply 135"/>
          <p:cNvSpPr/>
          <p:nvPr/>
        </p:nvSpPr>
        <p:spPr bwMode="auto">
          <a:xfrm>
            <a:off x="3522029" y="2528888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7" name="Multiply 136"/>
          <p:cNvSpPr/>
          <p:nvPr/>
        </p:nvSpPr>
        <p:spPr bwMode="auto">
          <a:xfrm>
            <a:off x="8346281" y="2528888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8" name="Multiply 137"/>
          <p:cNvSpPr/>
          <p:nvPr/>
        </p:nvSpPr>
        <p:spPr bwMode="auto">
          <a:xfrm>
            <a:off x="9310687" y="2528888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9" name="Multiply 138"/>
          <p:cNvSpPr/>
          <p:nvPr/>
        </p:nvSpPr>
        <p:spPr bwMode="auto">
          <a:xfrm>
            <a:off x="10146506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0" name="Multiply 139"/>
          <p:cNvSpPr/>
          <p:nvPr/>
        </p:nvSpPr>
        <p:spPr bwMode="auto">
          <a:xfrm>
            <a:off x="309564" y="1950244"/>
            <a:ext cx="4629149" cy="171450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1" name="Multiply 140"/>
          <p:cNvSpPr/>
          <p:nvPr/>
        </p:nvSpPr>
        <p:spPr bwMode="auto">
          <a:xfrm>
            <a:off x="7381876" y="1971675"/>
            <a:ext cx="4629149" cy="171450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294" name="TextBox 12293"/>
          <p:cNvSpPr txBox="1"/>
          <p:nvPr/>
        </p:nvSpPr>
        <p:spPr>
          <a:xfrm>
            <a:off x="6546056" y="3493294"/>
            <a:ext cx="739305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b="1" dirty="0">
                <a:solidFill>
                  <a:srgbClr val="0070C0"/>
                </a:solidFill>
              </a:rPr>
              <a:t>1.2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517357" y="5952209"/>
            <a:ext cx="1797287" cy="55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8" b="1" dirty="0">
                <a:solidFill>
                  <a:srgbClr val="0070C0"/>
                </a:solidFill>
              </a:rPr>
              <a:t>*  3  =  3.6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238375" y="5952209"/>
            <a:ext cx="2102179" cy="55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8" b="1" dirty="0">
                <a:solidFill>
                  <a:srgbClr val="0070C0"/>
                </a:solidFill>
              </a:rPr>
              <a:t>Replication:</a:t>
            </a:r>
          </a:p>
        </p:txBody>
      </p:sp>
      <p:sp>
        <p:nvSpPr>
          <p:cNvPr id="74" name="Multiply 73"/>
          <p:cNvSpPr/>
          <p:nvPr/>
        </p:nvSpPr>
        <p:spPr bwMode="auto">
          <a:xfrm>
            <a:off x="7060406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5" name="Multiply 74"/>
          <p:cNvSpPr/>
          <p:nvPr/>
        </p:nvSpPr>
        <p:spPr bwMode="auto">
          <a:xfrm>
            <a:off x="5260181" y="2978944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Multiply 75"/>
          <p:cNvSpPr/>
          <p:nvPr/>
        </p:nvSpPr>
        <p:spPr bwMode="auto">
          <a:xfrm>
            <a:off x="6608129" y="2593181"/>
            <a:ext cx="516571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7" name="Multiply 76"/>
          <p:cNvSpPr/>
          <p:nvPr/>
        </p:nvSpPr>
        <p:spPr bwMode="auto">
          <a:xfrm>
            <a:off x="3845719" y="1971675"/>
            <a:ext cx="4629149" cy="171450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9" name="Multiply 78"/>
          <p:cNvSpPr/>
          <p:nvPr/>
        </p:nvSpPr>
        <p:spPr bwMode="auto">
          <a:xfrm>
            <a:off x="646971" y="-837369"/>
            <a:ext cx="3825743" cy="8471923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1" name="Multiply 80"/>
          <p:cNvSpPr/>
          <p:nvPr/>
        </p:nvSpPr>
        <p:spPr bwMode="auto">
          <a:xfrm>
            <a:off x="4263363" y="247503"/>
            <a:ext cx="3825743" cy="559147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2" name="Multiply 81"/>
          <p:cNvSpPr/>
          <p:nvPr/>
        </p:nvSpPr>
        <p:spPr bwMode="auto">
          <a:xfrm>
            <a:off x="775559" y="247503"/>
            <a:ext cx="3825743" cy="559147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3" name="Multiply 82"/>
          <p:cNvSpPr/>
          <p:nvPr/>
        </p:nvSpPr>
        <p:spPr bwMode="auto">
          <a:xfrm>
            <a:off x="7847872" y="247503"/>
            <a:ext cx="3825743" cy="5591470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4" name="Multiply 83"/>
          <p:cNvSpPr/>
          <p:nvPr/>
        </p:nvSpPr>
        <p:spPr bwMode="auto">
          <a:xfrm>
            <a:off x="4231481" y="-837369"/>
            <a:ext cx="3825743" cy="8471923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9" name="Multiply 118"/>
          <p:cNvSpPr/>
          <p:nvPr/>
        </p:nvSpPr>
        <p:spPr bwMode="auto">
          <a:xfrm>
            <a:off x="7719285" y="-837369"/>
            <a:ext cx="3825743" cy="8471923"/>
          </a:xfrm>
          <a:prstGeom prst="mathMultiply">
            <a:avLst/>
          </a:prstGeom>
          <a:solidFill>
            <a:srgbClr val="FF0000">
              <a:alpha val="6902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81988" y="407194"/>
            <a:ext cx="21871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9 Disk failures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74813" y="407194"/>
            <a:ext cx="22378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3 Host failures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81988" y="408992"/>
            <a:ext cx="225766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3 Rack failures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65779" y="408992"/>
            <a:ext cx="198035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0070C0"/>
                </a:solidFill>
              </a:rPr>
              <a:t>3 DC failures</a:t>
            </a:r>
          </a:p>
        </p:txBody>
      </p:sp>
    </p:spTree>
    <p:extLst>
      <p:ext uri="{BB962C8B-B14F-4D97-AF65-F5344CB8AC3E}">
        <p14:creationId xmlns:p14="http://schemas.microsoft.com/office/powerpoint/2010/main" val="209700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3906E-6 -3.4375E-6 L -0.16711 0.35411 " pathEditMode="relative" rAng="0" ptsTypes="AA">
                                      <p:cBhvr>
                                        <p:cTn id="248" dur="75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2" y="17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" grpId="0" animBg="1"/>
      <p:bldP spid="26" grpId="0" animBg="1"/>
      <p:bldP spid="2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2288" grpId="0" animBg="1"/>
      <p:bldP spid="12288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4" grpId="2" animBg="1"/>
      <p:bldP spid="135" grpId="0" animBg="1"/>
      <p:bldP spid="135" grpId="1" animBg="1"/>
      <p:bldP spid="135" grpId="2" animBg="1"/>
      <p:bldP spid="136" grpId="0" animBg="1"/>
      <p:bldP spid="136" grpId="1" animBg="1"/>
      <p:bldP spid="136" grpId="2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2294" grpId="0"/>
      <p:bldP spid="12294" grpId="1"/>
      <p:bldP spid="149" grpId="0"/>
      <p:bldP spid="151" grpId="0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119" grpId="0" animBg="1"/>
      <p:bldP spid="119" grpId="1" animBg="1"/>
      <p:bldP spid="2" grpId="0"/>
      <p:bldP spid="2" grpId="1"/>
      <p:bldP spid="120" grpId="0"/>
      <p:bldP spid="120" grpId="1"/>
      <p:bldP spid="121" grpId="0"/>
      <p:bldP spid="121" grpId="1"/>
      <p:bldP spid="122" grpId="0"/>
      <p:bldP spid="12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223140" y="535781"/>
            <a:ext cx="9633347" cy="557213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Handling load</a:t>
            </a:r>
          </a:p>
        </p:txBody>
      </p:sp>
      <p:sp>
        <p:nvSpPr>
          <p:cNvPr id="152" name="Slide Number Placeholder 1"/>
          <p:cNvSpPr txBox="1">
            <a:spLocks/>
          </p:cNvSpPr>
          <p:nvPr/>
        </p:nvSpPr>
        <p:spPr>
          <a:xfrm>
            <a:off x="8657852" y="2336931"/>
            <a:ext cx="1686095" cy="302207"/>
          </a:xfrm>
          <a:prstGeom prst="rect">
            <a:avLst/>
          </a:prstGeom>
        </p:spPr>
        <p:txBody>
          <a:bodyPr vert="horz" lIns="77153" tIns="38576" rIns="77153" bIns="38576" rtlCol="0" anchor="ctr"/>
          <a:lstStyle>
            <a:defPPr>
              <a:defRPr lang="en-US"/>
            </a:defPPr>
            <a:lvl1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5pPr>
            <a:lvl6pPr marL="22860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6pPr>
            <a:lvl7pPr marL="27432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7pPr>
            <a:lvl8pPr marL="32004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8pPr>
            <a:lvl9pPr marL="3657600" algn="l" defTabSz="457200" rtl="0" eaLnBrk="1" latinLnBrk="0" hangingPunct="1">
              <a:defRPr kern="120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defRPr>
            </a:lvl9pPr>
          </a:lstStyle>
          <a:p>
            <a:r>
              <a:rPr lang="en-US" sz="1013" dirty="0"/>
              <a:t>6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439049" y="4779169"/>
            <a:ext cx="8181004" cy="2571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" name="Up Arrow 3"/>
          <p:cNvSpPr/>
          <p:nvPr/>
        </p:nvSpPr>
        <p:spPr bwMode="auto">
          <a:xfrm>
            <a:off x="6091791" y="4972050"/>
            <a:ext cx="1167141" cy="1629231"/>
          </a:xfrm>
          <a:prstGeom prst="upArrow">
            <a:avLst>
              <a:gd name="adj1" fmla="val 50000"/>
              <a:gd name="adj2" fmla="val 50623"/>
            </a:avLst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9" name="Up Arrow 78"/>
          <p:cNvSpPr/>
          <p:nvPr/>
        </p:nvSpPr>
        <p:spPr bwMode="auto">
          <a:xfrm rot="18133668">
            <a:off x="4990111" y="2307895"/>
            <a:ext cx="446682" cy="3344626"/>
          </a:xfrm>
          <a:prstGeom prst="upArrow">
            <a:avLst/>
          </a:prstGeom>
          <a:solidFill>
            <a:srgbClr val="00B050">
              <a:alpha val="40000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0" name="Up Arrow 79"/>
          <p:cNvSpPr/>
          <p:nvPr/>
        </p:nvSpPr>
        <p:spPr bwMode="auto">
          <a:xfrm rot="3466937">
            <a:off x="7953706" y="2232405"/>
            <a:ext cx="480072" cy="3424483"/>
          </a:xfrm>
          <a:prstGeom prst="upArrow">
            <a:avLst/>
          </a:prstGeom>
          <a:solidFill>
            <a:srgbClr val="00B050">
              <a:alpha val="40000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1" name="Up Arrow 80"/>
          <p:cNvSpPr/>
          <p:nvPr/>
        </p:nvSpPr>
        <p:spPr bwMode="auto">
          <a:xfrm>
            <a:off x="6468547" y="2950523"/>
            <a:ext cx="469037" cy="1957233"/>
          </a:xfrm>
          <a:prstGeom prst="upArrow">
            <a:avLst/>
          </a:prstGeom>
          <a:solidFill>
            <a:srgbClr val="00B050">
              <a:alpha val="40000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3" name="Up Arrow 122"/>
          <p:cNvSpPr/>
          <p:nvPr/>
        </p:nvSpPr>
        <p:spPr bwMode="auto">
          <a:xfrm rot="18133668">
            <a:off x="4804895" y="2305537"/>
            <a:ext cx="711733" cy="3344626"/>
          </a:xfrm>
          <a:prstGeom prst="upArrow">
            <a:avLst/>
          </a:prstGeom>
          <a:solidFill>
            <a:srgbClr val="FF6600">
              <a:alpha val="47843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8" name="Up Arrow 147"/>
          <p:cNvSpPr/>
          <p:nvPr/>
        </p:nvSpPr>
        <p:spPr bwMode="auto">
          <a:xfrm>
            <a:off x="6091791" y="2928636"/>
            <a:ext cx="1167141" cy="1850533"/>
          </a:xfrm>
          <a:prstGeom prst="upArrow">
            <a:avLst>
              <a:gd name="adj1" fmla="val 50000"/>
              <a:gd name="adj2" fmla="val 50623"/>
            </a:avLst>
          </a:prstGeom>
          <a:solidFill>
            <a:srgbClr val="FF0000">
              <a:alpha val="47843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3" name="Up Arrow 152"/>
          <p:cNvSpPr/>
          <p:nvPr/>
        </p:nvSpPr>
        <p:spPr bwMode="auto">
          <a:xfrm>
            <a:off x="6340065" y="2914650"/>
            <a:ext cx="711733" cy="1850533"/>
          </a:xfrm>
          <a:prstGeom prst="upArrow">
            <a:avLst/>
          </a:prstGeom>
          <a:solidFill>
            <a:srgbClr val="FF6600">
              <a:alpha val="47843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4" name="Can 63"/>
          <p:cNvSpPr/>
          <p:nvPr/>
        </p:nvSpPr>
        <p:spPr bwMode="auto">
          <a:xfrm>
            <a:off x="5554308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Can 64"/>
          <p:cNvSpPr/>
          <p:nvPr/>
        </p:nvSpPr>
        <p:spPr bwMode="auto">
          <a:xfrm>
            <a:off x="597730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6" name="Can 65"/>
          <p:cNvSpPr/>
          <p:nvPr/>
        </p:nvSpPr>
        <p:spPr bwMode="auto">
          <a:xfrm>
            <a:off x="6340513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Can 66"/>
          <p:cNvSpPr/>
          <p:nvPr/>
        </p:nvSpPr>
        <p:spPr bwMode="auto">
          <a:xfrm>
            <a:off x="672405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Can 67"/>
          <p:cNvSpPr/>
          <p:nvPr/>
        </p:nvSpPr>
        <p:spPr bwMode="auto">
          <a:xfrm>
            <a:off x="7109816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9" name="Can 68"/>
          <p:cNvSpPr/>
          <p:nvPr/>
        </p:nvSpPr>
        <p:spPr bwMode="auto">
          <a:xfrm>
            <a:off x="7485911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0" name="Can 69"/>
          <p:cNvSpPr/>
          <p:nvPr/>
        </p:nvSpPr>
        <p:spPr bwMode="auto">
          <a:xfrm>
            <a:off x="5556529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1" name="Can 70"/>
          <p:cNvSpPr/>
          <p:nvPr/>
        </p:nvSpPr>
        <p:spPr bwMode="auto">
          <a:xfrm>
            <a:off x="5979525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2" name="Can 71"/>
          <p:cNvSpPr/>
          <p:nvPr/>
        </p:nvSpPr>
        <p:spPr bwMode="auto">
          <a:xfrm>
            <a:off x="6342735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3" name="Can 72"/>
          <p:cNvSpPr/>
          <p:nvPr/>
        </p:nvSpPr>
        <p:spPr bwMode="auto">
          <a:xfrm>
            <a:off x="6726275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5" name="Can 74"/>
          <p:cNvSpPr/>
          <p:nvPr/>
        </p:nvSpPr>
        <p:spPr bwMode="auto">
          <a:xfrm>
            <a:off x="7112038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Can 75"/>
          <p:cNvSpPr/>
          <p:nvPr/>
        </p:nvSpPr>
        <p:spPr bwMode="auto">
          <a:xfrm>
            <a:off x="7488133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404161" y="1628775"/>
            <a:ext cx="2484906" cy="1350169"/>
          </a:xfrm>
          <a:prstGeom prst="rect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20" name="Can 119"/>
          <p:cNvSpPr/>
          <p:nvPr/>
        </p:nvSpPr>
        <p:spPr bwMode="auto">
          <a:xfrm>
            <a:off x="5554308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1" name="Can 120"/>
          <p:cNvSpPr/>
          <p:nvPr/>
        </p:nvSpPr>
        <p:spPr bwMode="auto">
          <a:xfrm>
            <a:off x="597730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2" name="Can 121"/>
          <p:cNvSpPr/>
          <p:nvPr/>
        </p:nvSpPr>
        <p:spPr bwMode="auto">
          <a:xfrm>
            <a:off x="6340513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4" name="Can 123"/>
          <p:cNvSpPr/>
          <p:nvPr/>
        </p:nvSpPr>
        <p:spPr bwMode="auto">
          <a:xfrm>
            <a:off x="672405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5" name="Can 124"/>
          <p:cNvSpPr/>
          <p:nvPr/>
        </p:nvSpPr>
        <p:spPr bwMode="auto">
          <a:xfrm>
            <a:off x="7109816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6" name="Can 125"/>
          <p:cNvSpPr/>
          <p:nvPr/>
        </p:nvSpPr>
        <p:spPr bwMode="auto">
          <a:xfrm>
            <a:off x="7485911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7" name="Can 126"/>
          <p:cNvSpPr/>
          <p:nvPr/>
        </p:nvSpPr>
        <p:spPr bwMode="auto">
          <a:xfrm>
            <a:off x="5554308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8" name="Can 127"/>
          <p:cNvSpPr/>
          <p:nvPr/>
        </p:nvSpPr>
        <p:spPr bwMode="auto">
          <a:xfrm>
            <a:off x="5977304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9" name="Can 128"/>
          <p:cNvSpPr/>
          <p:nvPr/>
        </p:nvSpPr>
        <p:spPr bwMode="auto">
          <a:xfrm>
            <a:off x="6340513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0" name="Can 129"/>
          <p:cNvSpPr/>
          <p:nvPr/>
        </p:nvSpPr>
        <p:spPr bwMode="auto">
          <a:xfrm>
            <a:off x="6724054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1" name="Can 130"/>
          <p:cNvSpPr/>
          <p:nvPr/>
        </p:nvSpPr>
        <p:spPr bwMode="auto">
          <a:xfrm>
            <a:off x="7109816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2" name="Can 131"/>
          <p:cNvSpPr/>
          <p:nvPr/>
        </p:nvSpPr>
        <p:spPr bwMode="auto">
          <a:xfrm>
            <a:off x="7485911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5371896" y="1628775"/>
            <a:ext cx="2517171" cy="1350169"/>
          </a:xfrm>
          <a:prstGeom prst="rect">
            <a:avLst/>
          </a:prstGeom>
          <a:solidFill>
            <a:srgbClr val="FF0000">
              <a:alpha val="4902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34" name="Can 133"/>
          <p:cNvSpPr/>
          <p:nvPr/>
        </p:nvSpPr>
        <p:spPr bwMode="auto">
          <a:xfrm>
            <a:off x="5562181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5" name="Can 134"/>
          <p:cNvSpPr/>
          <p:nvPr/>
        </p:nvSpPr>
        <p:spPr bwMode="auto">
          <a:xfrm>
            <a:off x="5985177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6" name="Can 135"/>
          <p:cNvSpPr/>
          <p:nvPr/>
        </p:nvSpPr>
        <p:spPr bwMode="auto">
          <a:xfrm>
            <a:off x="6348386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7" name="Can 136"/>
          <p:cNvSpPr/>
          <p:nvPr/>
        </p:nvSpPr>
        <p:spPr bwMode="auto">
          <a:xfrm>
            <a:off x="6731927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8" name="Can 137"/>
          <p:cNvSpPr/>
          <p:nvPr/>
        </p:nvSpPr>
        <p:spPr bwMode="auto">
          <a:xfrm>
            <a:off x="7117689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9" name="Can 138"/>
          <p:cNvSpPr/>
          <p:nvPr/>
        </p:nvSpPr>
        <p:spPr bwMode="auto">
          <a:xfrm>
            <a:off x="7493784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0" name="Can 139"/>
          <p:cNvSpPr/>
          <p:nvPr/>
        </p:nvSpPr>
        <p:spPr bwMode="auto">
          <a:xfrm>
            <a:off x="5562181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1" name="Can 140"/>
          <p:cNvSpPr/>
          <p:nvPr/>
        </p:nvSpPr>
        <p:spPr bwMode="auto">
          <a:xfrm>
            <a:off x="5985177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2" name="Can 141"/>
          <p:cNvSpPr/>
          <p:nvPr/>
        </p:nvSpPr>
        <p:spPr bwMode="auto">
          <a:xfrm>
            <a:off x="6348386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3" name="Can 142"/>
          <p:cNvSpPr/>
          <p:nvPr/>
        </p:nvSpPr>
        <p:spPr bwMode="auto">
          <a:xfrm>
            <a:off x="6734148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4" name="Can 143"/>
          <p:cNvSpPr/>
          <p:nvPr/>
        </p:nvSpPr>
        <p:spPr bwMode="auto">
          <a:xfrm>
            <a:off x="7119911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5" name="Can 144"/>
          <p:cNvSpPr/>
          <p:nvPr/>
        </p:nvSpPr>
        <p:spPr bwMode="auto">
          <a:xfrm>
            <a:off x="7496006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5388769" y="1628775"/>
            <a:ext cx="2508878" cy="1350169"/>
          </a:xfrm>
          <a:prstGeom prst="rect">
            <a:avLst/>
          </a:prstGeom>
          <a:solidFill>
            <a:srgbClr val="FF6600">
              <a:alpha val="50980"/>
            </a:srgbClr>
          </a:solidFill>
          <a:ln w="76200" cap="flat" cmpd="sng" algn="ctr">
            <a:solidFill>
              <a:srgbClr val="FF66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47" name="Can 146"/>
          <p:cNvSpPr/>
          <p:nvPr/>
        </p:nvSpPr>
        <p:spPr bwMode="auto">
          <a:xfrm>
            <a:off x="2169292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9" name="Can 148"/>
          <p:cNvSpPr/>
          <p:nvPr/>
        </p:nvSpPr>
        <p:spPr bwMode="auto">
          <a:xfrm>
            <a:off x="2555055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0" name="Can 149"/>
          <p:cNvSpPr/>
          <p:nvPr/>
        </p:nvSpPr>
        <p:spPr bwMode="auto">
          <a:xfrm>
            <a:off x="2940817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1" name="Can 150"/>
          <p:cNvSpPr/>
          <p:nvPr/>
        </p:nvSpPr>
        <p:spPr bwMode="auto">
          <a:xfrm>
            <a:off x="3324358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4" name="Can 153"/>
          <p:cNvSpPr/>
          <p:nvPr/>
        </p:nvSpPr>
        <p:spPr bwMode="auto">
          <a:xfrm>
            <a:off x="3710121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5" name="Can 154"/>
          <p:cNvSpPr/>
          <p:nvPr/>
        </p:nvSpPr>
        <p:spPr bwMode="auto">
          <a:xfrm>
            <a:off x="4086215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6" name="Can 155"/>
          <p:cNvSpPr/>
          <p:nvPr/>
        </p:nvSpPr>
        <p:spPr bwMode="auto">
          <a:xfrm>
            <a:off x="2169292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7" name="Can 156"/>
          <p:cNvSpPr/>
          <p:nvPr/>
        </p:nvSpPr>
        <p:spPr bwMode="auto">
          <a:xfrm>
            <a:off x="2555055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8" name="Can 157"/>
          <p:cNvSpPr/>
          <p:nvPr/>
        </p:nvSpPr>
        <p:spPr bwMode="auto">
          <a:xfrm>
            <a:off x="2940817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9" name="Can 158"/>
          <p:cNvSpPr/>
          <p:nvPr/>
        </p:nvSpPr>
        <p:spPr bwMode="auto">
          <a:xfrm>
            <a:off x="3326580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0" name="Can 159"/>
          <p:cNvSpPr/>
          <p:nvPr/>
        </p:nvSpPr>
        <p:spPr bwMode="auto">
          <a:xfrm>
            <a:off x="3712342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1" name="Can 160"/>
          <p:cNvSpPr/>
          <p:nvPr/>
        </p:nvSpPr>
        <p:spPr bwMode="auto">
          <a:xfrm>
            <a:off x="4088437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2045495" y="1628775"/>
            <a:ext cx="2443162" cy="1350169"/>
          </a:xfrm>
          <a:prstGeom prst="rect">
            <a:avLst/>
          </a:prstGeom>
          <a:solidFill>
            <a:srgbClr val="FF6600">
              <a:alpha val="50980"/>
            </a:srgbClr>
          </a:solidFill>
          <a:ln w="76200" cap="flat" cmpd="sng" algn="ctr">
            <a:solidFill>
              <a:srgbClr val="FF66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63" name="Can 162"/>
          <p:cNvSpPr/>
          <p:nvPr/>
        </p:nvSpPr>
        <p:spPr bwMode="auto">
          <a:xfrm>
            <a:off x="2161419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4" name="Can 163"/>
          <p:cNvSpPr/>
          <p:nvPr/>
        </p:nvSpPr>
        <p:spPr bwMode="auto">
          <a:xfrm>
            <a:off x="2547182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5" name="Can 164"/>
          <p:cNvSpPr/>
          <p:nvPr/>
        </p:nvSpPr>
        <p:spPr bwMode="auto">
          <a:xfrm>
            <a:off x="293294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6" name="Can 165"/>
          <p:cNvSpPr/>
          <p:nvPr/>
        </p:nvSpPr>
        <p:spPr bwMode="auto">
          <a:xfrm>
            <a:off x="3316485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7" name="Can 166"/>
          <p:cNvSpPr/>
          <p:nvPr/>
        </p:nvSpPr>
        <p:spPr bwMode="auto">
          <a:xfrm>
            <a:off x="3702248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8" name="Can 167"/>
          <p:cNvSpPr/>
          <p:nvPr/>
        </p:nvSpPr>
        <p:spPr bwMode="auto">
          <a:xfrm>
            <a:off x="4078342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9" name="Can 168"/>
          <p:cNvSpPr/>
          <p:nvPr/>
        </p:nvSpPr>
        <p:spPr bwMode="auto">
          <a:xfrm>
            <a:off x="2161419" y="2528888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0" name="Can 169"/>
          <p:cNvSpPr/>
          <p:nvPr/>
        </p:nvSpPr>
        <p:spPr bwMode="auto">
          <a:xfrm>
            <a:off x="2559844" y="2528888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1" name="Can 170"/>
          <p:cNvSpPr/>
          <p:nvPr/>
        </p:nvSpPr>
        <p:spPr bwMode="auto">
          <a:xfrm>
            <a:off x="2932944" y="2528888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2" name="Can 171"/>
          <p:cNvSpPr/>
          <p:nvPr/>
        </p:nvSpPr>
        <p:spPr bwMode="auto">
          <a:xfrm>
            <a:off x="3316485" y="2528888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3" name="Can 172"/>
          <p:cNvSpPr/>
          <p:nvPr/>
        </p:nvSpPr>
        <p:spPr bwMode="auto">
          <a:xfrm>
            <a:off x="3702248" y="2528888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4" name="Can 173"/>
          <p:cNvSpPr/>
          <p:nvPr/>
        </p:nvSpPr>
        <p:spPr bwMode="auto">
          <a:xfrm>
            <a:off x="4078342" y="2528888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2045494" y="1628775"/>
            <a:ext cx="2443163" cy="1350169"/>
          </a:xfrm>
          <a:prstGeom prst="rect">
            <a:avLst/>
          </a:prstGeom>
          <a:solidFill>
            <a:srgbClr val="00B050">
              <a:alpha val="40000"/>
            </a:srgbClr>
          </a:solidFill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76" name="Can 175"/>
          <p:cNvSpPr/>
          <p:nvPr/>
        </p:nvSpPr>
        <p:spPr bwMode="auto">
          <a:xfrm>
            <a:off x="5576861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7" name="Can 176"/>
          <p:cNvSpPr/>
          <p:nvPr/>
        </p:nvSpPr>
        <p:spPr bwMode="auto">
          <a:xfrm>
            <a:off x="597730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8" name="Can 177"/>
          <p:cNvSpPr/>
          <p:nvPr/>
        </p:nvSpPr>
        <p:spPr bwMode="auto">
          <a:xfrm>
            <a:off x="6340513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9" name="Can 178"/>
          <p:cNvSpPr/>
          <p:nvPr/>
        </p:nvSpPr>
        <p:spPr bwMode="auto">
          <a:xfrm>
            <a:off x="672405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0" name="Can 179"/>
          <p:cNvSpPr/>
          <p:nvPr/>
        </p:nvSpPr>
        <p:spPr bwMode="auto">
          <a:xfrm>
            <a:off x="7109816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1" name="Can 180"/>
          <p:cNvSpPr/>
          <p:nvPr/>
        </p:nvSpPr>
        <p:spPr bwMode="auto">
          <a:xfrm>
            <a:off x="7485911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2" name="Can 181"/>
          <p:cNvSpPr/>
          <p:nvPr/>
        </p:nvSpPr>
        <p:spPr bwMode="auto">
          <a:xfrm>
            <a:off x="5554308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3" name="Can 182"/>
          <p:cNvSpPr/>
          <p:nvPr/>
        </p:nvSpPr>
        <p:spPr bwMode="auto">
          <a:xfrm>
            <a:off x="5977304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4" name="Can 183"/>
          <p:cNvSpPr/>
          <p:nvPr/>
        </p:nvSpPr>
        <p:spPr bwMode="auto">
          <a:xfrm>
            <a:off x="6340513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5" name="Can 184"/>
          <p:cNvSpPr/>
          <p:nvPr/>
        </p:nvSpPr>
        <p:spPr bwMode="auto">
          <a:xfrm>
            <a:off x="6724054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6" name="Can 185"/>
          <p:cNvSpPr/>
          <p:nvPr/>
        </p:nvSpPr>
        <p:spPr bwMode="auto">
          <a:xfrm>
            <a:off x="7109816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7" name="Can 186"/>
          <p:cNvSpPr/>
          <p:nvPr/>
        </p:nvSpPr>
        <p:spPr bwMode="auto">
          <a:xfrm>
            <a:off x="7485911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5360870" y="1628775"/>
            <a:ext cx="2528198" cy="1350169"/>
          </a:xfrm>
          <a:prstGeom prst="rect">
            <a:avLst/>
          </a:prstGeom>
          <a:solidFill>
            <a:srgbClr val="00B050">
              <a:alpha val="40000"/>
            </a:srgbClr>
          </a:solidFill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189" name="Can 188"/>
          <p:cNvSpPr/>
          <p:nvPr/>
        </p:nvSpPr>
        <p:spPr bwMode="auto">
          <a:xfrm>
            <a:off x="8625563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0" name="Can 189"/>
          <p:cNvSpPr/>
          <p:nvPr/>
        </p:nvSpPr>
        <p:spPr bwMode="auto">
          <a:xfrm>
            <a:off x="8989219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1" name="Can 190"/>
          <p:cNvSpPr/>
          <p:nvPr/>
        </p:nvSpPr>
        <p:spPr bwMode="auto">
          <a:xfrm>
            <a:off x="9374981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2" name="Can 191"/>
          <p:cNvSpPr/>
          <p:nvPr/>
        </p:nvSpPr>
        <p:spPr bwMode="auto">
          <a:xfrm>
            <a:off x="9760744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3" name="Can 192"/>
          <p:cNvSpPr/>
          <p:nvPr/>
        </p:nvSpPr>
        <p:spPr bwMode="auto">
          <a:xfrm>
            <a:off x="10146506" y="2086353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4" name="Can 193"/>
          <p:cNvSpPr/>
          <p:nvPr/>
        </p:nvSpPr>
        <p:spPr bwMode="auto">
          <a:xfrm>
            <a:off x="10532269" y="2086353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5" name="Can 194"/>
          <p:cNvSpPr/>
          <p:nvPr/>
        </p:nvSpPr>
        <p:spPr bwMode="auto">
          <a:xfrm>
            <a:off x="8625563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6" name="Can 195"/>
          <p:cNvSpPr/>
          <p:nvPr/>
        </p:nvSpPr>
        <p:spPr bwMode="auto">
          <a:xfrm>
            <a:off x="8989219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7" name="Can 196"/>
          <p:cNvSpPr/>
          <p:nvPr/>
        </p:nvSpPr>
        <p:spPr bwMode="auto">
          <a:xfrm>
            <a:off x="9374981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8" name="Can 197"/>
          <p:cNvSpPr/>
          <p:nvPr/>
        </p:nvSpPr>
        <p:spPr bwMode="auto">
          <a:xfrm>
            <a:off x="9760744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9" name="Can 198"/>
          <p:cNvSpPr/>
          <p:nvPr/>
        </p:nvSpPr>
        <p:spPr bwMode="auto">
          <a:xfrm>
            <a:off x="10146506" y="2536409"/>
            <a:ext cx="261964" cy="342300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0" name="Can 199"/>
          <p:cNvSpPr/>
          <p:nvPr/>
        </p:nvSpPr>
        <p:spPr bwMode="auto">
          <a:xfrm>
            <a:off x="10532269" y="2536409"/>
            <a:ext cx="261964" cy="342300"/>
          </a:xfrm>
          <a:prstGeom prst="can">
            <a:avLst/>
          </a:prstGeom>
          <a:solidFill>
            <a:schemeClr val="bg2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8539163" y="1628775"/>
            <a:ext cx="2331447" cy="1350169"/>
          </a:xfrm>
          <a:prstGeom prst="rect">
            <a:avLst/>
          </a:prstGeom>
          <a:solidFill>
            <a:srgbClr val="00B050">
              <a:alpha val="40000"/>
            </a:srgbClr>
          </a:solidFill>
          <a:ln w="76200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1137" y="5186761"/>
            <a:ext cx="4017703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>
                <a:solidFill>
                  <a:srgbClr val="C00000"/>
                </a:solidFill>
              </a:rPr>
              <a:t>Reduce space usage</a:t>
            </a:r>
          </a:p>
          <a:p>
            <a:pPr algn="ctr"/>
            <a:r>
              <a:rPr lang="en-US" sz="2700" b="1" dirty="0">
                <a:solidFill>
                  <a:srgbClr val="C00000"/>
                </a:solidFill>
              </a:rPr>
              <a:t>AND</a:t>
            </a:r>
          </a:p>
          <a:p>
            <a:pPr algn="ctr"/>
            <a:r>
              <a:rPr lang="en-US" sz="2700" b="1" dirty="0">
                <a:solidFill>
                  <a:srgbClr val="C00000"/>
                </a:solidFill>
              </a:rPr>
              <a:t>Not compromise reliability</a:t>
            </a:r>
          </a:p>
        </p:txBody>
      </p:sp>
    </p:spTree>
    <p:extLst>
      <p:ext uri="{BB962C8B-B14F-4D97-AF65-F5344CB8AC3E}">
        <p14:creationId xmlns:p14="http://schemas.microsoft.com/office/powerpoint/2010/main" val="20179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79" grpId="0" animBg="1"/>
      <p:bldP spid="80" grpId="0" animBg="1"/>
      <p:bldP spid="81" grpId="0" animBg="1"/>
      <p:bldP spid="123" grpId="0" animBg="1"/>
      <p:bldP spid="123" grpId="1" animBg="1"/>
      <p:bldP spid="148" grpId="0" animBg="1"/>
      <p:bldP spid="148" grpId="1" animBg="1"/>
      <p:bldP spid="153" grpId="0" animBg="1"/>
      <p:bldP spid="15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 animBg="1"/>
      <p:bldP spid="158" grpId="1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Background: Data serving</a:t>
            </a:r>
          </a:p>
        </p:txBody>
      </p:sp>
      <p:sp>
        <p:nvSpPr>
          <p:cNvPr id="47" name="Rectangle 2"/>
          <p:cNvSpPr>
            <a:spLocks noGrp="1" noChangeArrowheads="1"/>
          </p:cNvSpPr>
          <p:nvPr>
            <p:ph idx="1"/>
          </p:nvPr>
        </p:nvSpPr>
        <p:spPr>
          <a:xfrm>
            <a:off x="621589" y="1580554"/>
            <a:ext cx="5299764" cy="3339789"/>
          </a:xfrm>
          <a:ln/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CDN protects storage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Router abstracts storage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Web tier adds business logic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99037" y="1435894"/>
            <a:ext cx="3326001" cy="385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25" dirty="0"/>
              <a:t>User Requests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967413" y="2850356"/>
            <a:ext cx="1607344" cy="38576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5" dirty="0"/>
              <a:t>Web Servers</a:t>
            </a:r>
          </a:p>
        </p:txBody>
      </p:sp>
      <p:sp>
        <p:nvSpPr>
          <p:cNvPr id="30" name="Cloud 29"/>
          <p:cNvSpPr/>
          <p:nvPr/>
        </p:nvSpPr>
        <p:spPr>
          <a:xfrm>
            <a:off x="8730125" y="2625808"/>
            <a:ext cx="2187906" cy="61031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25" b="1" dirty="0"/>
              <a:t>CDN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8217694" y="5164931"/>
            <a:ext cx="2689622" cy="10287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	BLOB</a:t>
            </a:r>
          </a:p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/>
              <a:t>           </a:t>
            </a: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Storage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217694" y="3943350"/>
            <a:ext cx="2700338" cy="3857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25" dirty="0"/>
              <a:t>Router</a:t>
            </a: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6674644" y="1821656"/>
            <a:ext cx="0" cy="102870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9696450" y="1757363"/>
            <a:ext cx="0" cy="102870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574756" y="2978944"/>
            <a:ext cx="1028700" cy="964406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8603456" y="4329112"/>
            <a:ext cx="0" cy="83581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53410" y="2143125"/>
            <a:ext cx="8718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Writes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9696450" y="3236119"/>
            <a:ext cx="0" cy="771525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9696450" y="4329112"/>
            <a:ext cx="0" cy="83581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rgbClr val="0070C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9675216" y="2078832"/>
            <a:ext cx="81342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1961086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81023"/>
            <a:ext cx="10515600" cy="1325563"/>
          </a:xfrm>
          <a:ln/>
        </p:spPr>
        <p:txBody>
          <a:bodyPr/>
          <a:lstStyle/>
          <a:p>
            <a:r>
              <a:rPr lang="en-US" dirty="0"/>
              <a:t>Background: Haystack  [OSDI’10]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6593151" y="1553765"/>
            <a:ext cx="981605" cy="385763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Header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593151" y="2400300"/>
            <a:ext cx="981605" cy="32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Footer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593151" y="1950244"/>
            <a:ext cx="981605" cy="450056"/>
          </a:xfrm>
          <a:prstGeom prst="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BLOB1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593151" y="1553766"/>
            <a:ext cx="981605" cy="1168003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79857" y="1435893"/>
            <a:ext cx="1223487" cy="467409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9182100" y="1435893"/>
            <a:ext cx="1221581" cy="1800226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9246394" y="1553766"/>
            <a:ext cx="1028700" cy="396478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/>
              <a:t>B</a:t>
            </a:r>
            <a:r>
              <a:rPr lang="en-US" sz="1688" dirty="0">
                <a:solidFill>
                  <a:srgbClr val="000000"/>
                </a:solidFill>
                <a:sym typeface="Vista Sans OT Reg" pitchFamily="-65" charset="0"/>
              </a:rPr>
              <a:t>ID1: Off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0273188" y="1950244"/>
            <a:ext cx="64294" cy="1092994"/>
          </a:xfrm>
          <a:prstGeom prst="straightConnector1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triangle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703344" y="1757363"/>
            <a:ext cx="1478756" cy="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7720543" y="2014537"/>
            <a:ext cx="1461557" cy="934342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flipV="1">
            <a:off x="7720543" y="3043237"/>
            <a:ext cx="1461557" cy="1928813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546056" y="6109990"/>
            <a:ext cx="1124410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Volume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32044" y="3429001"/>
            <a:ext cx="231172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In-Memory Index</a:t>
            </a:r>
          </a:p>
        </p:txBody>
      </p:sp>
      <p:sp>
        <p:nvSpPr>
          <p:cNvPr id="47" name="Rectangle 2"/>
          <p:cNvSpPr>
            <a:spLocks noGrp="1" noChangeArrowheads="1"/>
          </p:cNvSpPr>
          <p:nvPr>
            <p:ph idx="1"/>
          </p:nvPr>
        </p:nvSpPr>
        <p:spPr>
          <a:xfrm>
            <a:off x="902546" y="1757363"/>
            <a:ext cx="5254889" cy="2420059"/>
          </a:xfrm>
          <a:ln/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Volume is a series of BLOBs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In-memory index</a:t>
            </a:r>
          </a:p>
          <a:p>
            <a:pPr lvl="1"/>
            <a:endParaRPr lang="en-US" dirty="0"/>
          </a:p>
          <a:p>
            <a:pPr marL="439367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7124700" y="4177422"/>
            <a:ext cx="0" cy="658927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9696450" y="2336006"/>
            <a:ext cx="0" cy="450056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chemeClr val="accent5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610350" y="2839640"/>
            <a:ext cx="981605" cy="385763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Header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610350" y="3686175"/>
            <a:ext cx="981605" cy="32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Footer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610350" y="3236119"/>
            <a:ext cx="981605" cy="450056"/>
          </a:xfrm>
          <a:prstGeom prst="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BLOB1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6610350" y="2839641"/>
            <a:ext cx="981605" cy="1168003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10350" y="4843462"/>
            <a:ext cx="981605" cy="385763"/>
          </a:xfrm>
          <a:prstGeom prst="rect">
            <a:avLst/>
          </a:prstGeom>
          <a:solidFill>
            <a:srgbClr val="92D05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Header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6610350" y="5689997"/>
            <a:ext cx="981605" cy="3214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Footer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610350" y="5239941"/>
            <a:ext cx="981605" cy="450056"/>
          </a:xfrm>
          <a:prstGeom prst="rect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BLOB1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610350" y="4843463"/>
            <a:ext cx="981605" cy="1168003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9246394" y="2003822"/>
            <a:ext cx="1028700" cy="396478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/>
              <a:t>B</a:t>
            </a:r>
            <a:r>
              <a:rPr lang="en-US" sz="1688" dirty="0">
                <a:solidFill>
                  <a:srgbClr val="000000"/>
                </a:solidFill>
                <a:sym typeface="Vista Sans OT Reg" pitchFamily="-65" charset="0"/>
              </a:rPr>
              <a:t>ID2: Off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9246394" y="2786063"/>
            <a:ext cx="1028700" cy="396478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/>
              <a:t>B</a:t>
            </a:r>
            <a:r>
              <a:rPr lang="en-US" sz="1688" dirty="0">
                <a:solidFill>
                  <a:srgbClr val="000000"/>
                </a:solidFill>
                <a:sym typeface="Vista Sans OT Reg" pitchFamily="-65" charset="0"/>
              </a:rPr>
              <a:t>IDN: Off</a:t>
            </a:r>
          </a:p>
        </p:txBody>
      </p:sp>
    </p:spTree>
    <p:extLst>
      <p:ext uri="{BB962C8B-B14F-4D97-AF65-F5344CB8AC3E}">
        <p14:creationId xmlns:p14="http://schemas.microsoft.com/office/powerpoint/2010/main" val="683810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67075" y="1500187"/>
            <a:ext cx="5336381" cy="4757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19" dirty="0"/>
          </a:p>
        </p:txBody>
      </p:sp>
      <p:sp>
        <p:nvSpPr>
          <p:cNvPr id="6" name="Rectangle 5"/>
          <p:cNvSpPr/>
          <p:nvPr/>
        </p:nvSpPr>
        <p:spPr>
          <a:xfrm>
            <a:off x="3459956" y="1618059"/>
            <a:ext cx="4950619" cy="3611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Introducing f4: Haystack on cells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02894" y="5293519"/>
            <a:ext cx="3793331" cy="8232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839414" y="2014538"/>
            <a:ext cx="771525" cy="771525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889920" y="1693069"/>
            <a:ext cx="1327774" cy="340756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7095" y="1693069"/>
            <a:ext cx="761747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Rack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346870" y="1693069"/>
            <a:ext cx="1327774" cy="340756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04045" y="1693069"/>
            <a:ext cx="761747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Rack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739526" y="1693069"/>
            <a:ext cx="1327774" cy="340756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96702" y="1693069"/>
            <a:ext cx="761747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Rack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796338" y="4071938"/>
            <a:ext cx="7008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Cell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38263" y="2098180"/>
            <a:ext cx="17751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Data+Index</a:t>
            </a:r>
            <a:endParaRPr lang="en-US" sz="2700" dirty="0"/>
          </a:p>
        </p:txBody>
      </p:sp>
      <p:sp>
        <p:nvSpPr>
          <p:cNvPr id="59" name="TextBox 58"/>
          <p:cNvSpPr txBox="1"/>
          <p:nvPr/>
        </p:nvSpPr>
        <p:spPr>
          <a:xfrm>
            <a:off x="5236421" y="5425619"/>
            <a:ext cx="147482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Compute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3845719" y="2271713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70" name="Flowchart: Magnetic Disk 69"/>
          <p:cNvSpPr/>
          <p:nvPr/>
        </p:nvSpPr>
        <p:spPr bwMode="auto">
          <a:xfrm>
            <a:off x="3974306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1" name="Flowchart: Magnetic Disk 70"/>
          <p:cNvSpPr/>
          <p:nvPr/>
        </p:nvSpPr>
        <p:spPr bwMode="auto">
          <a:xfrm>
            <a:off x="4552950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2" name="Flowchart: Magnetic Disk 71"/>
          <p:cNvSpPr/>
          <p:nvPr/>
        </p:nvSpPr>
        <p:spPr bwMode="auto">
          <a:xfrm>
            <a:off x="3974306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3" name="Flowchart: Magnetic Disk 72"/>
          <p:cNvSpPr/>
          <p:nvPr/>
        </p:nvSpPr>
        <p:spPr bwMode="auto">
          <a:xfrm>
            <a:off x="4552950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845719" y="3171825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75" name="Flowchart: Magnetic Disk 74"/>
          <p:cNvSpPr/>
          <p:nvPr/>
        </p:nvSpPr>
        <p:spPr bwMode="auto">
          <a:xfrm>
            <a:off x="3974306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Flowchart: Magnetic Disk 75"/>
          <p:cNvSpPr/>
          <p:nvPr/>
        </p:nvSpPr>
        <p:spPr bwMode="auto">
          <a:xfrm>
            <a:off x="4552950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7" name="Flowchart: Magnetic Disk 76"/>
          <p:cNvSpPr/>
          <p:nvPr/>
        </p:nvSpPr>
        <p:spPr bwMode="auto">
          <a:xfrm>
            <a:off x="3974306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8" name="Flowchart: Magnetic Disk 77"/>
          <p:cNvSpPr/>
          <p:nvPr/>
        </p:nvSpPr>
        <p:spPr bwMode="auto">
          <a:xfrm>
            <a:off x="4552950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845719" y="4071938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80" name="Flowchart: Magnetic Disk 79"/>
          <p:cNvSpPr/>
          <p:nvPr/>
        </p:nvSpPr>
        <p:spPr bwMode="auto">
          <a:xfrm>
            <a:off x="3974306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1" name="Flowchart: Magnetic Disk 80"/>
          <p:cNvSpPr/>
          <p:nvPr/>
        </p:nvSpPr>
        <p:spPr bwMode="auto">
          <a:xfrm>
            <a:off x="4552950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2" name="Flowchart: Magnetic Disk 81"/>
          <p:cNvSpPr/>
          <p:nvPr/>
        </p:nvSpPr>
        <p:spPr bwMode="auto">
          <a:xfrm>
            <a:off x="3974306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3" name="Flowchart: Magnetic Disk 82"/>
          <p:cNvSpPr/>
          <p:nvPr/>
        </p:nvSpPr>
        <p:spPr bwMode="auto">
          <a:xfrm>
            <a:off x="4552950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5453062" y="2271713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85" name="Flowchart: Magnetic Disk 84"/>
          <p:cNvSpPr/>
          <p:nvPr/>
        </p:nvSpPr>
        <p:spPr bwMode="auto">
          <a:xfrm>
            <a:off x="5581650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6" name="Flowchart: Magnetic Disk 85"/>
          <p:cNvSpPr/>
          <p:nvPr/>
        </p:nvSpPr>
        <p:spPr bwMode="auto">
          <a:xfrm>
            <a:off x="6160294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7" name="Flowchart: Magnetic Disk 86"/>
          <p:cNvSpPr/>
          <p:nvPr/>
        </p:nvSpPr>
        <p:spPr bwMode="auto">
          <a:xfrm>
            <a:off x="5581650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8" name="Flowchart: Magnetic Disk 87"/>
          <p:cNvSpPr/>
          <p:nvPr/>
        </p:nvSpPr>
        <p:spPr bwMode="auto">
          <a:xfrm>
            <a:off x="6160294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453062" y="3171825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90" name="Flowchart: Magnetic Disk 89"/>
          <p:cNvSpPr/>
          <p:nvPr/>
        </p:nvSpPr>
        <p:spPr bwMode="auto">
          <a:xfrm>
            <a:off x="5581650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1" name="Flowchart: Magnetic Disk 90"/>
          <p:cNvSpPr/>
          <p:nvPr/>
        </p:nvSpPr>
        <p:spPr bwMode="auto">
          <a:xfrm>
            <a:off x="6160294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2" name="Flowchart: Magnetic Disk 91"/>
          <p:cNvSpPr/>
          <p:nvPr/>
        </p:nvSpPr>
        <p:spPr bwMode="auto">
          <a:xfrm>
            <a:off x="5581650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3" name="Flowchart: Magnetic Disk 92"/>
          <p:cNvSpPr/>
          <p:nvPr/>
        </p:nvSpPr>
        <p:spPr bwMode="auto">
          <a:xfrm>
            <a:off x="6160294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453062" y="4071938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95" name="Flowchart: Magnetic Disk 94"/>
          <p:cNvSpPr/>
          <p:nvPr/>
        </p:nvSpPr>
        <p:spPr bwMode="auto">
          <a:xfrm>
            <a:off x="5581650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6" name="Flowchart: Magnetic Disk 95"/>
          <p:cNvSpPr/>
          <p:nvPr/>
        </p:nvSpPr>
        <p:spPr bwMode="auto">
          <a:xfrm>
            <a:off x="6160294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7" name="Flowchart: Magnetic Disk 96"/>
          <p:cNvSpPr/>
          <p:nvPr/>
        </p:nvSpPr>
        <p:spPr bwMode="auto">
          <a:xfrm>
            <a:off x="5581650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8" name="Flowchart: Magnetic Disk 97"/>
          <p:cNvSpPr/>
          <p:nvPr/>
        </p:nvSpPr>
        <p:spPr bwMode="auto">
          <a:xfrm>
            <a:off x="6160294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996112" y="2271713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100" name="Flowchart: Magnetic Disk 99"/>
          <p:cNvSpPr/>
          <p:nvPr/>
        </p:nvSpPr>
        <p:spPr bwMode="auto">
          <a:xfrm>
            <a:off x="7124700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1" name="Flowchart: Magnetic Disk 100"/>
          <p:cNvSpPr/>
          <p:nvPr/>
        </p:nvSpPr>
        <p:spPr bwMode="auto">
          <a:xfrm>
            <a:off x="7703344" y="2357152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2" name="Flowchart: Magnetic Disk 101"/>
          <p:cNvSpPr/>
          <p:nvPr/>
        </p:nvSpPr>
        <p:spPr bwMode="auto">
          <a:xfrm>
            <a:off x="7124700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3" name="Flowchart: Magnetic Disk 102"/>
          <p:cNvSpPr/>
          <p:nvPr/>
        </p:nvSpPr>
        <p:spPr bwMode="auto">
          <a:xfrm>
            <a:off x="7703344" y="2678621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996112" y="3171825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105" name="Flowchart: Magnetic Disk 104"/>
          <p:cNvSpPr/>
          <p:nvPr/>
        </p:nvSpPr>
        <p:spPr bwMode="auto">
          <a:xfrm>
            <a:off x="7124700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6" name="Flowchart: Magnetic Disk 105"/>
          <p:cNvSpPr/>
          <p:nvPr/>
        </p:nvSpPr>
        <p:spPr bwMode="auto">
          <a:xfrm>
            <a:off x="7703344" y="3257265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7" name="Flowchart: Magnetic Disk 106"/>
          <p:cNvSpPr/>
          <p:nvPr/>
        </p:nvSpPr>
        <p:spPr bwMode="auto">
          <a:xfrm>
            <a:off x="7124700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8" name="Flowchart: Magnetic Disk 107"/>
          <p:cNvSpPr/>
          <p:nvPr/>
        </p:nvSpPr>
        <p:spPr bwMode="auto">
          <a:xfrm>
            <a:off x="7703344" y="3578734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996112" y="4071938"/>
            <a:ext cx="1092994" cy="77152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000000"/>
              </a:solidFill>
              <a:sym typeface="Vista Sans OT Reg" pitchFamily="-65" charset="0"/>
            </a:endParaRPr>
          </a:p>
        </p:txBody>
      </p:sp>
      <p:sp>
        <p:nvSpPr>
          <p:cNvPr id="110" name="Flowchart: Magnetic Disk 109"/>
          <p:cNvSpPr/>
          <p:nvPr/>
        </p:nvSpPr>
        <p:spPr bwMode="auto">
          <a:xfrm>
            <a:off x="7124700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1" name="Flowchart: Magnetic Disk 110"/>
          <p:cNvSpPr/>
          <p:nvPr/>
        </p:nvSpPr>
        <p:spPr bwMode="auto">
          <a:xfrm>
            <a:off x="7703344" y="4157377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2" name="Flowchart: Magnetic Disk 111"/>
          <p:cNvSpPr/>
          <p:nvPr/>
        </p:nvSpPr>
        <p:spPr bwMode="auto">
          <a:xfrm>
            <a:off x="7124700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3" name="Flowchart: Magnetic Disk 112"/>
          <p:cNvSpPr/>
          <p:nvPr/>
        </p:nvSpPr>
        <p:spPr bwMode="auto">
          <a:xfrm>
            <a:off x="7703344" y="4478846"/>
            <a:ext cx="257175" cy="236029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4" name="Multiply 113"/>
          <p:cNvSpPr/>
          <p:nvPr/>
        </p:nvSpPr>
        <p:spPr bwMode="auto">
          <a:xfrm>
            <a:off x="5324475" y="2978944"/>
            <a:ext cx="1478756" cy="1157288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6" name="Multiply 115"/>
          <p:cNvSpPr/>
          <p:nvPr/>
        </p:nvSpPr>
        <p:spPr bwMode="auto">
          <a:xfrm>
            <a:off x="3845719" y="2207419"/>
            <a:ext cx="578644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7" name="Multiply 116"/>
          <p:cNvSpPr/>
          <p:nvPr/>
        </p:nvSpPr>
        <p:spPr bwMode="auto">
          <a:xfrm>
            <a:off x="6841991" y="471488"/>
            <a:ext cx="1632878" cy="6107906"/>
          </a:xfrm>
          <a:prstGeom prst="mathMultiply">
            <a:avLst/>
          </a:prstGeom>
          <a:solidFill>
            <a:srgbClr val="FF0000">
              <a:alpha val="58039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8" name="Multiply 117"/>
          <p:cNvSpPr/>
          <p:nvPr/>
        </p:nvSpPr>
        <p:spPr bwMode="auto">
          <a:xfrm>
            <a:off x="7574756" y="3107531"/>
            <a:ext cx="578644" cy="51435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9" name="Multiply 118"/>
          <p:cNvSpPr/>
          <p:nvPr/>
        </p:nvSpPr>
        <p:spPr bwMode="auto">
          <a:xfrm>
            <a:off x="3717131" y="3879056"/>
            <a:ext cx="1478756" cy="1157288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0" name="Multiply 119"/>
          <p:cNvSpPr/>
          <p:nvPr/>
        </p:nvSpPr>
        <p:spPr bwMode="auto">
          <a:xfrm>
            <a:off x="2311625" y="-171450"/>
            <a:ext cx="7449119" cy="8101013"/>
          </a:xfrm>
          <a:prstGeom prst="mathMultiply">
            <a:avLst/>
          </a:prstGeom>
          <a:solidFill>
            <a:srgbClr val="FF0000">
              <a:alpha val="45882"/>
            </a:srgbClr>
          </a:solidFill>
          <a:ln w="317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9" grpId="0" animBg="1"/>
      <p:bldP spid="40" grpId="0"/>
      <p:bldP spid="41" grpId="0" animBg="1"/>
      <p:bldP spid="42" grpId="0"/>
      <p:bldP spid="43" grpId="0" animBg="1"/>
      <p:bldP spid="44" grpId="0"/>
      <p:bldP spid="57" grpId="0"/>
      <p:bldP spid="59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23913" y="25789"/>
            <a:ext cx="10515600" cy="1325563"/>
          </a:xfrm>
          <a:ln/>
        </p:spPr>
        <p:txBody>
          <a:bodyPr/>
          <a:lstStyle/>
          <a:p>
            <a:r>
              <a:rPr lang="en-US" dirty="0"/>
              <a:t>Data splitting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25521" y="1269245"/>
            <a:ext cx="7650956" cy="4975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25521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2497046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3268571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4040096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4811621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5583146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354671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7126196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7897721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669246" y="1337911"/>
            <a:ext cx="707231" cy="3592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1404052" y="1344149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2175577" y="1344149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947102" y="1344149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3718627" y="1344149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490152" y="1344149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5711734" y="1344149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483259" y="1344149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254784" y="1344149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8026309" y="1344149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8797834" y="1344149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384532" y="2194944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2304165" y="1744887"/>
            <a:ext cx="2121694" cy="4391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4" name="Down Arrow 143"/>
          <p:cNvSpPr/>
          <p:nvPr/>
        </p:nvSpPr>
        <p:spPr bwMode="auto">
          <a:xfrm>
            <a:off x="6547552" y="1744887"/>
            <a:ext cx="2121694" cy="439135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3413232" y="2259237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627919" y="2194944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7656619" y="2254609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211171" y="1177402"/>
            <a:ext cx="4243388" cy="1789066"/>
          </a:xfrm>
          <a:prstGeom prst="round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9" name="Rounded Rectangle 148"/>
          <p:cNvSpPr/>
          <p:nvPr/>
        </p:nvSpPr>
        <p:spPr bwMode="auto">
          <a:xfrm>
            <a:off x="5518852" y="1177402"/>
            <a:ext cx="4243388" cy="1789066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5465" y="2516413"/>
            <a:ext cx="1063112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Stripe1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647440" y="2497065"/>
            <a:ext cx="1063112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Stripe2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1810451" y="3341287"/>
            <a:ext cx="964407" cy="175406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745166" y="3306401"/>
            <a:ext cx="903300" cy="195053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3078094" y="3330090"/>
            <a:ext cx="964407" cy="17539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360069" y="3330079"/>
            <a:ext cx="964407" cy="175406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5645943" y="3330079"/>
            <a:ext cx="964407" cy="175406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930594" y="3330079"/>
            <a:ext cx="964407" cy="175406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9580985" y="3295947"/>
            <a:ext cx="903300" cy="195053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59619" y="3936951"/>
            <a:ext cx="61343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/>
              <a:t>RS</a:t>
            </a:r>
          </a:p>
        </p:txBody>
      </p:sp>
      <p:sp>
        <p:nvSpPr>
          <p:cNvPr id="173" name="Double Bracket 172"/>
          <p:cNvSpPr/>
          <p:nvPr/>
        </p:nvSpPr>
        <p:spPr bwMode="auto">
          <a:xfrm>
            <a:off x="1450542" y="3223643"/>
            <a:ext cx="6702859" cy="1997734"/>
          </a:xfrm>
          <a:prstGeom prst="bracketPai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4" name="Double Bracket 173"/>
          <p:cNvSpPr/>
          <p:nvPr/>
        </p:nvSpPr>
        <p:spPr bwMode="auto">
          <a:xfrm>
            <a:off x="8715735" y="3159350"/>
            <a:ext cx="2009415" cy="1976198"/>
          </a:xfrm>
          <a:prstGeom prst="bracketPai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89106" y="4009701"/>
            <a:ext cx="712054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/>
              <a:t> =&gt;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1806208" y="3994442"/>
            <a:ext cx="964407" cy="54703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BLOB2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078094" y="4005983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4360069" y="3993883"/>
            <a:ext cx="964407" cy="55153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5645943" y="4005983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6930594" y="4005983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758271" y="4100433"/>
            <a:ext cx="797031" cy="4706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9594090" y="4100433"/>
            <a:ext cx="797031" cy="4706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823913" y="5586913"/>
            <a:ext cx="61343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/>
              <a:t>RS</a:t>
            </a:r>
          </a:p>
        </p:txBody>
      </p:sp>
      <p:sp>
        <p:nvSpPr>
          <p:cNvPr id="184" name="Double Bracket 183"/>
          <p:cNvSpPr/>
          <p:nvPr/>
        </p:nvSpPr>
        <p:spPr bwMode="auto">
          <a:xfrm>
            <a:off x="1462580" y="5345337"/>
            <a:ext cx="6690821" cy="1174003"/>
          </a:xfrm>
          <a:prstGeom prst="bracketPai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5" name="Double Bracket 184"/>
          <p:cNvSpPr/>
          <p:nvPr/>
        </p:nvSpPr>
        <p:spPr bwMode="auto">
          <a:xfrm>
            <a:off x="8733540" y="5361792"/>
            <a:ext cx="1991611" cy="1176316"/>
          </a:xfrm>
          <a:prstGeom prst="bracketPair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089106" y="5637812"/>
            <a:ext cx="712054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dirty="0"/>
              <a:t> =&gt;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0771" y="1317679"/>
            <a:ext cx="169187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10G Volume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25746" y="1703442"/>
            <a:ext cx="35743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Reed Solomon Encoding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1800927" y="3340145"/>
            <a:ext cx="957370" cy="66392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BLOB1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1806208" y="4017723"/>
            <a:ext cx="964407" cy="5560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BLOB2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1810451" y="4573812"/>
            <a:ext cx="964407" cy="521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BLOB3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3079167" y="3328936"/>
            <a:ext cx="957370" cy="3276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BLOB4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3074194" y="3651905"/>
            <a:ext cx="964407" cy="309288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BLOB5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084285" y="3973473"/>
            <a:ext cx="964407" cy="1102181"/>
          </a:xfrm>
          <a:prstGeom prst="rect">
            <a:avLst/>
          </a:prstGeom>
          <a:solidFill>
            <a:srgbClr val="0DC0FF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BLOB5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365568" y="3342699"/>
            <a:ext cx="964407" cy="1012683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BLOB6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366261" y="4351234"/>
            <a:ext cx="964407" cy="7244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BLOB7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5648074" y="3341532"/>
            <a:ext cx="964407" cy="970683"/>
          </a:xfrm>
          <a:prstGeom prst="rect">
            <a:avLst/>
          </a:prstGeom>
          <a:solidFill>
            <a:schemeClr val="bg1">
              <a:lumMod val="2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BLOB8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5641882" y="4328775"/>
            <a:ext cx="964407" cy="7522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BLOB9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6931818" y="3339723"/>
            <a:ext cx="964407" cy="71591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FFFFFF"/>
                </a:solidFill>
              </a:rPr>
              <a:t>BLOB10</a:t>
            </a:r>
            <a:endParaRPr lang="en-US" sz="1688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29895" y="4046955"/>
            <a:ext cx="964407" cy="1028699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FFFFFF"/>
                </a:solidFill>
              </a:rPr>
              <a:t>BLOB11</a:t>
            </a:r>
            <a:endParaRPr lang="en-US" sz="1688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3083947" y="3332823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  <a:sym typeface="Vista Sans OT Reg" pitchFamily="-65" charset="0"/>
              </a:rPr>
              <a:t>BLOB4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4369086" y="3332823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1808464" y="3339723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6931818" y="3332823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640881" y="3333575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792957" y="3567952"/>
            <a:ext cx="791215" cy="381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9599401" y="3567952"/>
            <a:ext cx="791215" cy="381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3070675" y="5971057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4386453" y="5971057"/>
            <a:ext cx="964407" cy="55153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652020" y="5966244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6937631" y="5966244"/>
            <a:ext cx="964407" cy="53771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8770832" y="6096256"/>
            <a:ext cx="797031" cy="4706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9606651" y="6096256"/>
            <a:ext cx="797031" cy="4706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1790533" y="5971057"/>
            <a:ext cx="964407" cy="55608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</a:rPr>
              <a:t>BLOB2</a:t>
            </a:r>
            <a:endParaRPr lang="en-US" sz="2025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3077712" y="5372141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FFFFFF"/>
                </a:solidFill>
                <a:sym typeface="Vista Sans OT Reg" pitchFamily="-65" charset="0"/>
              </a:rPr>
              <a:t>BLOB4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5640880" y="5366711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1800927" y="5375611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4371845" y="5370581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937631" y="5345337"/>
            <a:ext cx="957370" cy="297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776648" y="5416295"/>
            <a:ext cx="791215" cy="381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9612466" y="5416295"/>
            <a:ext cx="791215" cy="3815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350" dirty="0">
              <a:solidFill>
                <a:srgbClr val="FFFFFF"/>
              </a:solidFill>
              <a:sym typeface="Vista Sans OT Reg" pitchFamily="-65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667750" y="2130650"/>
            <a:ext cx="1316386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4G parity</a:t>
            </a:r>
          </a:p>
        </p:txBody>
      </p:sp>
    </p:spTree>
    <p:extLst>
      <p:ext uri="{BB962C8B-B14F-4D97-AF65-F5344CB8AC3E}">
        <p14:creationId xmlns:p14="http://schemas.microsoft.com/office/powerpoint/2010/main" val="7954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6" grpId="0" animBg="1"/>
      <p:bldP spid="118" grpId="0" animBg="1"/>
      <p:bldP spid="119" grpId="0" animBg="1"/>
      <p:bldP spid="120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1" grpId="0" animBg="1"/>
      <p:bldP spid="144" grpId="0" animBg="1"/>
      <p:bldP spid="145" grpId="0" animBg="1"/>
      <p:bldP spid="147" grpId="0" animBg="1"/>
      <p:bldP spid="148" grpId="0" animBg="1"/>
      <p:bldP spid="13" grpId="0" animBg="1"/>
      <p:bldP spid="149" grpId="0" animBg="1"/>
      <p:bldP spid="14" grpId="0"/>
      <p:bldP spid="150" grpId="0"/>
      <p:bldP spid="151" grpId="0" animBg="1"/>
      <p:bldP spid="153" grpId="0" animBg="1"/>
      <p:bldP spid="158" grpId="0" animBg="1"/>
      <p:bldP spid="159" grpId="0" animBg="1"/>
      <p:bldP spid="160" grpId="0" animBg="1"/>
      <p:bldP spid="161" grpId="0" animBg="1"/>
      <p:bldP spid="166" grpId="0" animBg="1"/>
      <p:bldP spid="172" grpId="0"/>
      <p:bldP spid="173" grpId="0" animBg="1"/>
      <p:bldP spid="174" grpId="0" animBg="1"/>
      <p:bldP spid="175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/>
      <p:bldP spid="184" grpId="0" animBg="1"/>
      <p:bldP spid="185" grpId="0" animBg="1"/>
      <p:bldP spid="186" grpId="0"/>
      <p:bldP spid="12" grpId="0"/>
      <p:bldP spid="3" grpId="0" animBg="1"/>
      <p:bldP spid="3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22" grpId="0" animBg="1"/>
      <p:bldP spid="130" grpId="0" animBg="1"/>
      <p:bldP spid="140" grpId="0" animBg="1"/>
      <p:bldP spid="141" grpId="0" animBg="1"/>
      <p:bldP spid="142" grpId="0" animBg="1"/>
      <p:bldP spid="146" grpId="0" animBg="1"/>
      <p:bldP spid="152" grpId="0" animBg="1"/>
      <p:bldP spid="154" grpId="0" animBg="1"/>
      <p:bldP spid="155" grpId="0" animBg="1"/>
      <p:bldP spid="156" grpId="0" animBg="1"/>
      <p:bldP spid="157" grpId="0" animBg="1"/>
      <p:bldP spid="162" grpId="0" animBg="1"/>
      <p:bldP spid="163" grpId="0" animBg="1"/>
      <p:bldP spid="164" grpId="0" animBg="1"/>
      <p:bldP spid="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1245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182092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28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⊕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744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7" name="Multiply 6"/>
          <p:cNvSpPr/>
          <p:nvPr/>
        </p:nvSpPr>
        <p:spPr bwMode="auto">
          <a:xfrm>
            <a:off x="2894283" y="2209801"/>
            <a:ext cx="612232" cy="6096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Erasure Codes, a simple </a:t>
            </a:r>
            <a:r>
              <a:rPr lang="en-US"/>
              <a:t>example w/ </a:t>
            </a:r>
            <a:r>
              <a:rPr lang="en-U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891616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26952" y="29808"/>
            <a:ext cx="10515600" cy="1325563"/>
          </a:xfrm>
          <a:ln/>
        </p:spPr>
        <p:txBody>
          <a:bodyPr/>
          <a:lstStyle/>
          <a:p>
            <a:r>
              <a:rPr lang="en-US" dirty="0"/>
              <a:t>Data placement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384532" y="3399608"/>
            <a:ext cx="6332934" cy="1227426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495550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02735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4295775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5202960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103072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7003185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7903297" y="3516506"/>
            <a:ext cx="700159" cy="993630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681538" y="4624111"/>
            <a:ext cx="1942455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Cell with 7 Racks</a:t>
            </a:r>
          </a:p>
        </p:txBody>
      </p:sp>
      <p:sp>
        <p:nvSpPr>
          <p:cNvPr id="101" name="Rectangle 2"/>
          <p:cNvSpPr>
            <a:spLocks noGrp="1" noChangeArrowheads="1"/>
          </p:cNvSpPr>
          <p:nvPr>
            <p:ph idx="1"/>
          </p:nvPr>
        </p:nvSpPr>
        <p:spPr>
          <a:xfrm>
            <a:off x="1273969" y="5229225"/>
            <a:ext cx="7779544" cy="1607344"/>
          </a:xfrm>
          <a:ln/>
        </p:spPr>
        <p:txBody>
          <a:bodyPr/>
          <a:lstStyle/>
          <a:p>
            <a:pPr lvl="1"/>
            <a:r>
              <a:rPr lang="en-US" dirty="0"/>
              <a:t>Reed Solomon (10, 4) is used in practice (1.4X)</a:t>
            </a:r>
          </a:p>
          <a:p>
            <a:pPr lvl="1"/>
            <a:r>
              <a:rPr lang="en-US" dirty="0"/>
              <a:t>Tolerates 4 racks (</a:t>
            </a:r>
            <a:r>
              <a:rPr lang="en-US" dirty="0">
                <a:sym typeface="Wingdings" panose="05000000000000000000" pitchFamily="2" charset="2"/>
              </a:rPr>
              <a:t> 4 disk/host )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failures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 bwMode="auto">
          <a:xfrm>
            <a:off x="1404052" y="143589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2175577" y="143589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2947102" y="143589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718627" y="143589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490152" y="143589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711734" y="1435894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6483259" y="1435894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7254784" y="1435894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26309" y="1435894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797834" y="1435894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2384532" y="2059484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3413232" y="2123777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627919" y="2059484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7656619" y="2119149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7" name="Rounded Rectangle 156"/>
          <p:cNvSpPr/>
          <p:nvPr/>
        </p:nvSpPr>
        <p:spPr bwMode="auto">
          <a:xfrm>
            <a:off x="1211171" y="1243013"/>
            <a:ext cx="4243388" cy="1700490"/>
          </a:xfrm>
          <a:prstGeom prst="round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8" name="Rounded Rectangle 157"/>
          <p:cNvSpPr/>
          <p:nvPr/>
        </p:nvSpPr>
        <p:spPr bwMode="auto">
          <a:xfrm>
            <a:off x="5518852" y="1243013"/>
            <a:ext cx="4243388" cy="1700490"/>
          </a:xfrm>
          <a:prstGeom prst="roundRect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1275465" y="2263524"/>
            <a:ext cx="1063112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Stripe1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5647440" y="2244176"/>
            <a:ext cx="1063112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Stripe2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440771" y="1383290"/>
            <a:ext cx="169187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10G Volume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8667750" y="2078832"/>
            <a:ext cx="1316386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4G parity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2495550" y="4127186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3425632" y="4136231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4307392" y="4134374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5200399" y="4124630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114483" y="4114650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738937" y="4040840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7703344" y="4045468"/>
            <a:ext cx="1060847" cy="51897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295775" y="3536988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5198512" y="3516506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113780" y="3525796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7016180" y="3528628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7919588" y="3525441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2270522" y="3557588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3202781" y="3557588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Multiply 2"/>
          <p:cNvSpPr/>
          <p:nvPr/>
        </p:nvSpPr>
        <p:spPr bwMode="auto">
          <a:xfrm>
            <a:off x="3331369" y="2721769"/>
            <a:ext cx="835819" cy="250270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0" name="Multiply 99"/>
          <p:cNvSpPr/>
          <p:nvPr/>
        </p:nvSpPr>
        <p:spPr bwMode="auto">
          <a:xfrm>
            <a:off x="5131594" y="2721769"/>
            <a:ext cx="835819" cy="250270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844106" y="2721769"/>
            <a:ext cx="23676" cy="1671638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5" name="Straight Connector 114"/>
          <p:cNvCxnSpPr/>
          <p:nvPr/>
        </p:nvCxnSpPr>
        <p:spPr bwMode="auto">
          <a:xfrm>
            <a:off x="2752726" y="2736949"/>
            <a:ext cx="3730533" cy="1565693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21" name="Straight Connector 120"/>
          <p:cNvCxnSpPr/>
          <p:nvPr/>
        </p:nvCxnSpPr>
        <p:spPr bwMode="auto">
          <a:xfrm>
            <a:off x="2943252" y="2759592"/>
            <a:ext cx="4374330" cy="1414463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22" name="Straight Connector 121"/>
          <p:cNvCxnSpPr/>
          <p:nvPr/>
        </p:nvCxnSpPr>
        <p:spPr bwMode="auto">
          <a:xfrm>
            <a:off x="3147374" y="2747076"/>
            <a:ext cx="5134614" cy="1426979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79" name="Straight Connector 178"/>
          <p:cNvCxnSpPr/>
          <p:nvPr/>
        </p:nvCxnSpPr>
        <p:spPr bwMode="auto">
          <a:xfrm>
            <a:off x="2833009" y="2772197"/>
            <a:ext cx="1820841" cy="1518755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80" name="Rectangle 179"/>
          <p:cNvSpPr/>
          <p:nvPr/>
        </p:nvSpPr>
        <p:spPr bwMode="auto">
          <a:xfrm>
            <a:off x="2109788" y="2143125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3009900" y="2143125"/>
            <a:ext cx="707231" cy="359292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2" name="Oval 181"/>
          <p:cNvSpPr/>
          <p:nvPr/>
        </p:nvSpPr>
        <p:spPr bwMode="auto">
          <a:xfrm>
            <a:off x="2366963" y="2566593"/>
            <a:ext cx="1078071" cy="514469"/>
          </a:xfrm>
          <a:prstGeom prst="ellipse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RS</a:t>
            </a:r>
          </a:p>
        </p:txBody>
      </p:sp>
      <p:cxnSp>
        <p:nvCxnSpPr>
          <p:cNvPr id="130" name="Straight Connector 129"/>
          <p:cNvCxnSpPr/>
          <p:nvPr/>
        </p:nvCxnSpPr>
        <p:spPr bwMode="auto">
          <a:xfrm flipH="1">
            <a:off x="2977420" y="2782895"/>
            <a:ext cx="5236258" cy="1038809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1" name="Straight Connector 140"/>
          <p:cNvCxnSpPr/>
          <p:nvPr/>
        </p:nvCxnSpPr>
        <p:spPr bwMode="auto">
          <a:xfrm flipH="1">
            <a:off x="6638174" y="2790938"/>
            <a:ext cx="1540328" cy="812017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2" name="Straight Connector 141"/>
          <p:cNvCxnSpPr/>
          <p:nvPr/>
        </p:nvCxnSpPr>
        <p:spPr bwMode="auto">
          <a:xfrm flipH="1">
            <a:off x="7349729" y="2819727"/>
            <a:ext cx="858377" cy="812855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46" name="Straight Connector 145"/>
          <p:cNvCxnSpPr/>
          <p:nvPr/>
        </p:nvCxnSpPr>
        <p:spPr bwMode="auto">
          <a:xfrm>
            <a:off x="8213678" y="2747076"/>
            <a:ext cx="0" cy="908001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83" name="Straight Connector 182"/>
          <p:cNvCxnSpPr/>
          <p:nvPr/>
        </p:nvCxnSpPr>
        <p:spPr bwMode="auto">
          <a:xfrm flipH="1">
            <a:off x="4627395" y="2822872"/>
            <a:ext cx="3572621" cy="87328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84" name="Oval 183"/>
          <p:cNvSpPr/>
          <p:nvPr/>
        </p:nvSpPr>
        <p:spPr bwMode="auto">
          <a:xfrm>
            <a:off x="7525385" y="2566712"/>
            <a:ext cx="1078071" cy="51446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RS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7188994" y="2014538"/>
            <a:ext cx="707231" cy="3592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86" name="Rectangle 185"/>
          <p:cNvSpPr/>
          <p:nvPr/>
        </p:nvSpPr>
        <p:spPr bwMode="auto">
          <a:xfrm>
            <a:off x="7928372" y="2078832"/>
            <a:ext cx="1060847" cy="5189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build="p"/>
      <p:bldP spid="109" grpId="0" animBg="1"/>
      <p:bldP spid="110" grpId="0" animBg="1"/>
      <p:bldP spid="111" grpId="0" animBg="1"/>
      <p:bldP spid="112" grpId="0" animBg="1"/>
      <p:bldP spid="114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44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/>
      <p:bldP spid="160" grpId="0"/>
      <p:bldP spid="161" grpId="0"/>
      <p:bldP spid="163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3" grpId="0" animBg="1"/>
      <p:bldP spid="100" grpId="0" animBg="1"/>
      <p:bldP spid="180" grpId="0" animBg="1"/>
      <p:bldP spid="181" grpId="0" animBg="1"/>
      <p:bldP spid="182" grpId="0" animBg="1"/>
      <p:bldP spid="182" grpId="1" animBg="1"/>
      <p:bldP spid="184" grpId="0" animBg="1"/>
      <p:bldP spid="184" grpId="1" animBg="1"/>
      <p:bldP spid="185" grpId="0" animBg="1"/>
      <p:bldP spid="18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Reads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453063" y="3736799"/>
            <a:ext cx="5204047" cy="525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Compute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0406" y="1872281"/>
            <a:ext cx="1971950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Storage Nodes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81538" y="1743693"/>
            <a:ext cx="6107906" cy="2714007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39050" y="4529413"/>
            <a:ext cx="7008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Cell</a:t>
            </a:r>
          </a:p>
        </p:txBody>
      </p:sp>
      <p:sp>
        <p:nvSpPr>
          <p:cNvPr id="12288" name="Rectangle 12287"/>
          <p:cNvSpPr/>
          <p:nvPr/>
        </p:nvSpPr>
        <p:spPr bwMode="auto">
          <a:xfrm>
            <a:off x="2688431" y="2098180"/>
            <a:ext cx="707231" cy="2027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2533477" y="1684786"/>
            <a:ext cx="10171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Router</a:t>
            </a:r>
          </a:p>
        </p:txBody>
      </p:sp>
      <p:cxnSp>
        <p:nvCxnSpPr>
          <p:cNvPr id="12297" name="Straight Arrow Connector 12296"/>
          <p:cNvCxnSpPr>
            <a:endCxn id="3" idx="5"/>
          </p:cNvCxnSpPr>
          <p:nvPr/>
        </p:nvCxnSpPr>
        <p:spPr bwMode="auto">
          <a:xfrm>
            <a:off x="3331369" y="2528888"/>
            <a:ext cx="1650888" cy="661643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1402556" y="3104451"/>
            <a:ext cx="1285875" cy="308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302" name="Rectangle 12301"/>
          <p:cNvSpPr/>
          <p:nvPr/>
        </p:nvSpPr>
        <p:spPr bwMode="auto">
          <a:xfrm>
            <a:off x="4810126" y="1872281"/>
            <a:ext cx="5846984" cy="1769233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305" name="TextBox 12304"/>
          <p:cNvSpPr txBox="1"/>
          <p:nvPr/>
        </p:nvSpPr>
        <p:spPr>
          <a:xfrm>
            <a:off x="4842268" y="2041933"/>
            <a:ext cx="7610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Index</a:t>
            </a:r>
          </a:p>
        </p:txBody>
      </p:sp>
      <p:sp>
        <p:nvSpPr>
          <p:cNvPr id="12308" name="TextBox 12307"/>
          <p:cNvSpPr txBox="1"/>
          <p:nvPr/>
        </p:nvSpPr>
        <p:spPr>
          <a:xfrm>
            <a:off x="1543335" y="2343400"/>
            <a:ext cx="10381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9" dirty="0"/>
              <a:t>   </a:t>
            </a:r>
            <a:r>
              <a:rPr lang="en-US" sz="2025" dirty="0"/>
              <a:t>User</a:t>
            </a:r>
          </a:p>
          <a:p>
            <a:r>
              <a:rPr lang="en-US" sz="2025" dirty="0"/>
              <a:t>Request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9202" y="2041933"/>
            <a:ext cx="89729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9" dirty="0"/>
              <a:t>  </a:t>
            </a:r>
            <a:r>
              <a:rPr lang="en-US" sz="1688" dirty="0"/>
              <a:t> </a:t>
            </a:r>
            <a:r>
              <a:rPr lang="en-US" sz="2025" dirty="0"/>
              <a:t>Index</a:t>
            </a:r>
          </a:p>
          <a:p>
            <a:r>
              <a:rPr lang="en-US" sz="2025" dirty="0"/>
              <a:t>   Read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33805" y="3070633"/>
            <a:ext cx="77121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/>
              <a:t>Data</a:t>
            </a:r>
          </a:p>
          <a:p>
            <a:r>
              <a:rPr lang="en-US" sz="2025" dirty="0"/>
              <a:t>Read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1"/>
          </p:nvPr>
        </p:nvSpPr>
        <p:spPr>
          <a:xfrm>
            <a:off x="1273969" y="5570971"/>
            <a:ext cx="10221345" cy="622661"/>
          </a:xfrm>
        </p:spPr>
        <p:txBody>
          <a:bodyPr>
            <a:normAutofit fontScale="92500"/>
          </a:bodyPr>
          <a:lstStyle/>
          <a:p>
            <a:r>
              <a:rPr lang="en-US" dirty="0"/>
              <a:t>2-phase: Index read returns exact physical location of BLOB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645944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53175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060406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767637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474869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182100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889331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84520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391751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098983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806214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513445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089689" y="3022083"/>
            <a:ext cx="618573" cy="370019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796921" y="3058981"/>
            <a:ext cx="618573" cy="370019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9220676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9927908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98983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806214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513445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553533" y="2472494"/>
            <a:ext cx="618573" cy="3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260764" y="2509393"/>
            <a:ext cx="618573" cy="3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Parallelogram 2"/>
          <p:cNvSpPr/>
          <p:nvPr/>
        </p:nvSpPr>
        <p:spPr bwMode="auto">
          <a:xfrm>
            <a:off x="4938712" y="3016355"/>
            <a:ext cx="642938" cy="348351"/>
          </a:xfrm>
          <a:prstGeom prst="parallelogram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0" name="Parallelogram 49"/>
          <p:cNvSpPr/>
          <p:nvPr/>
        </p:nvSpPr>
        <p:spPr bwMode="auto">
          <a:xfrm>
            <a:off x="4938712" y="2502005"/>
            <a:ext cx="642938" cy="348351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V="1">
            <a:off x="3331369" y="3300413"/>
            <a:ext cx="2700338" cy="67392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5463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" grpId="0"/>
      <p:bldP spid="88" grpId="0"/>
      <p:bldP spid="90" grpId="0"/>
      <p:bldP spid="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Reads under cell-local failures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5453063" y="3736799"/>
            <a:ext cx="5204047" cy="5250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 Compute (Decoders)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60406" y="1872281"/>
            <a:ext cx="1971950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Storage Nodes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681538" y="1743693"/>
            <a:ext cx="6107906" cy="2714007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39050" y="4529413"/>
            <a:ext cx="7008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Cell</a:t>
            </a:r>
          </a:p>
        </p:txBody>
      </p:sp>
      <p:sp>
        <p:nvSpPr>
          <p:cNvPr id="12288" name="Rectangle 12287"/>
          <p:cNvSpPr/>
          <p:nvPr/>
        </p:nvSpPr>
        <p:spPr bwMode="auto">
          <a:xfrm>
            <a:off x="2688431" y="2098180"/>
            <a:ext cx="707231" cy="20273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291" name="TextBox 12290"/>
          <p:cNvSpPr txBox="1"/>
          <p:nvPr/>
        </p:nvSpPr>
        <p:spPr>
          <a:xfrm>
            <a:off x="2533477" y="1684786"/>
            <a:ext cx="10171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Router</a:t>
            </a:r>
          </a:p>
        </p:txBody>
      </p:sp>
      <p:cxnSp>
        <p:nvCxnSpPr>
          <p:cNvPr id="12297" name="Straight Arrow Connector 12296"/>
          <p:cNvCxnSpPr>
            <a:endCxn id="3" idx="5"/>
          </p:cNvCxnSpPr>
          <p:nvPr/>
        </p:nvCxnSpPr>
        <p:spPr bwMode="auto">
          <a:xfrm>
            <a:off x="3331369" y="2528888"/>
            <a:ext cx="1650888" cy="661643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1402556" y="3104451"/>
            <a:ext cx="1285875" cy="308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302" name="Rectangle 12301"/>
          <p:cNvSpPr/>
          <p:nvPr/>
        </p:nvSpPr>
        <p:spPr bwMode="auto">
          <a:xfrm>
            <a:off x="4810126" y="1872281"/>
            <a:ext cx="5846984" cy="1769233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305" name="TextBox 12304"/>
          <p:cNvSpPr txBox="1"/>
          <p:nvPr/>
        </p:nvSpPr>
        <p:spPr>
          <a:xfrm>
            <a:off x="4842268" y="2041933"/>
            <a:ext cx="7610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Index</a:t>
            </a:r>
          </a:p>
        </p:txBody>
      </p:sp>
      <p:sp>
        <p:nvSpPr>
          <p:cNvPr id="12308" name="TextBox 12307"/>
          <p:cNvSpPr txBox="1"/>
          <p:nvPr/>
        </p:nvSpPr>
        <p:spPr>
          <a:xfrm>
            <a:off x="1543335" y="2343400"/>
            <a:ext cx="10381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9" dirty="0"/>
              <a:t>   </a:t>
            </a:r>
            <a:r>
              <a:rPr lang="en-US" sz="2025" dirty="0"/>
              <a:t>User</a:t>
            </a:r>
          </a:p>
          <a:p>
            <a:r>
              <a:rPr lang="en-US" sz="2025" dirty="0"/>
              <a:t>Request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569202" y="2041933"/>
            <a:ext cx="897297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9" dirty="0"/>
              <a:t>  </a:t>
            </a:r>
            <a:r>
              <a:rPr lang="en-US" sz="1688" dirty="0"/>
              <a:t> </a:t>
            </a:r>
            <a:r>
              <a:rPr lang="en-US" sz="2025" dirty="0"/>
              <a:t>Index</a:t>
            </a:r>
          </a:p>
          <a:p>
            <a:r>
              <a:rPr lang="en-US" sz="2025" dirty="0"/>
              <a:t>   Read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633805" y="3070633"/>
            <a:ext cx="77121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5" dirty="0"/>
              <a:t>Data</a:t>
            </a:r>
          </a:p>
          <a:p>
            <a:r>
              <a:rPr lang="en-US" sz="2025" dirty="0"/>
              <a:t>Read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645944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53175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060406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7767637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474869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9182100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889331" y="2386630"/>
            <a:ext cx="578644" cy="1092994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684520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391751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098983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806214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513445" y="3017741"/>
            <a:ext cx="565785" cy="35130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9089689" y="3022083"/>
            <a:ext cx="618573" cy="370019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9796921" y="3058981"/>
            <a:ext cx="618573" cy="370019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9220676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9927908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98983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7806214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8513445" y="2468152"/>
            <a:ext cx="565785" cy="3513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5553533" y="2472494"/>
            <a:ext cx="618573" cy="3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260764" y="2509393"/>
            <a:ext cx="618573" cy="370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Parallelogram 2"/>
          <p:cNvSpPr/>
          <p:nvPr/>
        </p:nvSpPr>
        <p:spPr bwMode="auto">
          <a:xfrm>
            <a:off x="4938712" y="3016355"/>
            <a:ext cx="642938" cy="348351"/>
          </a:xfrm>
          <a:prstGeom prst="parallelogram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0" name="Parallelogram 49"/>
          <p:cNvSpPr/>
          <p:nvPr/>
        </p:nvSpPr>
        <p:spPr bwMode="auto">
          <a:xfrm>
            <a:off x="4938712" y="2502005"/>
            <a:ext cx="642938" cy="348351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 flipV="1">
            <a:off x="3331369" y="3300413"/>
            <a:ext cx="2700338" cy="67392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FE55A22-6A72-1740-9A96-61B61D7BB0A6}"/>
              </a:ext>
            </a:extLst>
          </p:cNvPr>
          <p:cNvCxnSpPr/>
          <p:nvPr/>
        </p:nvCxnSpPr>
        <p:spPr bwMode="auto">
          <a:xfrm>
            <a:off x="3395663" y="4007644"/>
            <a:ext cx="2057400" cy="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CC8431A-8E5C-A242-A2A3-6A5BB0AA8966}"/>
              </a:ext>
            </a:extLst>
          </p:cNvPr>
          <p:cNvSpPr txBox="1"/>
          <p:nvPr/>
        </p:nvSpPr>
        <p:spPr>
          <a:xfrm>
            <a:off x="3588544" y="4007644"/>
            <a:ext cx="9857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Decode</a:t>
            </a:r>
          </a:p>
          <a:p>
            <a:r>
              <a:rPr lang="en-US" sz="2025" dirty="0"/>
              <a:t>   Read</a:t>
            </a:r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4D1AB354-91DC-9940-9C15-22C6B798A2F1}"/>
              </a:ext>
            </a:extLst>
          </p:cNvPr>
          <p:cNvSpPr/>
          <p:nvPr/>
        </p:nvSpPr>
        <p:spPr bwMode="auto">
          <a:xfrm>
            <a:off x="5704000" y="2095455"/>
            <a:ext cx="582798" cy="159072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BC8B228E-A91C-BE47-B69A-4F988D8EE972}"/>
              </a:ext>
            </a:extLst>
          </p:cNvPr>
          <p:cNvSpPr/>
          <p:nvPr/>
        </p:nvSpPr>
        <p:spPr bwMode="auto">
          <a:xfrm>
            <a:off x="3588544" y="2593181"/>
            <a:ext cx="582798" cy="159072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4" name="Content Placeholder 1">
            <a:extLst>
              <a:ext uri="{FF2B5EF4-FFF2-40B4-BE49-F238E27FC236}">
                <a16:creationId xmlns:a16="http://schemas.microsoft.com/office/drawing/2014/main" id="{99C1E06B-502B-7D41-B72B-D2A1705E47CF}"/>
              </a:ext>
            </a:extLst>
          </p:cNvPr>
          <p:cNvSpPr txBox="1">
            <a:spLocks/>
          </p:cNvSpPr>
          <p:nvPr/>
        </p:nvSpPr>
        <p:spPr>
          <a:xfrm>
            <a:off x="1273969" y="5603117"/>
            <a:ext cx="9515475" cy="59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Helvetica Neue Medium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Cell-Local failures (disks/hosts/racks) handled locally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06FA6F2-0EBE-9946-AF67-3946369B869D}"/>
              </a:ext>
            </a:extLst>
          </p:cNvPr>
          <p:cNvCxnSpPr/>
          <p:nvPr/>
        </p:nvCxnSpPr>
        <p:spPr bwMode="auto">
          <a:xfrm flipH="1">
            <a:off x="8055086" y="3171825"/>
            <a:ext cx="1319895" cy="76080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3F581C5-AEF5-374C-B3F5-40E533446243}"/>
              </a:ext>
            </a:extLst>
          </p:cNvPr>
          <p:cNvCxnSpPr/>
          <p:nvPr/>
        </p:nvCxnSpPr>
        <p:spPr bwMode="auto">
          <a:xfrm>
            <a:off x="6546056" y="3171825"/>
            <a:ext cx="1509030" cy="76080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B65C7E-E8B3-4E4C-ADD8-ED04C5E494D3}"/>
              </a:ext>
            </a:extLst>
          </p:cNvPr>
          <p:cNvCxnSpPr/>
          <p:nvPr/>
        </p:nvCxnSpPr>
        <p:spPr bwMode="auto">
          <a:xfrm flipH="1" flipV="1">
            <a:off x="7317581" y="3171825"/>
            <a:ext cx="737505" cy="76080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2FACDC-5E2A-4841-B803-B5EBFC23F3C7}"/>
              </a:ext>
            </a:extLst>
          </p:cNvPr>
          <p:cNvCxnSpPr/>
          <p:nvPr/>
        </p:nvCxnSpPr>
        <p:spPr bwMode="auto">
          <a:xfrm flipV="1">
            <a:off x="8055086" y="3171825"/>
            <a:ext cx="741251" cy="76080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3F88209-FD3A-154C-84B7-ED3206412E29}"/>
              </a:ext>
            </a:extLst>
          </p:cNvPr>
          <p:cNvCxnSpPr/>
          <p:nvPr/>
        </p:nvCxnSpPr>
        <p:spPr bwMode="auto">
          <a:xfrm flipH="1">
            <a:off x="8089106" y="3300413"/>
            <a:ext cx="2057400" cy="567928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3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53" grpId="0" animBg="1"/>
      <p:bldP spid="5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Reads under datacenter failures (2.8X)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0069" y="5872163"/>
            <a:ext cx="3284874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dirty="0"/>
              <a:t>2 * 1.4X = 2.8X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4579825" y="2721769"/>
            <a:ext cx="5204047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                    Compute (Decoders)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845719" y="1500188"/>
            <a:ext cx="6070488" cy="166082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74531" y="3171825"/>
            <a:ext cx="218604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Cell in Datacenter1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431256" y="1500188"/>
            <a:ext cx="707231" cy="1384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402556" y="2592268"/>
            <a:ext cx="1050119" cy="914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936888" y="1618059"/>
            <a:ext cx="5846984" cy="999537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02557" y="1885951"/>
            <a:ext cx="10381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   User</a:t>
            </a:r>
          </a:p>
          <a:p>
            <a:r>
              <a:rPr lang="en-US" sz="2025" dirty="0"/>
              <a:t>Request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4772707" y="1791212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479938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187169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894400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601632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8308863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9016094" y="1797191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837000" y="2159093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5544231" y="2159093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251463" y="2159093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958694" y="2159093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7665925" y="2159093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8244569" y="2164286"/>
            <a:ext cx="562339" cy="33638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951800" y="2201184"/>
            <a:ext cx="562339" cy="33638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373156" y="1747833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9080388" y="1747833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251463" y="1747833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958694" y="1747833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665925" y="1747833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708413" y="1753026"/>
            <a:ext cx="562339" cy="336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5415644" y="1789925"/>
            <a:ext cx="562339" cy="336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3103784" y="1872222"/>
            <a:ext cx="806229" cy="14642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>
            <a:off x="3074194" y="2192777"/>
            <a:ext cx="806229" cy="14642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3074194" y="2514246"/>
            <a:ext cx="806229" cy="14642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7" name="Rounded Rectangle 76"/>
          <p:cNvSpPr/>
          <p:nvPr/>
        </p:nvSpPr>
        <p:spPr bwMode="auto">
          <a:xfrm>
            <a:off x="4633550" y="4907757"/>
            <a:ext cx="5204047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63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                     Compute (Decoders)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3845719" y="3692667"/>
            <a:ext cx="6124212" cy="1637751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710237" y="5357813"/>
            <a:ext cx="2963568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b="1" dirty="0"/>
              <a:t>Mirror Cell</a:t>
            </a:r>
            <a:r>
              <a:rPr lang="en-US" sz="2025" dirty="0"/>
              <a:t> in Datacenter2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366963" y="3686175"/>
            <a:ext cx="707231" cy="1384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926319" y="3840259"/>
            <a:ext cx="5911278" cy="944157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826432" y="397719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5533663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240894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6948125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7655357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8362588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9069819" y="3983179"/>
            <a:ext cx="578645" cy="746529"/>
          </a:xfrm>
          <a:prstGeom prst="rect">
            <a:avLst/>
          </a:prstGeom>
          <a:noFill/>
          <a:ln w="57150" cap="flat" cmpd="sng" algn="ctr">
            <a:solidFill>
              <a:srgbClr val="00206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890725" y="4356482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5597956" y="4356482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305188" y="4356482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7012419" y="4356482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1" name="Rectangle 100"/>
          <p:cNvSpPr/>
          <p:nvPr/>
        </p:nvSpPr>
        <p:spPr bwMode="auto">
          <a:xfrm>
            <a:off x="7719650" y="4356482"/>
            <a:ext cx="514350" cy="31937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8298294" y="4361675"/>
            <a:ext cx="562339" cy="33638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9005525" y="4398573"/>
            <a:ext cx="562339" cy="33638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426881" y="3945222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9134113" y="3945222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305188" y="3945222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012419" y="3945222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7719650" y="3945222"/>
            <a:ext cx="514350" cy="3193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4762138" y="3950415"/>
            <a:ext cx="562339" cy="336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5469369" y="3987314"/>
            <a:ext cx="562339" cy="3363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3039490" y="4058210"/>
            <a:ext cx="806229" cy="14642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3009900" y="4378766"/>
            <a:ext cx="856424" cy="2369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3009900" y="4700233"/>
            <a:ext cx="856424" cy="324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4" name="Multiply 113"/>
          <p:cNvSpPr/>
          <p:nvPr/>
        </p:nvSpPr>
        <p:spPr bwMode="auto">
          <a:xfrm>
            <a:off x="3198628" y="1371600"/>
            <a:ext cx="582798" cy="1590720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116" name="Straight Arrow Connector 115"/>
          <p:cNvCxnSpPr/>
          <p:nvPr/>
        </p:nvCxnSpPr>
        <p:spPr bwMode="auto">
          <a:xfrm flipV="1">
            <a:off x="2755361" y="2841008"/>
            <a:ext cx="29511" cy="84427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7" name="TextBox 116"/>
          <p:cNvSpPr txBox="1"/>
          <p:nvPr/>
        </p:nvSpPr>
        <p:spPr>
          <a:xfrm>
            <a:off x="1356495" y="3013473"/>
            <a:ext cx="1236813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363" dirty="0" err="1"/>
              <a:t>Proxying</a:t>
            </a:r>
            <a:endParaRPr lang="en-US" sz="2363" dirty="0"/>
          </a:p>
        </p:txBody>
      </p:sp>
      <p:sp>
        <p:nvSpPr>
          <p:cNvPr id="83" name="Parallelogram 82"/>
          <p:cNvSpPr/>
          <p:nvPr/>
        </p:nvSpPr>
        <p:spPr bwMode="auto">
          <a:xfrm>
            <a:off x="4001181" y="2170966"/>
            <a:ext cx="642938" cy="348351"/>
          </a:xfrm>
          <a:prstGeom prst="parallelogram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9" name="Parallelogram 88"/>
          <p:cNvSpPr/>
          <p:nvPr/>
        </p:nvSpPr>
        <p:spPr bwMode="auto">
          <a:xfrm>
            <a:off x="4001181" y="1757363"/>
            <a:ext cx="642938" cy="348351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5" name="Parallelogram 114"/>
          <p:cNvSpPr/>
          <p:nvPr/>
        </p:nvSpPr>
        <p:spPr bwMode="auto">
          <a:xfrm>
            <a:off x="4054906" y="4339129"/>
            <a:ext cx="642938" cy="348351"/>
          </a:xfrm>
          <a:prstGeom prst="parallelogram">
            <a:avLst/>
          </a:prstGeom>
          <a:solidFill>
            <a:srgbClr val="F0C423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8" name="Parallelogram 117"/>
          <p:cNvSpPr/>
          <p:nvPr/>
        </p:nvSpPr>
        <p:spPr bwMode="auto">
          <a:xfrm>
            <a:off x="4054906" y="3953367"/>
            <a:ext cx="642938" cy="348351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2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7" grpId="0" animBg="1"/>
      <p:bldP spid="79" grpId="0" animBg="1"/>
      <p:bldP spid="80" grpId="0"/>
      <p:bldP spid="81" grpId="0" animBg="1"/>
      <p:bldP spid="84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4" grpId="0" animBg="1"/>
      <p:bldP spid="117" grpId="0"/>
      <p:bldP spid="115" grpId="0" animBg="1"/>
      <p:bldP spid="1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633" y="197290"/>
            <a:ext cx="10515600" cy="1325563"/>
          </a:xfrm>
        </p:spPr>
        <p:txBody>
          <a:bodyPr/>
          <a:lstStyle/>
          <a:p>
            <a:r>
              <a:rPr lang="en-US" dirty="0"/>
              <a:t>Cross datacenter XOR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449103" y="1307306"/>
            <a:ext cx="6622256" cy="160060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577691" y="1425178"/>
            <a:ext cx="6365081" cy="137372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59316" y="3700218"/>
            <a:ext cx="565785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66547" y="3700218"/>
            <a:ext cx="565785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5573779" y="3700218"/>
            <a:ext cx="565785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281010" y="3700218"/>
            <a:ext cx="565785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988241" y="3700218"/>
            <a:ext cx="565785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548181" y="3701843"/>
            <a:ext cx="618573" cy="3058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8143129" y="3678790"/>
            <a:ext cx="618573" cy="3058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159316" y="1601577"/>
            <a:ext cx="565785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4866547" y="1601577"/>
            <a:ext cx="565785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5594384" y="1601577"/>
            <a:ext cx="565785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301615" y="1601577"/>
            <a:ext cx="565785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008846" y="1601577"/>
            <a:ext cx="565785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564485" y="1607544"/>
            <a:ext cx="618573" cy="305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143129" y="1644443"/>
            <a:ext cx="618573" cy="305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071359" y="1885951"/>
            <a:ext cx="14855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Cell in</a:t>
            </a:r>
          </a:p>
          <a:p>
            <a:r>
              <a:rPr lang="en-US" sz="2025" dirty="0"/>
              <a:t>Datacenter1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449104" y="3087180"/>
            <a:ext cx="6622255" cy="1467478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577691" y="3156476"/>
            <a:ext cx="6365080" cy="1316968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071359" y="3493294"/>
            <a:ext cx="14855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Cell in</a:t>
            </a:r>
          </a:p>
          <a:p>
            <a:r>
              <a:rPr lang="en-US" sz="2025" dirty="0"/>
              <a:t>Datacenter2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2431257" y="4779169"/>
            <a:ext cx="6622255" cy="1525047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2577691" y="4828973"/>
            <a:ext cx="6365080" cy="1364658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9071359" y="5100638"/>
            <a:ext cx="1485535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Cell in</a:t>
            </a:r>
          </a:p>
          <a:p>
            <a:r>
              <a:rPr lang="en-US" sz="2025" dirty="0"/>
              <a:t>Datacenter3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6982185" y="5803527"/>
            <a:ext cx="288949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8" name="Rectangle 197"/>
          <p:cNvSpPr/>
          <p:nvPr/>
        </p:nvSpPr>
        <p:spPr bwMode="auto">
          <a:xfrm>
            <a:off x="4159316" y="3337509"/>
            <a:ext cx="565785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99" name="Rectangle 198"/>
          <p:cNvSpPr/>
          <p:nvPr/>
        </p:nvSpPr>
        <p:spPr bwMode="auto">
          <a:xfrm>
            <a:off x="4866547" y="3337509"/>
            <a:ext cx="565785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0" name="Rectangle 199"/>
          <p:cNvSpPr/>
          <p:nvPr/>
        </p:nvSpPr>
        <p:spPr bwMode="auto">
          <a:xfrm>
            <a:off x="5594384" y="3337509"/>
            <a:ext cx="565785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1" name="Rectangle 200"/>
          <p:cNvSpPr/>
          <p:nvPr/>
        </p:nvSpPr>
        <p:spPr bwMode="auto">
          <a:xfrm>
            <a:off x="6301615" y="3337509"/>
            <a:ext cx="565785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2" name="Rectangle 201"/>
          <p:cNvSpPr/>
          <p:nvPr/>
        </p:nvSpPr>
        <p:spPr bwMode="auto">
          <a:xfrm>
            <a:off x="7008846" y="3337509"/>
            <a:ext cx="565785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3" name="Rectangle 202"/>
          <p:cNvSpPr/>
          <p:nvPr/>
        </p:nvSpPr>
        <p:spPr bwMode="auto">
          <a:xfrm>
            <a:off x="7564485" y="3343475"/>
            <a:ext cx="618573" cy="3058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4" name="Rectangle 203"/>
          <p:cNvSpPr/>
          <p:nvPr/>
        </p:nvSpPr>
        <p:spPr bwMode="auto">
          <a:xfrm>
            <a:off x="8143129" y="3380374"/>
            <a:ext cx="618573" cy="3058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5" name="Rectangle 204"/>
          <p:cNvSpPr/>
          <p:nvPr/>
        </p:nvSpPr>
        <p:spPr bwMode="auto">
          <a:xfrm>
            <a:off x="4159316" y="5417764"/>
            <a:ext cx="565785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6" name="Rectangle 205"/>
          <p:cNvSpPr/>
          <p:nvPr/>
        </p:nvSpPr>
        <p:spPr bwMode="auto">
          <a:xfrm>
            <a:off x="4866547" y="5417764"/>
            <a:ext cx="565785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5594384" y="5417764"/>
            <a:ext cx="565785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6301615" y="5417764"/>
            <a:ext cx="565785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7008846" y="5417764"/>
            <a:ext cx="565785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10" name="Rectangle 209"/>
          <p:cNvSpPr/>
          <p:nvPr/>
        </p:nvSpPr>
        <p:spPr bwMode="auto">
          <a:xfrm>
            <a:off x="7564485" y="5363779"/>
            <a:ext cx="618573" cy="30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11" name="Rectangle 210"/>
          <p:cNvSpPr/>
          <p:nvPr/>
        </p:nvSpPr>
        <p:spPr bwMode="auto">
          <a:xfrm>
            <a:off x="8143129" y="5400678"/>
            <a:ext cx="618573" cy="30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7252494" y="5803527"/>
            <a:ext cx="288949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7577560" y="5706403"/>
            <a:ext cx="330950" cy="305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7791046" y="5850734"/>
            <a:ext cx="330950" cy="3058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4153260" y="5803527"/>
            <a:ext cx="288949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4423569" y="5803527"/>
            <a:ext cx="288949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1" name="Rectangle 280"/>
          <p:cNvSpPr/>
          <p:nvPr/>
        </p:nvSpPr>
        <p:spPr bwMode="auto">
          <a:xfrm>
            <a:off x="4860491" y="5803527"/>
            <a:ext cx="288949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5130800" y="5803527"/>
            <a:ext cx="288949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3" name="Rectangle 282"/>
          <p:cNvSpPr/>
          <p:nvPr/>
        </p:nvSpPr>
        <p:spPr bwMode="auto">
          <a:xfrm>
            <a:off x="5567722" y="5803527"/>
            <a:ext cx="288949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4" name="Rectangle 283"/>
          <p:cNvSpPr/>
          <p:nvPr/>
        </p:nvSpPr>
        <p:spPr bwMode="auto">
          <a:xfrm>
            <a:off x="5838031" y="5803527"/>
            <a:ext cx="288949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5" name="Rectangle 284"/>
          <p:cNvSpPr/>
          <p:nvPr/>
        </p:nvSpPr>
        <p:spPr bwMode="auto">
          <a:xfrm>
            <a:off x="6274953" y="5803527"/>
            <a:ext cx="288949" cy="2903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6" name="Rectangle 285"/>
          <p:cNvSpPr/>
          <p:nvPr/>
        </p:nvSpPr>
        <p:spPr bwMode="auto">
          <a:xfrm>
            <a:off x="6545262" y="5803527"/>
            <a:ext cx="288949" cy="290338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7" name="Rectangle 286"/>
          <p:cNvSpPr/>
          <p:nvPr/>
        </p:nvSpPr>
        <p:spPr bwMode="auto">
          <a:xfrm>
            <a:off x="8156203" y="5706403"/>
            <a:ext cx="330950" cy="3058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8" name="Rectangle 287"/>
          <p:cNvSpPr/>
          <p:nvPr/>
        </p:nvSpPr>
        <p:spPr bwMode="auto">
          <a:xfrm>
            <a:off x="8369690" y="5850734"/>
            <a:ext cx="330950" cy="3058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9" name="Rectangle 288"/>
          <p:cNvSpPr/>
          <p:nvPr/>
        </p:nvSpPr>
        <p:spPr bwMode="auto">
          <a:xfrm>
            <a:off x="4159316" y="1987340"/>
            <a:ext cx="565785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0" name="Rectangle 289"/>
          <p:cNvSpPr/>
          <p:nvPr/>
        </p:nvSpPr>
        <p:spPr bwMode="auto">
          <a:xfrm>
            <a:off x="4882852" y="1987340"/>
            <a:ext cx="565785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1" name="Rectangle 290"/>
          <p:cNvSpPr/>
          <p:nvPr/>
        </p:nvSpPr>
        <p:spPr bwMode="auto">
          <a:xfrm>
            <a:off x="5610689" y="1987340"/>
            <a:ext cx="565785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6317920" y="1987340"/>
            <a:ext cx="565785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7025151" y="1982998"/>
            <a:ext cx="565785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7580790" y="2014462"/>
            <a:ext cx="618573" cy="305801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5" name="Rectangle 294"/>
          <p:cNvSpPr/>
          <p:nvPr/>
        </p:nvSpPr>
        <p:spPr bwMode="auto">
          <a:xfrm>
            <a:off x="8143129" y="2030206"/>
            <a:ext cx="618573" cy="305801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7000824" y="4067595"/>
            <a:ext cx="288949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271133" y="4067595"/>
            <a:ext cx="288949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7596199" y="3970472"/>
            <a:ext cx="330950" cy="30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7809685" y="4114803"/>
            <a:ext cx="330950" cy="305801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4171899" y="4067595"/>
            <a:ext cx="288949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1" name="Rectangle 300"/>
          <p:cNvSpPr/>
          <p:nvPr/>
        </p:nvSpPr>
        <p:spPr bwMode="auto">
          <a:xfrm>
            <a:off x="4442208" y="4067595"/>
            <a:ext cx="288949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2" name="Rectangle 301"/>
          <p:cNvSpPr/>
          <p:nvPr/>
        </p:nvSpPr>
        <p:spPr bwMode="auto">
          <a:xfrm>
            <a:off x="4879130" y="4067595"/>
            <a:ext cx="288949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3" name="Rectangle 302"/>
          <p:cNvSpPr/>
          <p:nvPr/>
        </p:nvSpPr>
        <p:spPr bwMode="auto">
          <a:xfrm>
            <a:off x="5149439" y="4067595"/>
            <a:ext cx="288949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4" name="Rectangle 303"/>
          <p:cNvSpPr/>
          <p:nvPr/>
        </p:nvSpPr>
        <p:spPr bwMode="auto">
          <a:xfrm>
            <a:off x="5586361" y="4067595"/>
            <a:ext cx="288949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5" name="Rectangle 304"/>
          <p:cNvSpPr/>
          <p:nvPr/>
        </p:nvSpPr>
        <p:spPr bwMode="auto">
          <a:xfrm>
            <a:off x="5856670" y="4067595"/>
            <a:ext cx="288949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6" name="Rectangle 305"/>
          <p:cNvSpPr/>
          <p:nvPr/>
        </p:nvSpPr>
        <p:spPr bwMode="auto">
          <a:xfrm>
            <a:off x="6293593" y="4067595"/>
            <a:ext cx="288949" cy="2903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7" name="Rectangle 306"/>
          <p:cNvSpPr/>
          <p:nvPr/>
        </p:nvSpPr>
        <p:spPr bwMode="auto">
          <a:xfrm>
            <a:off x="6563902" y="4067595"/>
            <a:ext cx="288949" cy="290338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8" name="Rectangle 307"/>
          <p:cNvSpPr/>
          <p:nvPr/>
        </p:nvSpPr>
        <p:spPr bwMode="auto">
          <a:xfrm>
            <a:off x="8174843" y="3970472"/>
            <a:ext cx="330950" cy="30580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09" name="Rectangle 308"/>
          <p:cNvSpPr/>
          <p:nvPr/>
        </p:nvSpPr>
        <p:spPr bwMode="auto">
          <a:xfrm>
            <a:off x="8388329" y="4114803"/>
            <a:ext cx="330950" cy="305801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063340" y="2978944"/>
            <a:ext cx="8422481" cy="0"/>
          </a:xfrm>
          <a:prstGeom prst="line">
            <a:avLst/>
          </a:prstGeom>
          <a:solidFill>
            <a:srgbClr val="F0C423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0" name="Straight Connector 309"/>
          <p:cNvCxnSpPr/>
          <p:nvPr/>
        </p:nvCxnSpPr>
        <p:spPr bwMode="auto">
          <a:xfrm>
            <a:off x="1999046" y="4650581"/>
            <a:ext cx="8422481" cy="0"/>
          </a:xfrm>
          <a:prstGeom prst="line">
            <a:avLst/>
          </a:prstGeom>
          <a:solidFill>
            <a:srgbClr val="F0C423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1" name="Rectangle 310"/>
          <p:cNvSpPr/>
          <p:nvPr/>
        </p:nvSpPr>
        <p:spPr bwMode="auto">
          <a:xfrm>
            <a:off x="4159316" y="5036344"/>
            <a:ext cx="565785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2" name="Rectangle 311"/>
          <p:cNvSpPr/>
          <p:nvPr/>
        </p:nvSpPr>
        <p:spPr bwMode="auto">
          <a:xfrm>
            <a:off x="4866547" y="5036344"/>
            <a:ext cx="565785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3" name="Rectangle 312"/>
          <p:cNvSpPr/>
          <p:nvPr/>
        </p:nvSpPr>
        <p:spPr bwMode="auto">
          <a:xfrm>
            <a:off x="5594384" y="5036344"/>
            <a:ext cx="565785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4" name="Rectangle 313"/>
          <p:cNvSpPr/>
          <p:nvPr/>
        </p:nvSpPr>
        <p:spPr bwMode="auto">
          <a:xfrm>
            <a:off x="6301615" y="5036344"/>
            <a:ext cx="565785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5" name="Rectangle 314"/>
          <p:cNvSpPr/>
          <p:nvPr/>
        </p:nvSpPr>
        <p:spPr bwMode="auto">
          <a:xfrm>
            <a:off x="7008846" y="5036344"/>
            <a:ext cx="565785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6" name="Rectangle 315"/>
          <p:cNvSpPr/>
          <p:nvPr/>
        </p:nvSpPr>
        <p:spPr bwMode="auto">
          <a:xfrm>
            <a:off x="7564485" y="5046652"/>
            <a:ext cx="618573" cy="3058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7" name="Rectangle 316"/>
          <p:cNvSpPr/>
          <p:nvPr/>
        </p:nvSpPr>
        <p:spPr bwMode="auto">
          <a:xfrm>
            <a:off x="8143129" y="5083551"/>
            <a:ext cx="618573" cy="3058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8" name="Rectangle 317"/>
          <p:cNvSpPr/>
          <p:nvPr/>
        </p:nvSpPr>
        <p:spPr bwMode="auto">
          <a:xfrm>
            <a:off x="6996112" y="2335773"/>
            <a:ext cx="288949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19" name="Rectangle 318"/>
          <p:cNvSpPr/>
          <p:nvPr/>
        </p:nvSpPr>
        <p:spPr bwMode="auto">
          <a:xfrm>
            <a:off x="7266421" y="2335773"/>
            <a:ext cx="288949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0" name="Rectangle 319"/>
          <p:cNvSpPr/>
          <p:nvPr/>
        </p:nvSpPr>
        <p:spPr bwMode="auto">
          <a:xfrm>
            <a:off x="7641853" y="2298835"/>
            <a:ext cx="330950" cy="3058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1" name="Rectangle 320"/>
          <p:cNvSpPr/>
          <p:nvPr/>
        </p:nvSpPr>
        <p:spPr bwMode="auto">
          <a:xfrm>
            <a:off x="7855340" y="2443166"/>
            <a:ext cx="330950" cy="3058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2" name="Rectangle 321"/>
          <p:cNvSpPr/>
          <p:nvPr/>
        </p:nvSpPr>
        <p:spPr bwMode="auto">
          <a:xfrm>
            <a:off x="4167187" y="2335773"/>
            <a:ext cx="288949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4437496" y="2335773"/>
            <a:ext cx="288949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4" name="Rectangle 323"/>
          <p:cNvSpPr/>
          <p:nvPr/>
        </p:nvSpPr>
        <p:spPr bwMode="auto">
          <a:xfrm>
            <a:off x="4874419" y="2335773"/>
            <a:ext cx="288949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5144728" y="2335773"/>
            <a:ext cx="288949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6" name="Rectangle 325"/>
          <p:cNvSpPr/>
          <p:nvPr/>
        </p:nvSpPr>
        <p:spPr bwMode="auto">
          <a:xfrm>
            <a:off x="5581650" y="2335773"/>
            <a:ext cx="288949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5851959" y="2335773"/>
            <a:ext cx="288949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8" name="Rectangle 327"/>
          <p:cNvSpPr/>
          <p:nvPr/>
        </p:nvSpPr>
        <p:spPr bwMode="auto">
          <a:xfrm>
            <a:off x="6288881" y="2335773"/>
            <a:ext cx="288949" cy="290338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6559190" y="2335773"/>
            <a:ext cx="288949" cy="2903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30" name="Rectangle 329"/>
          <p:cNvSpPr/>
          <p:nvPr/>
        </p:nvSpPr>
        <p:spPr bwMode="auto">
          <a:xfrm>
            <a:off x="8220497" y="2298835"/>
            <a:ext cx="330950" cy="305801"/>
          </a:xfrm>
          <a:prstGeom prst="rect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8433984" y="2443166"/>
            <a:ext cx="330950" cy="3058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2191927" y="1321034"/>
            <a:ext cx="0" cy="952302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2" name="Straight Arrow Connector 331"/>
          <p:cNvCxnSpPr/>
          <p:nvPr/>
        </p:nvCxnSpPr>
        <p:spPr bwMode="auto">
          <a:xfrm>
            <a:off x="2191927" y="2225220"/>
            <a:ext cx="0" cy="65660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3" name="TextBox 332"/>
          <p:cNvSpPr txBox="1"/>
          <p:nvPr/>
        </p:nvSpPr>
        <p:spPr>
          <a:xfrm>
            <a:off x="1332799" y="2207419"/>
            <a:ext cx="857927" cy="55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8" dirty="0"/>
              <a:t>33%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1356109" y="1435894"/>
            <a:ext cx="857927" cy="55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8" dirty="0"/>
              <a:t>67%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74807" y="419197"/>
            <a:ext cx="377379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50" b="1" dirty="0"/>
              <a:t>(1.5 * 1.4 = 2.1X)</a:t>
            </a:r>
          </a:p>
        </p:txBody>
      </p:sp>
      <p:sp>
        <p:nvSpPr>
          <p:cNvPr id="122" name="Parallelogram 121"/>
          <p:cNvSpPr/>
          <p:nvPr/>
        </p:nvSpPr>
        <p:spPr bwMode="auto">
          <a:xfrm>
            <a:off x="2843500" y="1709953"/>
            <a:ext cx="529622" cy="25055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 dirty="0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8" name="Parallelogram 127"/>
          <p:cNvSpPr/>
          <p:nvPr/>
        </p:nvSpPr>
        <p:spPr bwMode="auto">
          <a:xfrm>
            <a:off x="2752725" y="3750469"/>
            <a:ext cx="531353" cy="269265"/>
          </a:xfrm>
          <a:prstGeom prst="parallelogram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9" name="Parallelogram 128"/>
          <p:cNvSpPr/>
          <p:nvPr/>
        </p:nvSpPr>
        <p:spPr bwMode="auto">
          <a:xfrm>
            <a:off x="2770571" y="2014539"/>
            <a:ext cx="522784" cy="250433"/>
          </a:xfrm>
          <a:prstGeom prst="parallelogram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0" name="Parallelogram 129"/>
          <p:cNvSpPr/>
          <p:nvPr/>
        </p:nvSpPr>
        <p:spPr bwMode="auto">
          <a:xfrm>
            <a:off x="2799173" y="3431776"/>
            <a:ext cx="531353" cy="269265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1" name="Parallelogram 130"/>
          <p:cNvSpPr/>
          <p:nvPr/>
        </p:nvSpPr>
        <p:spPr bwMode="auto">
          <a:xfrm>
            <a:off x="2799173" y="5163366"/>
            <a:ext cx="531353" cy="269265"/>
          </a:xfrm>
          <a:prstGeom prst="parallelogram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2" name="Parallelogram 131"/>
          <p:cNvSpPr/>
          <p:nvPr/>
        </p:nvSpPr>
        <p:spPr bwMode="auto">
          <a:xfrm>
            <a:off x="2752725" y="5486400"/>
            <a:ext cx="531353" cy="269265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3" name="Parallelogram 132"/>
          <p:cNvSpPr/>
          <p:nvPr/>
        </p:nvSpPr>
        <p:spPr bwMode="auto">
          <a:xfrm>
            <a:off x="2688431" y="2336007"/>
            <a:ext cx="534956" cy="265870"/>
          </a:xfrm>
          <a:prstGeom prst="parallelogram">
            <a:avLst/>
          </a:prstGeom>
          <a:solidFill>
            <a:srgbClr val="FF66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1" name="Parallelogram 140"/>
          <p:cNvSpPr/>
          <p:nvPr/>
        </p:nvSpPr>
        <p:spPr bwMode="auto">
          <a:xfrm>
            <a:off x="3182175" y="2340349"/>
            <a:ext cx="534956" cy="265870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2" name="Parallelogram 141"/>
          <p:cNvSpPr/>
          <p:nvPr/>
        </p:nvSpPr>
        <p:spPr bwMode="auto">
          <a:xfrm>
            <a:off x="2688431" y="4071938"/>
            <a:ext cx="534956" cy="265870"/>
          </a:xfrm>
          <a:prstGeom prst="parallelogram">
            <a:avLst/>
          </a:prstGeom>
          <a:solidFill>
            <a:schemeClr val="accent5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3" name="Parallelogram 142"/>
          <p:cNvSpPr/>
          <p:nvPr/>
        </p:nvSpPr>
        <p:spPr bwMode="auto">
          <a:xfrm>
            <a:off x="3182175" y="4076280"/>
            <a:ext cx="534956" cy="265870"/>
          </a:xfrm>
          <a:prstGeom prst="parallelogram">
            <a:avLst/>
          </a:prstGeom>
          <a:solidFill>
            <a:srgbClr val="00B0F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4" name="Parallelogram 143"/>
          <p:cNvSpPr/>
          <p:nvPr/>
        </p:nvSpPr>
        <p:spPr bwMode="auto">
          <a:xfrm>
            <a:off x="2706277" y="5807869"/>
            <a:ext cx="534956" cy="265870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45" name="Parallelogram 144"/>
          <p:cNvSpPr/>
          <p:nvPr/>
        </p:nvSpPr>
        <p:spPr bwMode="auto">
          <a:xfrm>
            <a:off x="3200021" y="5812211"/>
            <a:ext cx="534956" cy="265870"/>
          </a:xfrm>
          <a:prstGeom prst="parallelogram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8420" y="1430093"/>
            <a:ext cx="7610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Index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706278" y="3138630"/>
            <a:ext cx="7610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Index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738420" y="4837662"/>
            <a:ext cx="76104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Index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952500" y="5357812"/>
            <a:ext cx="2886863" cy="847348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Cross –DC</a:t>
            </a:r>
          </a:p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index copy</a:t>
            </a:r>
          </a:p>
        </p:txBody>
      </p:sp>
    </p:spTree>
    <p:extLst>
      <p:ext uri="{BB962C8B-B14F-4D97-AF65-F5344CB8AC3E}">
        <p14:creationId xmlns:p14="http://schemas.microsoft.com/office/powerpoint/2010/main" val="21047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5" grpId="0" animBg="1"/>
      <p:bldP spid="57" grpId="0" animBg="1"/>
      <p:bldP spid="82" grpId="0" animBg="1"/>
      <p:bldP spid="83" grpId="0" animBg="1"/>
      <p:bldP spid="134" grpId="0"/>
      <p:bldP spid="135" grpId="0" animBg="1"/>
      <p:bldP spid="136" grpId="0" animBg="1"/>
      <p:bldP spid="155" grpId="0"/>
      <p:bldP spid="164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71" grpId="0" animBg="1"/>
      <p:bldP spid="273" grpId="0" animBg="1"/>
      <p:bldP spid="274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3" grpId="0"/>
      <p:bldP spid="334" grpId="0"/>
      <p:bldP spid="14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/>
      <p:bldP spid="5" grpId="0" animBg="1"/>
      <p:bldP spid="5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58" y="179999"/>
            <a:ext cx="10515600" cy="1325563"/>
          </a:xfrm>
        </p:spPr>
        <p:txBody>
          <a:bodyPr/>
          <a:lstStyle/>
          <a:p>
            <a:r>
              <a:rPr lang="en-US" dirty="0"/>
              <a:t>Reads with datacenter failures (2.1X)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702143" y="1307306"/>
            <a:ext cx="4608545" cy="1117498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793001" y="1425178"/>
            <a:ext cx="4405404" cy="908497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4912995" y="1885950"/>
            <a:ext cx="565785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5555933" y="1885950"/>
            <a:ext cx="565785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198870" y="1885950"/>
            <a:ext cx="565785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6841808" y="1885950"/>
            <a:ext cx="565785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484745" y="1885950"/>
            <a:ext cx="565785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7948706" y="1892620"/>
            <a:ext cx="618573" cy="27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8446752" y="1929518"/>
            <a:ext cx="618573" cy="27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4702143" y="4972050"/>
            <a:ext cx="4608545" cy="1162844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781191" y="5089922"/>
            <a:ext cx="4417214" cy="916899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7478689" y="5610645"/>
            <a:ext cx="288949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1" name="Rectangle 270"/>
          <p:cNvSpPr/>
          <p:nvPr/>
        </p:nvSpPr>
        <p:spPr bwMode="auto">
          <a:xfrm>
            <a:off x="7748997" y="5610645"/>
            <a:ext cx="288949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8009770" y="5514225"/>
            <a:ext cx="330950" cy="27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4" name="Rectangle 273"/>
          <p:cNvSpPr/>
          <p:nvPr/>
        </p:nvSpPr>
        <p:spPr bwMode="auto">
          <a:xfrm>
            <a:off x="8223256" y="5658556"/>
            <a:ext cx="330950" cy="2780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79" name="Rectangle 278"/>
          <p:cNvSpPr/>
          <p:nvPr/>
        </p:nvSpPr>
        <p:spPr bwMode="auto">
          <a:xfrm>
            <a:off x="4861284" y="5610645"/>
            <a:ext cx="288949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0" name="Rectangle 279"/>
          <p:cNvSpPr/>
          <p:nvPr/>
        </p:nvSpPr>
        <p:spPr bwMode="auto">
          <a:xfrm>
            <a:off x="5131593" y="5610645"/>
            <a:ext cx="288949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1" name="Rectangle 280"/>
          <p:cNvSpPr/>
          <p:nvPr/>
        </p:nvSpPr>
        <p:spPr bwMode="auto">
          <a:xfrm>
            <a:off x="5549876" y="5610645"/>
            <a:ext cx="288949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2" name="Rectangle 281"/>
          <p:cNvSpPr/>
          <p:nvPr/>
        </p:nvSpPr>
        <p:spPr bwMode="auto">
          <a:xfrm>
            <a:off x="5820185" y="5610645"/>
            <a:ext cx="288949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3" name="Rectangle 282"/>
          <p:cNvSpPr/>
          <p:nvPr/>
        </p:nvSpPr>
        <p:spPr bwMode="auto">
          <a:xfrm>
            <a:off x="6192814" y="5610645"/>
            <a:ext cx="288949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4" name="Rectangle 283"/>
          <p:cNvSpPr/>
          <p:nvPr/>
        </p:nvSpPr>
        <p:spPr bwMode="auto">
          <a:xfrm>
            <a:off x="6463122" y="5610645"/>
            <a:ext cx="288949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5" name="Rectangle 284"/>
          <p:cNvSpPr/>
          <p:nvPr/>
        </p:nvSpPr>
        <p:spPr bwMode="auto">
          <a:xfrm>
            <a:off x="6835751" y="5610645"/>
            <a:ext cx="288949" cy="2639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6" name="Rectangle 285"/>
          <p:cNvSpPr/>
          <p:nvPr/>
        </p:nvSpPr>
        <p:spPr bwMode="auto">
          <a:xfrm>
            <a:off x="7106060" y="5610645"/>
            <a:ext cx="288949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7" name="Rectangle 286"/>
          <p:cNvSpPr/>
          <p:nvPr/>
        </p:nvSpPr>
        <p:spPr bwMode="auto">
          <a:xfrm>
            <a:off x="8459826" y="5514225"/>
            <a:ext cx="330950" cy="27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288" name="Rectangle 287"/>
          <p:cNvSpPr/>
          <p:nvPr/>
        </p:nvSpPr>
        <p:spPr bwMode="auto">
          <a:xfrm>
            <a:off x="8673312" y="5658556"/>
            <a:ext cx="330950" cy="2780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4701242" y="3144583"/>
            <a:ext cx="4609445" cy="1110208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4781191" y="3259230"/>
            <a:ext cx="4417214" cy="894486"/>
          </a:xfrm>
          <a:prstGeom prst="rect">
            <a:avLst/>
          </a:prstGeom>
          <a:noFill/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4912995" y="3736741"/>
            <a:ext cx="565785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555933" y="3736741"/>
            <a:ext cx="565785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198870" y="3736741"/>
            <a:ext cx="565785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841808" y="3711672"/>
            <a:ext cx="565785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7484745" y="3711672"/>
            <a:ext cx="565785" cy="263944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7948706" y="3743411"/>
            <a:ext cx="618573" cy="2780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446752" y="3780309"/>
            <a:ext cx="618573" cy="278001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isometricLeftDown"/>
            <a:lightRig rig="threePt" dir="t"/>
          </a:scene3d>
          <a:sp3d>
            <a:bevelT w="139700" h="139700" prst="divot"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3395663" y="1757363"/>
            <a:ext cx="707231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2431256" y="3493294"/>
            <a:ext cx="707231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3459956" y="5357812"/>
            <a:ext cx="707231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5" name="Parallelogram 4"/>
          <p:cNvSpPr/>
          <p:nvPr/>
        </p:nvSpPr>
        <p:spPr bwMode="auto">
          <a:xfrm>
            <a:off x="5669027" y="1500187"/>
            <a:ext cx="1005617" cy="29000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Index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474710" y="1435894"/>
            <a:ext cx="10171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Router</a:t>
            </a:r>
          </a:p>
        </p:txBody>
      </p:sp>
      <p:cxnSp>
        <p:nvCxnSpPr>
          <p:cNvPr id="147" name="Straight Arrow Connector 146"/>
          <p:cNvCxnSpPr/>
          <p:nvPr/>
        </p:nvCxnSpPr>
        <p:spPr bwMode="auto">
          <a:xfrm>
            <a:off x="1209675" y="3942437"/>
            <a:ext cx="1270645" cy="914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1338263" y="3236119"/>
            <a:ext cx="10381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19" dirty="0"/>
              <a:t>   </a:t>
            </a:r>
            <a:r>
              <a:rPr lang="en-US" sz="2025" dirty="0"/>
              <a:t>User</a:t>
            </a:r>
          </a:p>
          <a:p>
            <a:r>
              <a:rPr lang="en-US" sz="2025" dirty="0"/>
              <a:t>Request</a:t>
            </a:r>
          </a:p>
        </p:txBody>
      </p:sp>
      <p:cxnSp>
        <p:nvCxnSpPr>
          <p:cNvPr id="149" name="Straight Arrow Connector 148"/>
          <p:cNvCxnSpPr/>
          <p:nvPr/>
        </p:nvCxnSpPr>
        <p:spPr bwMode="auto">
          <a:xfrm flipV="1">
            <a:off x="3202782" y="3859304"/>
            <a:ext cx="1514115" cy="10079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1" name="Straight Arrow Connector 150"/>
          <p:cNvCxnSpPr/>
          <p:nvPr/>
        </p:nvCxnSpPr>
        <p:spPr bwMode="auto">
          <a:xfrm>
            <a:off x="3462355" y="4006931"/>
            <a:ext cx="2105389" cy="126419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3" name="TextBox 152"/>
          <p:cNvSpPr txBox="1"/>
          <p:nvPr/>
        </p:nvSpPr>
        <p:spPr>
          <a:xfrm>
            <a:off x="3867036" y="4007644"/>
            <a:ext cx="76104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25" dirty="0"/>
              <a:t>Index</a:t>
            </a:r>
          </a:p>
          <a:p>
            <a:pPr algn="ctr"/>
            <a:r>
              <a:rPr lang="en-US" sz="2025" dirty="0"/>
              <a:t>Read</a:t>
            </a:r>
          </a:p>
        </p:txBody>
      </p:sp>
      <p:cxnSp>
        <p:nvCxnSpPr>
          <p:cNvPr id="154" name="Straight Arrow Connector 153"/>
          <p:cNvCxnSpPr>
            <a:endCxn id="131" idx="2"/>
          </p:cNvCxnSpPr>
          <p:nvPr/>
        </p:nvCxnSpPr>
        <p:spPr bwMode="auto">
          <a:xfrm flipV="1">
            <a:off x="3222486" y="2400301"/>
            <a:ext cx="526792" cy="131970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56" name="Straight Arrow Connector 155"/>
          <p:cNvCxnSpPr>
            <a:endCxn id="133" idx="0"/>
          </p:cNvCxnSpPr>
          <p:nvPr/>
        </p:nvCxnSpPr>
        <p:spPr bwMode="auto">
          <a:xfrm>
            <a:off x="3223387" y="3878143"/>
            <a:ext cx="590185" cy="147967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2238375" y="3171826"/>
            <a:ext cx="10171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Router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331369" y="5936457"/>
            <a:ext cx="1017138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Router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81313" y="2271713"/>
            <a:ext cx="71243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Data</a:t>
            </a:r>
          </a:p>
          <a:p>
            <a:r>
              <a:rPr lang="en-US" sz="2025" dirty="0"/>
              <a:t>Read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2982436" y="4718985"/>
            <a:ext cx="71243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/>
              <a:t>Data</a:t>
            </a:r>
          </a:p>
          <a:p>
            <a:r>
              <a:rPr lang="en-US" sz="2025" dirty="0"/>
              <a:t>Read</a:t>
            </a:r>
          </a:p>
        </p:txBody>
      </p:sp>
      <p:cxnSp>
        <p:nvCxnSpPr>
          <p:cNvPr id="168" name="Straight Arrow Connector 167"/>
          <p:cNvCxnSpPr>
            <a:endCxn id="58" idx="1"/>
          </p:cNvCxnSpPr>
          <p:nvPr/>
        </p:nvCxnSpPr>
        <p:spPr bwMode="auto">
          <a:xfrm>
            <a:off x="4038600" y="2014538"/>
            <a:ext cx="874395" cy="3384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70" name="Straight Arrow Connector 169"/>
          <p:cNvCxnSpPr/>
          <p:nvPr/>
        </p:nvCxnSpPr>
        <p:spPr bwMode="auto">
          <a:xfrm>
            <a:off x="4038600" y="5807869"/>
            <a:ext cx="822684" cy="0"/>
          </a:xfrm>
          <a:prstGeom prst="straightConnector1">
            <a:avLst/>
          </a:prstGeom>
          <a:solidFill>
            <a:srgbClr val="F0C423"/>
          </a:solidFill>
          <a:ln w="571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2881312" y="3493294"/>
            <a:ext cx="900113" cy="57094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25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XOR</a:t>
            </a:r>
          </a:p>
        </p:txBody>
      </p:sp>
      <p:sp>
        <p:nvSpPr>
          <p:cNvPr id="81" name="Parallelogram 80"/>
          <p:cNvSpPr/>
          <p:nvPr/>
        </p:nvSpPr>
        <p:spPr bwMode="auto">
          <a:xfrm>
            <a:off x="5581650" y="3364707"/>
            <a:ext cx="1005617" cy="290008"/>
          </a:xfrm>
          <a:prstGeom prst="parallelogram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Index</a:t>
            </a:r>
          </a:p>
        </p:txBody>
      </p:sp>
      <p:sp>
        <p:nvSpPr>
          <p:cNvPr id="150" name="Multiply 149"/>
          <p:cNvSpPr/>
          <p:nvPr/>
        </p:nvSpPr>
        <p:spPr bwMode="auto">
          <a:xfrm>
            <a:off x="3652838" y="3043238"/>
            <a:ext cx="6679988" cy="1327058"/>
          </a:xfrm>
          <a:prstGeom prst="mathMultiply">
            <a:avLst/>
          </a:prstGeom>
          <a:solidFill>
            <a:srgbClr val="FF0000">
              <a:alpha val="61961"/>
            </a:srgb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00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2" name="Parallelogram 81"/>
          <p:cNvSpPr/>
          <p:nvPr/>
        </p:nvSpPr>
        <p:spPr bwMode="auto">
          <a:xfrm>
            <a:off x="6220645" y="5250144"/>
            <a:ext cx="1005617" cy="290008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Index</a:t>
            </a:r>
          </a:p>
        </p:txBody>
      </p:sp>
      <p:sp>
        <p:nvSpPr>
          <p:cNvPr id="83" name="Parallelogram 82"/>
          <p:cNvSpPr/>
          <p:nvPr/>
        </p:nvSpPr>
        <p:spPr bwMode="auto">
          <a:xfrm>
            <a:off x="5067300" y="5260686"/>
            <a:ext cx="1005617" cy="290008"/>
          </a:xfrm>
          <a:prstGeom prst="parallelogram">
            <a:avLst/>
          </a:prstGeom>
          <a:solidFill>
            <a:srgbClr val="FFC000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algn="ctr"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88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86971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/>
      <p:bldP spid="153" grpId="0"/>
      <p:bldP spid="153" grpId="1"/>
      <p:bldP spid="24" grpId="0"/>
      <p:bldP spid="166" grpId="0"/>
      <p:bldP spid="30" grpId="0" animBg="1"/>
      <p:bldP spid="15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691634"/>
              </p:ext>
            </p:extLst>
          </p:nvPr>
        </p:nvGraphicFramePr>
        <p:xfrm>
          <a:off x="1081088" y="985573"/>
          <a:ext cx="9901237" cy="4809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89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248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Haystack </a:t>
                      </a:r>
                    </a:p>
                    <a:p>
                      <a:pPr algn="ctr"/>
                      <a:r>
                        <a:rPr lang="en-US" sz="2000" dirty="0"/>
                        <a:t>3-way replication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f4 2.8</a:t>
                      </a:r>
                    </a:p>
                    <a:p>
                      <a:pPr algn="ctr"/>
                      <a:r>
                        <a:rPr lang="en-US" sz="2000" dirty="0"/>
                        <a:t>RS(10,4)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f4 2.1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RS(10,4)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836">
                <a:tc>
                  <a:txBody>
                    <a:bodyPr/>
                    <a:lstStyle/>
                    <a:p>
                      <a:r>
                        <a:rPr lang="en-US" sz="2400" dirty="0"/>
                        <a:t>Replication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solidFill>
                            <a:srgbClr val="FF0000"/>
                          </a:solidFill>
                        </a:rPr>
                        <a:t>3.6X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92D050"/>
                          </a:solidFill>
                        </a:rPr>
                        <a:t>2.8X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2.1X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818">
                <a:tc>
                  <a:txBody>
                    <a:bodyPr/>
                    <a:lstStyle/>
                    <a:p>
                      <a:r>
                        <a:rPr lang="en-US" sz="2400" dirty="0"/>
                        <a:t>Irrecoverable Disk Failures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818">
                <a:tc>
                  <a:txBody>
                    <a:bodyPr/>
                    <a:lstStyle/>
                    <a:p>
                      <a:r>
                        <a:rPr lang="en-US" sz="2400" dirty="0"/>
                        <a:t>Irrecoverable Host Failures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092">
                <a:tc>
                  <a:txBody>
                    <a:bodyPr/>
                    <a:lstStyle/>
                    <a:p>
                      <a:r>
                        <a:rPr lang="en-US" sz="2400" dirty="0"/>
                        <a:t>Irrecoverable Rack failures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724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Irrecoverable Datacenter</a:t>
                      </a:r>
                      <a:r>
                        <a:rPr lang="en-US" sz="2400" baseline="0" dirty="0"/>
                        <a:t> failures</a:t>
                      </a:r>
                      <a:endParaRPr lang="en-US" sz="2400" dirty="0"/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i="0" dirty="0">
                          <a:solidFill>
                            <a:srgbClr val="FF6600"/>
                          </a:solidFill>
                        </a:rPr>
                        <a:t>2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512">
                <a:tc>
                  <a:txBody>
                    <a:bodyPr/>
                    <a:lstStyle/>
                    <a:p>
                      <a:r>
                        <a:rPr lang="en-US" sz="2400" dirty="0"/>
                        <a:t>Load split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i="1" dirty="0">
                          <a:solidFill>
                            <a:srgbClr val="00B050"/>
                          </a:solidFill>
                        </a:rPr>
                        <a:t>3X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solidFill>
                            <a:srgbClr val="FF6600"/>
                          </a:solidFill>
                        </a:rPr>
                        <a:t>2X</a:t>
                      </a:r>
                    </a:p>
                  </a:txBody>
                  <a:tcPr marL="77153" marR="77153" marT="38576" marB="385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0" i="0" dirty="0">
                          <a:solidFill>
                            <a:srgbClr val="FF6600"/>
                          </a:solidFill>
                        </a:rPr>
                        <a:t>1X</a:t>
                      </a:r>
                    </a:p>
                  </a:txBody>
                  <a:tcPr marL="77153" marR="77153" marT="38576" marB="385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890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3969" y="1360885"/>
            <a:ext cx="9772650" cy="5047059"/>
          </a:xfr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What and how much data is “warm”?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f4 satisfy throughput and latency requirements?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much space does f4 save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f4 failure resilience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58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3969" y="1360885"/>
            <a:ext cx="9772650" cy="5047059"/>
          </a:xfrm>
          <a:ln/>
        </p:spPr>
        <p:txBody>
          <a:bodyPr/>
          <a:lstStyle/>
          <a:p>
            <a:endParaRPr lang="en-US" dirty="0"/>
          </a:p>
          <a:p>
            <a:r>
              <a:rPr lang="en-US" dirty="0"/>
              <a:t>CDN data: 1 day, 0.5% sampling</a:t>
            </a:r>
          </a:p>
          <a:p>
            <a:endParaRPr lang="en-US" dirty="0"/>
          </a:p>
          <a:p>
            <a:r>
              <a:rPr lang="en-US" dirty="0"/>
              <a:t>BLOB store data:  2 week,  0.1% </a:t>
            </a:r>
          </a:p>
          <a:p>
            <a:endParaRPr lang="en-US" dirty="0"/>
          </a:p>
          <a:p>
            <a:r>
              <a:rPr lang="en-US" dirty="0"/>
              <a:t>Random distribution of BLOBs assumed</a:t>
            </a:r>
          </a:p>
          <a:p>
            <a:endParaRPr lang="en-US" dirty="0"/>
          </a:p>
          <a:p>
            <a:r>
              <a:rPr lang="en-US" dirty="0"/>
              <a:t>The worst case rates reported</a:t>
            </a:r>
          </a:p>
        </p:txBody>
      </p:sp>
    </p:spTree>
    <p:extLst>
      <p:ext uri="{BB962C8B-B14F-4D97-AF65-F5344CB8AC3E}">
        <p14:creationId xmlns:p14="http://schemas.microsoft.com/office/powerpoint/2010/main" val="1820849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1273969" y="535781"/>
            <a:ext cx="9633347" cy="557213"/>
          </a:xfrm>
          <a:ln/>
        </p:spPr>
        <p:txBody>
          <a:bodyPr>
            <a:normAutofit fontScale="90000"/>
          </a:bodyPr>
          <a:lstStyle/>
          <a:p>
            <a:r>
              <a:rPr lang="en-US" dirty="0"/>
              <a:t>Hot and warm divide</a:t>
            </a:r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1145381" y="1500187"/>
          <a:ext cx="9451181" cy="495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auto">
          <a:xfrm rot="5400000" flipV="1">
            <a:off x="5366936" y="3579421"/>
            <a:ext cx="4158467" cy="1285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76200" cap="flat" cmpd="sng" algn="ctr">
            <a:solidFill>
              <a:srgbClr val="B9ED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FF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10503" y="1950244"/>
            <a:ext cx="162711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</a:rPr>
              <a:t>HOT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17694" y="1950244"/>
            <a:ext cx="201760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>
                <a:solidFill>
                  <a:srgbClr val="FFC000"/>
                </a:solidFill>
              </a:rPr>
              <a:t>WARM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42998" y="2612530"/>
            <a:ext cx="3087384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&lt; 3 months </a:t>
            </a:r>
            <a:r>
              <a:rPr lang="en-US" sz="2363" dirty="0">
                <a:sym typeface="Wingdings" panose="05000000000000000000" pitchFamily="2" charset="2"/>
              </a:rPr>
              <a:t> Haystack</a:t>
            </a:r>
            <a:endParaRPr lang="en-US" sz="2363" dirty="0"/>
          </a:p>
        </p:txBody>
      </p:sp>
      <p:sp>
        <p:nvSpPr>
          <p:cNvPr id="18" name="TextBox 17"/>
          <p:cNvSpPr txBox="1"/>
          <p:nvPr/>
        </p:nvSpPr>
        <p:spPr>
          <a:xfrm>
            <a:off x="8089106" y="2593182"/>
            <a:ext cx="2244974" cy="4559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63" dirty="0"/>
              <a:t>&gt; 3 months </a:t>
            </a:r>
            <a:r>
              <a:rPr lang="en-US" sz="2363" dirty="0">
                <a:sym typeface="Wingdings" panose="05000000000000000000" pitchFamily="2" charset="2"/>
              </a:rPr>
              <a:t> f4</a:t>
            </a:r>
            <a:endParaRPr lang="en-US" sz="2363" dirty="0"/>
          </a:p>
        </p:txBody>
      </p:sp>
      <p:sp>
        <p:nvSpPr>
          <p:cNvPr id="13" name="Rectangle 12"/>
          <p:cNvSpPr/>
          <p:nvPr/>
        </p:nvSpPr>
        <p:spPr bwMode="auto">
          <a:xfrm flipV="1">
            <a:off x="2045494" y="4804887"/>
            <a:ext cx="8316140" cy="38575"/>
          </a:xfrm>
          <a:prstGeom prst="rect">
            <a:avLst/>
          </a:prstGeom>
          <a:solidFill>
            <a:srgbClr val="C00000"/>
          </a:solidFill>
          <a:ln w="254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FF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9163" y="4457700"/>
            <a:ext cx="1595693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25" dirty="0">
                <a:solidFill>
                  <a:srgbClr val="C00000"/>
                </a:solidFill>
              </a:rPr>
              <a:t>80 Reads/Sec</a:t>
            </a:r>
          </a:p>
        </p:txBody>
      </p:sp>
    </p:spTree>
    <p:extLst>
      <p:ext uri="{BB962C8B-B14F-4D97-AF65-F5344CB8AC3E}">
        <p14:creationId xmlns:p14="http://schemas.microsoft.com/office/powerpoint/2010/main" val="19804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8" grpId="0"/>
      <p:bldP spid="13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91245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0" y="2182092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A⊕B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0744" y="218209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7" name="Multiply 6"/>
          <p:cNvSpPr/>
          <p:nvPr/>
        </p:nvSpPr>
        <p:spPr bwMode="auto">
          <a:xfrm>
            <a:off x="2894283" y="2209801"/>
            <a:ext cx="612232" cy="60960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5999" y="3774612"/>
            <a:ext cx="1018309" cy="6650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A⊕B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0743" y="377461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B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0368" y="3774612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LucidaSansUnicode" charset="0"/>
              </a:rPr>
              <a:t>⊕</a:t>
            </a:r>
            <a:endParaRPr lang="en-US" sz="4000" dirty="0">
              <a:latin typeface="Helvetica Neue Medium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91245" y="3774612"/>
            <a:ext cx="1018309" cy="66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Helvetica Neue Medium" charset="0"/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75558" y="3774612"/>
            <a:ext cx="5918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effectLst/>
                <a:latin typeface="LucidaSansUnicode" charset="0"/>
              </a:rPr>
              <a:t>=</a:t>
            </a:r>
            <a:endParaRPr lang="en-US" sz="4000" dirty="0">
              <a:latin typeface="Helvetica Neue Medium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Erasure Codes, a simple </a:t>
            </a:r>
            <a:r>
              <a:rPr lang="en-US"/>
              <a:t>example w/ </a:t>
            </a:r>
            <a:r>
              <a:rPr lang="en-U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813397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860" y="1307306"/>
            <a:ext cx="9108281" cy="5464969"/>
          </a:xfrm>
          <a:prstGeom prst="rect">
            <a:avLst/>
          </a:prstGeom>
        </p:spPr>
      </p:pic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It is warm, not cold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73969" y="4393406"/>
            <a:ext cx="4307681" cy="200382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45831" y="4907757"/>
            <a:ext cx="2121694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b="1" dirty="0">
                <a:solidFill>
                  <a:srgbClr val="FF0000"/>
                </a:solidFill>
              </a:rPr>
              <a:t>HOT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60519" y="4907757"/>
            <a:ext cx="2622123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b="1" dirty="0">
                <a:solidFill>
                  <a:srgbClr val="FFC000"/>
                </a:solidFill>
              </a:rPr>
              <a:t>WARM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7131" y="3879057"/>
            <a:ext cx="4103112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>
                <a:sym typeface="Wingdings" panose="05000000000000000000" pitchFamily="2" charset="2"/>
              </a:rPr>
              <a:t>Haystack (50%)</a:t>
            </a:r>
            <a:endParaRPr lang="en-US" sz="3038" dirty="0"/>
          </a:p>
        </p:txBody>
      </p:sp>
      <p:sp>
        <p:nvSpPr>
          <p:cNvPr id="14" name="TextBox 13"/>
          <p:cNvSpPr txBox="1"/>
          <p:nvPr/>
        </p:nvSpPr>
        <p:spPr>
          <a:xfrm>
            <a:off x="7960519" y="3879057"/>
            <a:ext cx="2507456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>
                <a:sym typeface="Wingdings" panose="05000000000000000000" pitchFamily="2" charset="2"/>
              </a:rPr>
              <a:t>F4 (50%)</a:t>
            </a:r>
            <a:endParaRPr lang="en-US" sz="3038" dirty="0"/>
          </a:p>
        </p:txBody>
      </p:sp>
      <p:sp>
        <p:nvSpPr>
          <p:cNvPr id="15" name="Rectangle 14"/>
          <p:cNvSpPr/>
          <p:nvPr/>
        </p:nvSpPr>
        <p:spPr bwMode="auto">
          <a:xfrm rot="5400000" flipV="1">
            <a:off x="6738938" y="4650583"/>
            <a:ext cx="2057401" cy="128588"/>
          </a:xfrm>
          <a:prstGeom prst="rect">
            <a:avLst/>
          </a:prstGeom>
          <a:solidFill>
            <a:srgbClr val="0DC0FF"/>
          </a:solidFill>
          <a:ln w="25400" cap="flat" cmpd="sng" algn="ctr">
            <a:solidFill>
              <a:srgbClr val="4FD1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FF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2752725" y="3621881"/>
            <a:ext cx="7393781" cy="102869"/>
          </a:xfrm>
          <a:prstGeom prst="rect">
            <a:avLst/>
          </a:prstGeom>
          <a:solidFill>
            <a:srgbClr val="0DC0FF"/>
          </a:solidFill>
          <a:ln w="25400" cap="flat" cmpd="sng" algn="ctr">
            <a:solidFill>
              <a:srgbClr val="4FD1FF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FF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 Performance: Most loaded disk in cluster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228726" y="828675"/>
            <a:ext cx="184731" cy="326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519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281" y="1114425"/>
            <a:ext cx="9215438" cy="552926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845719" y="1628775"/>
            <a:ext cx="5352299" cy="5598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38" b="1" dirty="0">
                <a:solidFill>
                  <a:srgbClr val="0070C0"/>
                </a:solidFill>
              </a:rPr>
              <a:t>Peak load on disk: 35 Reads/Sec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688431" y="2143125"/>
            <a:ext cx="7393781" cy="64294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19">
              <a:solidFill>
                <a:srgbClr val="FF0000"/>
              </a:solidFill>
              <a:latin typeface="Vista Sans OT Reg" pitchFamily="-65" charset="0"/>
              <a:ea typeface="ヒラギノ角ゴ ProN W3" pitchFamily="-65" charset="-128"/>
              <a:cs typeface="ヒラギノ角ゴ ProN W3" pitchFamily="-65" charset="-128"/>
              <a:sym typeface="Vista Sans OT Reg" pitchFamily="-6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 rot="16200000">
            <a:off x="759619" y="3493294"/>
            <a:ext cx="1800225" cy="514350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77153" tIns="38576" rIns="77153" bIns="38576" numCol="1" rtlCol="0" anchor="t" anchorCtr="0" compatLnSpc="1">
            <a:prstTxWarp prst="textNoShape">
              <a:avLst/>
            </a:prstTxWarp>
          </a:bodyPr>
          <a:lstStyle/>
          <a:p>
            <a:pPr defTabSz="77157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Vista Sans OT Reg" pitchFamily="-65" charset="0"/>
                <a:ea typeface="ヒラギノ角ゴ ProN W3" pitchFamily="-65" charset="-128"/>
                <a:cs typeface="ヒラギノ角ゴ ProN W3" pitchFamily="-65" charset="-128"/>
                <a:sym typeface="Vista Sans OT Reg" pitchFamily="-65" charset="0"/>
              </a:rPr>
              <a:t>Reads/Sec</a:t>
            </a:r>
          </a:p>
        </p:txBody>
      </p:sp>
    </p:spTree>
    <p:extLst>
      <p:ext uri="{BB962C8B-B14F-4D97-AF65-F5344CB8AC3E}">
        <p14:creationId xmlns:p14="http://schemas.microsoft.com/office/powerpoint/2010/main" val="10366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240" y="1114425"/>
            <a:ext cx="9575522" cy="5745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 Performance: Latency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5260181" y="2430304"/>
            <a:ext cx="0" cy="3343275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8667750" y="1658779"/>
            <a:ext cx="0" cy="4114800"/>
          </a:xfrm>
          <a:prstGeom prst="line">
            <a:avLst/>
          </a:prstGeom>
          <a:solidFill>
            <a:srgbClr val="F0C423"/>
          </a:solidFill>
          <a:ln w="5715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17356" y="2850356"/>
            <a:ext cx="2230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b="1" dirty="0">
                <a:solidFill>
                  <a:srgbClr val="7030A0"/>
                </a:solidFill>
              </a:rPr>
              <a:t>P80 = 30ms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67750" y="2850356"/>
            <a:ext cx="2230098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75" b="1" dirty="0">
                <a:solidFill>
                  <a:schemeClr val="accent5">
                    <a:lumMod val="75000"/>
                  </a:schemeClr>
                </a:solidFill>
              </a:rPr>
              <a:t>P99 = 80ms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2386" t="65166" r="7955" b="22710"/>
          <a:stretch/>
        </p:blipFill>
        <p:spPr>
          <a:xfrm>
            <a:off x="8153400" y="535781"/>
            <a:ext cx="2226044" cy="80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Facebook’s BLOB storage is big and growing</a:t>
            </a:r>
          </a:p>
          <a:p>
            <a:endParaRPr lang="en-US" dirty="0"/>
          </a:p>
          <a:p>
            <a:r>
              <a:rPr lang="en-US" dirty="0"/>
              <a:t>BLOBs cool down with age</a:t>
            </a:r>
          </a:p>
          <a:p>
            <a:pPr lvl="1"/>
            <a:r>
              <a:rPr lang="en-US" dirty="0"/>
              <a:t>~100X drop in read requests in 60 days</a:t>
            </a:r>
          </a:p>
          <a:p>
            <a:endParaRPr lang="en-US" dirty="0"/>
          </a:p>
          <a:p>
            <a:r>
              <a:rPr lang="en-US" dirty="0"/>
              <a:t>Haystack’s 3.6X replication over provisioning for old, warm data.</a:t>
            </a:r>
          </a:p>
          <a:p>
            <a:endParaRPr lang="en-US" dirty="0"/>
          </a:p>
          <a:p>
            <a:r>
              <a:rPr lang="en-US" dirty="0"/>
              <a:t>f4 encodes data to lower replication to 2.1X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Codes (1960)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 data blocks</a:t>
            </a:r>
          </a:p>
          <a:p>
            <a:r>
              <a:rPr lang="en-US" dirty="0"/>
              <a:t>K coding blocks</a:t>
            </a:r>
          </a:p>
          <a:p>
            <a:r>
              <a:rPr lang="en-US" dirty="0"/>
              <a:t>M = N+K total blocks</a:t>
            </a:r>
          </a:p>
          <a:p>
            <a:endParaRPr lang="en-US" dirty="0"/>
          </a:p>
          <a:p>
            <a:r>
              <a:rPr lang="en-US" dirty="0"/>
              <a:t>Recover any block from any N other blocks!</a:t>
            </a:r>
          </a:p>
          <a:p>
            <a:endParaRPr lang="en-US" dirty="0"/>
          </a:p>
          <a:p>
            <a:r>
              <a:rPr lang="en-US" dirty="0"/>
              <a:t>Tolerates up to K simultaneous failures</a:t>
            </a:r>
          </a:p>
          <a:p>
            <a:endParaRPr lang="en-US" dirty="0"/>
          </a:p>
          <a:p>
            <a:r>
              <a:rPr lang="en-US" dirty="0"/>
              <a:t>Works for any N and K (within reason)</a:t>
            </a:r>
          </a:p>
        </p:txBody>
      </p:sp>
    </p:spTree>
    <p:extLst>
      <p:ext uri="{BB962C8B-B14F-4D97-AF65-F5344CB8AC3E}">
        <p14:creationId xmlns:p14="http://schemas.microsoft.com/office/powerpoint/2010/main" val="77122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Code Notation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 data blocks</a:t>
            </a:r>
          </a:p>
          <a:p>
            <a:r>
              <a:rPr lang="en-US" dirty="0"/>
              <a:t>K coding blocks</a:t>
            </a:r>
          </a:p>
          <a:p>
            <a:r>
              <a:rPr lang="en-US" dirty="0"/>
              <a:t>M = N+K total blocks</a:t>
            </a:r>
          </a:p>
          <a:p>
            <a:endParaRPr lang="en-US" dirty="0"/>
          </a:p>
          <a:p>
            <a:r>
              <a:rPr lang="en-US" dirty="0"/>
              <a:t>RS(N,K)</a:t>
            </a:r>
          </a:p>
          <a:p>
            <a:pPr lvl="1"/>
            <a:r>
              <a:rPr lang="en-US" dirty="0"/>
              <a:t>(10,4): 10 data blocks,  4 coding blocks</a:t>
            </a:r>
          </a:p>
          <a:p>
            <a:pPr lvl="2"/>
            <a:r>
              <a:rPr lang="en-US" dirty="0"/>
              <a:t>f4 uses this, FB HDFS for data warehouse does too</a:t>
            </a:r>
          </a:p>
          <a:p>
            <a:pPr lvl="1"/>
            <a:endParaRPr lang="en-US" dirty="0"/>
          </a:p>
          <a:p>
            <a:r>
              <a:rPr lang="en-US" dirty="0"/>
              <a:t>Will also see (M, N) notation sometimes</a:t>
            </a:r>
          </a:p>
          <a:p>
            <a:pPr lvl="1"/>
            <a:r>
              <a:rPr lang="en-US" dirty="0"/>
              <a:t> (14,10): 14 total blocks, 10 data blocks, (4 coding blocks)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Reed-Solomon Codes, How They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Galois field arithmetic is the secret sauce</a:t>
            </a:r>
          </a:p>
          <a:p>
            <a:endParaRPr lang="en-US" dirty="0"/>
          </a:p>
          <a:p>
            <a:r>
              <a:rPr lang="en-US" dirty="0"/>
              <a:t>Details aren’t important for us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“J. S. Plank. A tutorial on Reed-Solomon coding for fault-tolerance in RAID-like systems. Software—Practice &amp; Experience 27(9):995–1012, September 1997.”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6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2164</Words>
  <Application>Microsoft Macintosh PowerPoint</Application>
  <PresentationFormat>Widescreen</PresentationFormat>
  <Paragraphs>716</Paragraphs>
  <Slides>63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ヒラギノ角ゴ ProN W3</vt:lpstr>
      <vt:lpstr>Arial</vt:lpstr>
      <vt:lpstr>Calibri</vt:lpstr>
      <vt:lpstr>Helvetica Neue</vt:lpstr>
      <vt:lpstr>Helvetica Neue Medium</vt:lpstr>
      <vt:lpstr>LucidaSansUnicode</vt:lpstr>
      <vt:lpstr>Vista Sans OT Reg</vt:lpstr>
      <vt:lpstr>Wingdings</vt:lpstr>
      <vt:lpstr>Office Theme</vt:lpstr>
      <vt:lpstr>Erasure Codes for Systems</vt:lpstr>
      <vt:lpstr>Things Fail, Let’s Not Lose Data</vt:lpstr>
      <vt:lpstr>Erasure Codes vs Error Correcting Codes</vt:lpstr>
      <vt:lpstr>Erasure Codes, a simple example w/ XOR</vt:lpstr>
      <vt:lpstr>Erasure Codes, a simple example w/ XOR</vt:lpstr>
      <vt:lpstr>Erasure Codes, a simple example w/ XOR</vt:lpstr>
      <vt:lpstr>Reed-Solomon Codes (1960)</vt:lpstr>
      <vt:lpstr>Reed-Solomon Code Notation</vt:lpstr>
      <vt:lpstr>Reed-Solomon Codes, How They Work</vt:lpstr>
      <vt:lpstr>Reed-Solomon (4,2) Example</vt:lpstr>
      <vt:lpstr>Reed-Solomon (4,2) Example</vt:lpstr>
      <vt:lpstr>Reed-Solomon (4,2) Example</vt:lpstr>
      <vt:lpstr>Reed-Solomon (4,2) Example</vt:lpstr>
      <vt:lpstr>Erasure Codes Save Storage</vt:lpstr>
      <vt:lpstr>Erasure Codes Save Storage</vt:lpstr>
      <vt:lpstr>Erasure Codes Save Storage</vt:lpstr>
      <vt:lpstr>Erasure Codes Save Storage</vt:lpstr>
      <vt:lpstr>Erasure Codes Save Storage</vt:lpstr>
      <vt:lpstr>Erasure Codes Save Storage</vt:lpstr>
      <vt:lpstr>What’s the Catch?</vt:lpstr>
      <vt:lpstr>Catch 1: Encoding Overhead</vt:lpstr>
      <vt:lpstr>Catch 2: Decoding Overhead</vt:lpstr>
      <vt:lpstr>Catch 2: Decoding Overhead</vt:lpstr>
      <vt:lpstr>Catch 3: Updating Overhead</vt:lpstr>
      <vt:lpstr>Catch 3’: Deleting Overhead</vt:lpstr>
      <vt:lpstr>Catch 4: Update Consistency</vt:lpstr>
      <vt:lpstr>Catch 4: Update Consistency</vt:lpstr>
      <vt:lpstr>Catch 5: Fewer Copies for Reading</vt:lpstr>
      <vt:lpstr>Catch 6: Larger Min System Size</vt:lpstr>
      <vt:lpstr>What’s the Catch?</vt:lpstr>
      <vt:lpstr>Different codes make different tradeoffs</vt:lpstr>
      <vt:lpstr>Erasure Coding Big Picture</vt:lpstr>
      <vt:lpstr>Let’s Improve Our New Hammer!</vt:lpstr>
      <vt:lpstr>Erasure Coding Big Picture</vt:lpstr>
      <vt:lpstr>Erasure Coding Big Picture</vt:lpstr>
      <vt:lpstr>Erasure Coding Big Picture</vt:lpstr>
      <vt:lpstr>Erasure Coding Big Picture</vt:lpstr>
      <vt:lpstr>Erasure Coding Big Picture</vt:lpstr>
      <vt:lpstr>Erasure Coding Big Picture</vt:lpstr>
      <vt:lpstr>Erasure Coding Big Picture</vt:lpstr>
      <vt:lpstr>f4: Facebook’s Warm BLOB Storage System [OSDI ‘14]   </vt:lpstr>
      <vt:lpstr>BLOBs@FB</vt:lpstr>
      <vt:lpstr>PowerPoint Presentation</vt:lpstr>
      <vt:lpstr>Handling failures</vt:lpstr>
      <vt:lpstr>Handling load</vt:lpstr>
      <vt:lpstr>Background: Data serving</vt:lpstr>
      <vt:lpstr>Background: Haystack  [OSDI’10]</vt:lpstr>
      <vt:lpstr>Introducing f4: Haystack on cells</vt:lpstr>
      <vt:lpstr>Data splitting</vt:lpstr>
      <vt:lpstr>Data placement</vt:lpstr>
      <vt:lpstr>Reads</vt:lpstr>
      <vt:lpstr>Reads under cell-local failures</vt:lpstr>
      <vt:lpstr>Reads under datacenter failures (2.8X)</vt:lpstr>
      <vt:lpstr>Cross datacenter XOR</vt:lpstr>
      <vt:lpstr>Reads with datacenter failures (2.1X)</vt:lpstr>
      <vt:lpstr>PowerPoint Presentation</vt:lpstr>
      <vt:lpstr>Evaluation</vt:lpstr>
      <vt:lpstr>Methodology</vt:lpstr>
      <vt:lpstr>Hot and warm divide</vt:lpstr>
      <vt:lpstr>It is warm, not cold</vt:lpstr>
      <vt:lpstr>f4 Performance: Most loaded disk in cluster</vt:lpstr>
      <vt:lpstr>f4 Performance: Latency 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Erasure Coding</dc:title>
  <dc:creator>Wyatt Andrew Lloyd</dc:creator>
  <cp:lastModifiedBy>Freedman</cp:lastModifiedBy>
  <cp:revision>34</cp:revision>
  <cp:lastPrinted>2019-03-31T15:34:23Z</cp:lastPrinted>
  <dcterms:created xsi:type="dcterms:W3CDTF">2018-04-17T19:26:10Z</dcterms:created>
  <dcterms:modified xsi:type="dcterms:W3CDTF">2019-03-31T15:34:24Z</dcterms:modified>
</cp:coreProperties>
</file>