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handoutMasterIdLst>
    <p:handoutMasterId r:id="rId16"/>
  </p:handoutMasterIdLst>
  <p:sldIdLst>
    <p:sldId id="257" r:id="rId2"/>
    <p:sldId id="289" r:id="rId3"/>
    <p:sldId id="292" r:id="rId4"/>
    <p:sldId id="293" r:id="rId5"/>
    <p:sldId id="295" r:id="rId6"/>
    <p:sldId id="299" r:id="rId7"/>
    <p:sldId id="301" r:id="rId8"/>
    <p:sldId id="300" r:id="rId9"/>
    <p:sldId id="302" r:id="rId10"/>
    <p:sldId id="303" r:id="rId11"/>
    <p:sldId id="305" r:id="rId12"/>
    <p:sldId id="306" r:id="rId13"/>
    <p:sldId id="308" r:id="rId14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65" autoAdjust="0"/>
    <p:restoredTop sz="83837" autoAdjust="0"/>
  </p:normalViewPr>
  <p:slideViewPr>
    <p:cSldViewPr snapToGrid="0">
      <p:cViewPr>
        <p:scale>
          <a:sx n="67" d="100"/>
          <a:sy n="67" d="100"/>
        </p:scale>
        <p:origin x="1968" y="3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3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0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3/8/17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3/8/17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3/8/17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3/8/17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3/8/17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COS 418: </a:t>
            </a:r>
            <a:r>
              <a:rPr lang="en-US" i="1" dirty="0" smtClean="0"/>
              <a:t>Distributed Systems</a:t>
            </a:r>
          </a:p>
          <a:p>
            <a:r>
              <a:rPr lang="en-US" dirty="0" smtClean="0"/>
              <a:t>Lecture 1</a:t>
            </a:r>
          </a:p>
          <a:p>
            <a:endParaRPr lang="en-US" dirty="0" smtClean="0"/>
          </a:p>
          <a:p>
            <a:r>
              <a:rPr lang="en-US" dirty="0" smtClean="0"/>
              <a:t>Mike Freedman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2962" y="3626644"/>
            <a:ext cx="4914901" cy="442912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3624262"/>
            <a:ext cx="1912296" cy="442912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0895" y="3593266"/>
            <a:ext cx="4974956" cy="576302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96746" y="3643272"/>
            <a:ext cx="2018654" cy="576302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1619563"/>
            <a:ext cx="8802578" cy="48952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381750" y="1143001"/>
            <a:ext cx="104775" cy="5622923"/>
          </a:xfrm>
          <a:prstGeom prst="rect">
            <a:avLst/>
          </a:prstGeom>
          <a:solidFill>
            <a:srgbClr val="FF0000"/>
          </a:solidFill>
          <a:ln w="28575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38550" y="76201"/>
            <a:ext cx="5276850" cy="1066800"/>
          </a:xfrm>
        </p:spPr>
        <p:txBody>
          <a:bodyPr/>
          <a:lstStyle/>
          <a:p>
            <a:r>
              <a:rPr lang="en-US" dirty="0" smtClean="0"/>
              <a:t>Synchronization Barrier</a:t>
            </a:r>
            <a:endParaRPr lang="en-US" dirty="0"/>
          </a:p>
        </p:txBody>
      </p:sp>
      <p:sp>
        <p:nvSpPr>
          <p:cNvPr id="5" name="Lightning Bolt 4"/>
          <p:cNvSpPr/>
          <p:nvPr/>
        </p:nvSpPr>
        <p:spPr>
          <a:xfrm>
            <a:off x="4021757" y="4024274"/>
            <a:ext cx="1825100" cy="2635805"/>
          </a:xfrm>
          <a:prstGeom prst="lightningBol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285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repeatCount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in MapReduce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171700" y="1641475"/>
            <a:ext cx="6743700" cy="5029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2600" dirty="0"/>
              <a:t>M</a:t>
            </a:r>
            <a:r>
              <a:rPr lang="en-US" altLang="en-US" sz="2600" dirty="0" smtClean="0"/>
              <a:t>ap worker writes intermediate output to local disk, separated by partitioning. Once completed, tells master node.</a:t>
            </a:r>
            <a:endParaRPr lang="en-US" altLang="en-US" sz="500" dirty="0" smtClean="0"/>
          </a:p>
          <a:p>
            <a:pPr>
              <a:lnSpc>
                <a:spcPct val="120000"/>
              </a:lnSpc>
            </a:pPr>
            <a:r>
              <a:rPr lang="en-US" altLang="en-US" sz="2600" dirty="0" smtClean="0"/>
              <a:t>Reduce worker told of location of map task outputs, pulls their partition’s data from each mapper, execute function across data</a:t>
            </a:r>
            <a:endParaRPr lang="en-US" altLang="en-US" sz="800" dirty="0" smtClean="0"/>
          </a:p>
          <a:p>
            <a:pPr>
              <a:lnSpc>
                <a:spcPct val="120000"/>
              </a:lnSpc>
            </a:pPr>
            <a:r>
              <a:rPr lang="en-US" altLang="en-US" sz="2600" dirty="0" smtClean="0"/>
              <a:t>Note: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“All-to-all” shuffle b/w mappers and reducers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W</a:t>
            </a:r>
            <a:r>
              <a:rPr lang="en-US" altLang="en-US" sz="2400" dirty="0" smtClean="0"/>
              <a:t>ritten to disk (“materialized”) b/w </a:t>
            </a:r>
            <a:r>
              <a:rPr lang="en-US" altLang="en-US" sz="2400" i="1" dirty="0" smtClean="0"/>
              <a:t>each</a:t>
            </a:r>
            <a:r>
              <a:rPr lang="en-US" altLang="en-US" sz="2400" dirty="0" smtClean="0"/>
              <a:t> stage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196" y="2101644"/>
            <a:ext cx="1611954" cy="37215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55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Tolerance in MapReduce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600" dirty="0" smtClean="0"/>
              <a:t>Master node monitors state of system</a:t>
            </a:r>
          </a:p>
          <a:p>
            <a:pPr lvl="1">
              <a:lnSpc>
                <a:spcPct val="100000"/>
              </a:lnSpc>
            </a:pPr>
            <a:r>
              <a:rPr lang="en-US" altLang="en-US" sz="2600" dirty="0" smtClean="0"/>
              <a:t>If master failures, job aborts and client notified</a:t>
            </a:r>
          </a:p>
          <a:p>
            <a:pPr lvl="1">
              <a:lnSpc>
                <a:spcPct val="100000"/>
              </a:lnSpc>
            </a:pPr>
            <a:endParaRPr lang="en-US" altLang="en-US" sz="500" dirty="0" smtClean="0"/>
          </a:p>
          <a:p>
            <a:r>
              <a:rPr lang="en-US" altLang="en-US" sz="2600" dirty="0" smtClean="0"/>
              <a:t>Map worker failure</a:t>
            </a:r>
            <a:endParaRPr lang="en-US" altLang="en-US" sz="2600" dirty="0"/>
          </a:p>
          <a:p>
            <a:pPr lvl="1">
              <a:lnSpc>
                <a:spcPct val="100000"/>
              </a:lnSpc>
            </a:pPr>
            <a:r>
              <a:rPr lang="en-US" altLang="en-US" sz="2600" dirty="0" smtClean="0"/>
              <a:t>Both in-progress/completed tasks marked as idle</a:t>
            </a:r>
          </a:p>
          <a:p>
            <a:pPr lvl="1">
              <a:lnSpc>
                <a:spcPct val="100000"/>
              </a:lnSpc>
            </a:pPr>
            <a:r>
              <a:rPr lang="en-US" altLang="en-US" sz="2600" dirty="0" smtClean="0"/>
              <a:t>Reduce </a:t>
            </a:r>
            <a:r>
              <a:rPr lang="en-US" altLang="en-US" sz="2600" dirty="0"/>
              <a:t>workers </a:t>
            </a:r>
            <a:r>
              <a:rPr lang="en-US" altLang="en-US" sz="2600" dirty="0" smtClean="0"/>
              <a:t>notified </a:t>
            </a:r>
            <a:r>
              <a:rPr lang="en-US" altLang="en-US" sz="2600" dirty="0"/>
              <a:t>when </a:t>
            </a:r>
            <a:r>
              <a:rPr lang="en-US" altLang="en-US" sz="2600" dirty="0" smtClean="0"/>
              <a:t>map task </a:t>
            </a:r>
            <a:r>
              <a:rPr lang="en-US" altLang="en-US" sz="2600" dirty="0"/>
              <a:t>is </a:t>
            </a:r>
            <a:r>
              <a:rPr lang="en-US" altLang="en-US" sz="2600" dirty="0" smtClean="0"/>
              <a:t>re-executed on </a:t>
            </a:r>
            <a:r>
              <a:rPr lang="en-US" altLang="en-US" sz="2600" dirty="0"/>
              <a:t>another </a:t>
            </a:r>
            <a:r>
              <a:rPr lang="en-US" altLang="en-US" sz="2600" dirty="0" smtClean="0"/>
              <a:t>map worker</a:t>
            </a:r>
          </a:p>
          <a:p>
            <a:pPr lvl="1">
              <a:lnSpc>
                <a:spcPct val="100000"/>
              </a:lnSpc>
            </a:pPr>
            <a:endParaRPr lang="en-US" altLang="en-US" sz="500" dirty="0"/>
          </a:p>
          <a:p>
            <a:r>
              <a:rPr lang="en-US" altLang="en-US" sz="2600" dirty="0" smtClean="0"/>
              <a:t>Reducer </a:t>
            </a:r>
            <a:r>
              <a:rPr lang="en-US" altLang="en-US" sz="2600" dirty="0"/>
              <a:t>worker failure</a:t>
            </a:r>
          </a:p>
          <a:p>
            <a:pPr lvl="1">
              <a:lnSpc>
                <a:spcPct val="100000"/>
              </a:lnSpc>
            </a:pPr>
            <a:r>
              <a:rPr lang="en-US" altLang="en-US" sz="2600" dirty="0"/>
              <a:t>I</a:t>
            </a:r>
            <a:r>
              <a:rPr lang="en-US" altLang="en-US" sz="2600" dirty="0" smtClean="0"/>
              <a:t>n-progress </a:t>
            </a:r>
            <a:r>
              <a:rPr lang="en-US" altLang="en-US" sz="2600" dirty="0"/>
              <a:t>tasks are reset to </a:t>
            </a:r>
            <a:r>
              <a:rPr lang="en-US" altLang="en-US" sz="2600" dirty="0" smtClean="0"/>
              <a:t>idle (and re-executed)</a:t>
            </a:r>
          </a:p>
          <a:p>
            <a:pPr lvl="1">
              <a:lnSpc>
                <a:spcPct val="100000"/>
              </a:lnSpc>
            </a:pPr>
            <a:r>
              <a:rPr lang="en-US" altLang="en-US" sz="2600" dirty="0" smtClean="0"/>
              <a:t>Completed tasks had been written to global file system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7818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Straggler Mitigation in MapReduce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31171" y="5124450"/>
            <a:ext cx="8203254" cy="1428750"/>
          </a:xfrm>
        </p:spPr>
        <p:txBody>
          <a:bodyPr>
            <a:noAutofit/>
          </a:bodyPr>
          <a:lstStyle/>
          <a:p>
            <a:r>
              <a:rPr lang="en-US" altLang="en-US" sz="2600" dirty="0" smtClean="0"/>
              <a:t>Tail latency means some workers finish late</a:t>
            </a:r>
          </a:p>
          <a:p>
            <a:r>
              <a:rPr lang="en-US" altLang="en-US" sz="2600" dirty="0" smtClean="0"/>
              <a:t>For slow map tasks, execute in parallel on second map worker as “backup”, race to complete task</a:t>
            </a:r>
            <a:endParaRPr lang="en-US" altLang="en-US" sz="2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92630" y="1651703"/>
            <a:ext cx="6280336" cy="326002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293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72373" y="2693361"/>
            <a:ext cx="7772400" cy="1166478"/>
          </a:xfrm>
        </p:spPr>
        <p:txBody>
          <a:bodyPr/>
          <a:lstStyle/>
          <a:p>
            <a:r>
              <a:rPr lang="en-US" dirty="0" smtClean="0"/>
              <a:t>Case Study: MapReduce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72373" y="3917554"/>
            <a:ext cx="7772400" cy="988430"/>
          </a:xfrm>
        </p:spPr>
        <p:txBody>
          <a:bodyPr/>
          <a:lstStyle/>
          <a:p>
            <a:r>
              <a:rPr lang="en-US" dirty="0" smtClean="0"/>
              <a:t>(Data-parallel programming at scale)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Application:  Word Count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3338" y="1663106"/>
            <a:ext cx="6050280" cy="44786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en-US" sz="3200" dirty="0" smtClean="0"/>
              <a:t>SELECT count(word) FROM data 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altLang="en-US" sz="3200" dirty="0"/>
              <a:t>	</a:t>
            </a:r>
            <a:r>
              <a:rPr lang="en-US" altLang="en-US" sz="3200" dirty="0" smtClean="0"/>
              <a:t>GROUP BY word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endParaRPr lang="en-US" altLang="en-US" sz="3200" dirty="0"/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ro-RO" sz="3200" dirty="0" smtClean="0"/>
              <a:t>cat </a:t>
            </a:r>
            <a:r>
              <a:rPr lang="ro-RO" sz="3200" dirty="0" err="1" smtClean="0"/>
              <a:t>data.txt</a:t>
            </a:r>
            <a:r>
              <a:rPr lang="ro-RO" sz="3200" dirty="0" smtClean="0"/>
              <a:t> </a:t>
            </a:r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ro-RO" sz="3200" dirty="0" smtClean="0"/>
              <a:t>|  tr </a:t>
            </a:r>
            <a:r>
              <a:rPr lang="ro-RO" sz="3200" dirty="0"/>
              <a:t>-s '[[:punct:][:</a:t>
            </a:r>
            <a:r>
              <a:rPr lang="ro-RO" sz="3200" dirty="0" err="1"/>
              <a:t>space</a:t>
            </a:r>
            <a:r>
              <a:rPr lang="ro-RO" sz="3200" dirty="0"/>
              <a:t>:]]' '\n' </a:t>
            </a:r>
            <a:endParaRPr lang="ro-RO" sz="3200" dirty="0" smtClean="0"/>
          </a:p>
          <a:p>
            <a:pPr marL="457200" lvl="1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ro-RO" sz="3200" dirty="0" smtClean="0"/>
              <a:t>|  sort  |  </a:t>
            </a:r>
            <a:r>
              <a:rPr lang="ro-RO" sz="3200" dirty="0" err="1" smtClean="0"/>
              <a:t>uniq</a:t>
            </a:r>
            <a:r>
              <a:rPr lang="ro-RO" sz="3200" dirty="0" smtClean="0"/>
              <a:t> </a:t>
            </a:r>
            <a:r>
              <a:rPr lang="ro-RO" sz="3200" dirty="0"/>
              <a:t>-c</a:t>
            </a:r>
            <a:endParaRPr lang="en-US" altLang="en-US" sz="3200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648D1EF4-FE36-B847-8065-3084223EE155}" type="slidenum">
              <a:rPr lang="en-US" altLang="en-US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5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partial aggregation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1358" y="1615440"/>
            <a:ext cx="7802880" cy="446532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Compute word counts from individual files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Then merge </a:t>
            </a:r>
            <a:r>
              <a:rPr lang="en-US" dirty="0"/>
              <a:t>intermediate </a:t>
            </a:r>
            <a:r>
              <a:rPr lang="en-US" dirty="0" smtClean="0"/>
              <a:t>output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Compute word count on merged outputs</a:t>
            </a:r>
          </a:p>
        </p:txBody>
      </p:sp>
    </p:spTree>
    <p:extLst>
      <p:ext uri="{BB962C8B-B14F-4D97-AF65-F5344CB8AC3E}">
        <p14:creationId xmlns:p14="http://schemas.microsoft.com/office/powerpoint/2010/main" val="49974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partial aggregation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1358" y="1615440"/>
            <a:ext cx="8412642" cy="446532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In parallel, send to worker:</a:t>
            </a:r>
          </a:p>
          <a:p>
            <a:pPr marL="914400" lvl="1" indent="-514350">
              <a:lnSpc>
                <a:spcPct val="150000"/>
              </a:lnSpc>
            </a:pPr>
            <a:r>
              <a:rPr lang="en-US" sz="3000" dirty="0"/>
              <a:t>C</a:t>
            </a:r>
            <a:r>
              <a:rPr lang="en-US" sz="3000" dirty="0" smtClean="0"/>
              <a:t>ompute word counts from individual files</a:t>
            </a:r>
          </a:p>
          <a:p>
            <a:pPr marL="914400" lvl="1" indent="-514350">
              <a:lnSpc>
                <a:spcPct val="150000"/>
              </a:lnSpc>
            </a:pPr>
            <a:r>
              <a:rPr lang="en-US" sz="3000" dirty="0" smtClean="0"/>
              <a:t>Collect result, wait until all finished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Then merge intermediate output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Compute word count on merged intermediates</a:t>
            </a:r>
          </a:p>
        </p:txBody>
      </p:sp>
    </p:spTree>
    <p:extLst>
      <p:ext uri="{BB962C8B-B14F-4D97-AF65-F5344CB8AC3E}">
        <p14:creationId xmlns:p14="http://schemas.microsoft.com/office/powerpoint/2010/main" val="3433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7800"/>
            <a:ext cx="8336604" cy="54102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map(key, value) -&gt; list(&lt;k’, v’&gt;)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Apply function to (key, value) pair and produces set of intermediate pairs 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reduce(key, list&lt;value&gt;) -&gt; &lt;k’, v’&gt;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Applies aggregation function to values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</a:t>
            </a:r>
            <a:r>
              <a:rPr lang="en-US" dirty="0" smtClean="0"/>
              <a:t>utputs 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MapReduce:  Programming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9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MapReduce:  Programming Interface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50196" y="1508760"/>
            <a:ext cx="8336604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Font typeface="Arial" pitchFamily="-1" charset="0"/>
              <a:buChar char="•"/>
              <a:defRPr sz="30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8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-1" charset="0"/>
              <a:buNone/>
            </a:pPr>
            <a:r>
              <a:rPr lang="en-US" b="0" dirty="0">
                <a:latin typeface="Courier New" charset="0"/>
                <a:ea typeface="Courier New" charset="0"/>
                <a:cs typeface="Courier New" charset="0"/>
              </a:rPr>
              <a:t>m</a:t>
            </a:r>
            <a:r>
              <a:rPr lang="en-US" b="0" dirty="0" smtClean="0">
                <a:latin typeface="Courier New" charset="0"/>
                <a:ea typeface="Courier New" charset="0"/>
                <a:cs typeface="Courier New" charset="0"/>
              </a:rPr>
              <a:t>ap(key, value):</a:t>
            </a:r>
          </a:p>
          <a:p>
            <a:pPr marL="457200" lvl="1" indent="0">
              <a:lnSpc>
                <a:spcPct val="100000"/>
              </a:lnSpc>
              <a:buFont typeface="Arial" pitchFamily="-1" charset="0"/>
              <a:buNone/>
            </a:pPr>
            <a:r>
              <a:rPr lang="en-US" b="0" dirty="0" smtClean="0">
                <a:latin typeface="Courier New" charset="0"/>
                <a:ea typeface="Courier New" charset="0"/>
                <a:cs typeface="Courier New" charset="0"/>
              </a:rPr>
              <a:t>for each word w in value: 	</a:t>
            </a:r>
          </a:p>
          <a:p>
            <a:pPr marL="457200" lvl="1" indent="0">
              <a:lnSpc>
                <a:spcPct val="100000"/>
              </a:lnSpc>
              <a:buFont typeface="Arial" pitchFamily="-1" charset="0"/>
              <a:buNone/>
            </a:pPr>
            <a:r>
              <a:rPr lang="en-US" b="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b="0" dirty="0" err="1" smtClean="0">
                <a:latin typeface="Courier New" charset="0"/>
                <a:ea typeface="Courier New" charset="0"/>
                <a:cs typeface="Courier New" charset="0"/>
              </a:rPr>
              <a:t>EmitIntermediate</a:t>
            </a:r>
            <a:r>
              <a:rPr lang="en-US" b="0" dirty="0" smtClean="0">
                <a:latin typeface="Courier New" charset="0"/>
                <a:ea typeface="Courier New" charset="0"/>
                <a:cs typeface="Courier New" charset="0"/>
              </a:rPr>
              <a:t>(w, "1");</a:t>
            </a:r>
          </a:p>
          <a:p>
            <a:pPr marL="457200" lvl="1" indent="0">
              <a:lnSpc>
                <a:spcPct val="100000"/>
              </a:lnSpc>
              <a:buFont typeface="Arial" pitchFamily="-1" charset="0"/>
              <a:buNone/>
            </a:pPr>
            <a:endParaRPr lang="en-US" sz="3700" b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Font typeface="Arial" pitchFamily="-1" charset="0"/>
              <a:buNone/>
            </a:pPr>
            <a:r>
              <a:rPr lang="en-US" b="0" dirty="0" smtClean="0">
                <a:latin typeface="Courier New" charset="0"/>
                <a:ea typeface="Courier New" charset="0"/>
                <a:cs typeface="Courier New" charset="0"/>
              </a:rPr>
              <a:t>reduce(key, list(values): </a:t>
            </a:r>
          </a:p>
          <a:p>
            <a:pPr marL="57150" indent="0">
              <a:spcBef>
                <a:spcPts val="1000"/>
              </a:spcBef>
              <a:buFont typeface="Arial" pitchFamily="-1" charset="0"/>
              <a:buNone/>
            </a:pPr>
            <a:r>
              <a:rPr lang="en-US" sz="2800" b="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800" b="0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2800" b="0" dirty="0" smtClean="0">
                <a:latin typeface="Courier New" charset="0"/>
                <a:ea typeface="Courier New" charset="0"/>
                <a:cs typeface="Courier New" charset="0"/>
              </a:rPr>
              <a:t> result = 0; </a:t>
            </a:r>
          </a:p>
          <a:p>
            <a:pPr marL="57150" indent="0">
              <a:spcBef>
                <a:spcPts val="1000"/>
              </a:spcBef>
              <a:buFont typeface="Arial" pitchFamily="-1" charset="0"/>
              <a:buNone/>
            </a:pPr>
            <a:r>
              <a:rPr lang="en-US" sz="2800" b="0" dirty="0" smtClean="0">
                <a:latin typeface="Courier New" charset="0"/>
                <a:ea typeface="Courier New" charset="0"/>
                <a:cs typeface="Courier New" charset="0"/>
              </a:rPr>
              <a:t>	for each v in values: </a:t>
            </a:r>
          </a:p>
          <a:p>
            <a:pPr marL="57150" indent="0">
              <a:spcBef>
                <a:spcPts val="1000"/>
              </a:spcBef>
              <a:buFont typeface="Arial" pitchFamily="-1" charset="0"/>
              <a:buNone/>
            </a:pPr>
            <a:r>
              <a:rPr lang="en-US" sz="2800" b="0" dirty="0" smtClean="0">
                <a:latin typeface="Courier New" charset="0"/>
                <a:ea typeface="Courier New" charset="0"/>
                <a:cs typeface="Courier New" charset="0"/>
              </a:rPr>
              <a:t>		result += </a:t>
            </a:r>
            <a:r>
              <a:rPr lang="en-US" sz="2800" b="0" dirty="0" err="1" smtClean="0">
                <a:latin typeface="Courier New" charset="0"/>
                <a:ea typeface="Courier New" charset="0"/>
                <a:cs typeface="Courier New" charset="0"/>
              </a:rPr>
              <a:t>ParseInt</a:t>
            </a:r>
            <a:r>
              <a:rPr lang="en-US" sz="2800" b="0" dirty="0" smtClean="0">
                <a:latin typeface="Courier New" charset="0"/>
                <a:ea typeface="Courier New" charset="0"/>
                <a:cs typeface="Courier New" charset="0"/>
              </a:rPr>
              <a:t>(v); </a:t>
            </a:r>
          </a:p>
          <a:p>
            <a:pPr marL="57150" indent="0">
              <a:spcBef>
                <a:spcPts val="1000"/>
              </a:spcBef>
              <a:buFont typeface="Arial" pitchFamily="-1" charset="0"/>
              <a:buNone/>
            </a:pPr>
            <a:r>
              <a:rPr lang="en-US" sz="2800" b="0" dirty="0" smtClean="0">
                <a:latin typeface="Courier New" charset="0"/>
                <a:ea typeface="Courier New" charset="0"/>
                <a:cs typeface="Courier New" charset="0"/>
              </a:rPr>
              <a:t>	Emit(</a:t>
            </a:r>
            <a:r>
              <a:rPr lang="en-US" sz="2800" b="0" dirty="0" err="1" smtClean="0">
                <a:latin typeface="Courier New" charset="0"/>
                <a:ea typeface="Courier New" charset="0"/>
                <a:cs typeface="Courier New" charset="0"/>
              </a:rPr>
              <a:t>AsString</a:t>
            </a:r>
            <a:r>
              <a:rPr lang="en-US" sz="2800" b="0" dirty="0" smtClean="0">
                <a:latin typeface="Courier New" charset="0"/>
                <a:ea typeface="Courier New" charset="0"/>
                <a:cs typeface="Courier New" charset="0"/>
              </a:rPr>
              <a:t>(result));</a:t>
            </a:r>
          </a:p>
        </p:txBody>
      </p:sp>
    </p:spTree>
    <p:extLst>
      <p:ext uri="{BB962C8B-B14F-4D97-AF65-F5344CB8AC3E}">
        <p14:creationId xmlns:p14="http://schemas.microsoft.com/office/powerpoint/2010/main" val="189914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7800"/>
            <a:ext cx="9007164" cy="54102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combine(list&lt;key, value&gt;) -&gt; list&lt;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k,v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Perform partial aggregation on mapper node: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200" dirty="0"/>
              <a:t>	</a:t>
            </a:r>
            <a:r>
              <a:rPr lang="en-US" sz="2200" dirty="0" smtClean="0"/>
              <a:t>	&lt;the, 1&gt;, &lt;the, 1&gt;, &lt;the, 1&gt; </a:t>
            </a:r>
            <a:r>
              <a:rPr lang="en-US" sz="2200" dirty="0" smtClean="0">
                <a:sym typeface="Wingdings"/>
              </a:rPr>
              <a:t> &lt;the, 3&gt;</a:t>
            </a:r>
            <a:r>
              <a:rPr lang="en-US" sz="2200" dirty="0" smtClean="0"/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reduce() should be commutative and associative</a:t>
            </a:r>
          </a:p>
          <a:p>
            <a:pPr lvl="1">
              <a:lnSpc>
                <a:spcPct val="120000"/>
              </a:lnSpc>
            </a:pPr>
            <a:endParaRPr lang="en-US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artition(key,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) -&gt;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int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</a:t>
            </a:r>
            <a:r>
              <a:rPr lang="en-US" dirty="0" smtClean="0"/>
              <a:t>eed to aggregate intermediate </a:t>
            </a:r>
            <a:r>
              <a:rPr lang="en-US" dirty="0" err="1" smtClean="0"/>
              <a:t>vals</a:t>
            </a:r>
            <a:r>
              <a:rPr lang="en-US" dirty="0" smtClean="0"/>
              <a:t> with same key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Given n partitions, map key to partition 0 </a:t>
            </a:r>
            <a:r>
              <a:rPr lang="en-US" dirty="0"/>
              <a:t>≤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&lt; n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Typically via hash(key) mod 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MapReduce:  Optimizations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3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together…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42962" y="3626644"/>
            <a:ext cx="4914901" cy="442912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3624262"/>
            <a:ext cx="1912296" cy="442912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60895" y="3593266"/>
            <a:ext cx="4974956" cy="576302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96746" y="3643272"/>
            <a:ext cx="2018654" cy="576302"/>
          </a:xfrm>
          <a:prstGeom prst="rect">
            <a:avLst/>
          </a:prstGeom>
          <a:solidFill>
            <a:schemeClr val="bg1"/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1619563"/>
            <a:ext cx="8802578" cy="489522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752778" y="3853076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map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71802" y="3853076"/>
            <a:ext cx="1239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combine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50296" y="3853076"/>
            <a:ext cx="120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partition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35479" y="3853076"/>
            <a:ext cx="10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206267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35643</TotalTime>
  <Words>344</Words>
  <Application>Microsoft Macintosh PowerPoint</Application>
  <PresentationFormat>On-screen Show (4:3)</PresentationFormat>
  <Paragraphs>92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Courier New</vt:lpstr>
      <vt:lpstr>ＭＳ Ｐゴシック</vt:lpstr>
      <vt:lpstr>Times New Roman</vt:lpstr>
      <vt:lpstr>Wingdings</vt:lpstr>
      <vt:lpstr>Arial</vt:lpstr>
      <vt:lpstr>1_Office Theme</vt:lpstr>
      <vt:lpstr>Distributed Systems</vt:lpstr>
      <vt:lpstr>Case Study: MapReduce</vt:lpstr>
      <vt:lpstr>Application:  Word Count</vt:lpstr>
      <vt:lpstr>Using partial aggregation</vt:lpstr>
      <vt:lpstr>Using partial aggregation</vt:lpstr>
      <vt:lpstr>MapReduce:  Programming Interface</vt:lpstr>
      <vt:lpstr>MapReduce:  Programming Interface</vt:lpstr>
      <vt:lpstr>MapReduce:  Optimizations</vt:lpstr>
      <vt:lpstr>Putting it together…</vt:lpstr>
      <vt:lpstr>Synchronization Barrier</vt:lpstr>
      <vt:lpstr>Fault Tolerance in MapReduce</vt:lpstr>
      <vt:lpstr>Fault Tolerance in MapReduce</vt:lpstr>
      <vt:lpstr>Straggler Mitigation in MapReduce</vt:lpstr>
    </vt:vector>
  </TitlesOfParts>
  <Company>Princeton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Daniel C. Suo</cp:lastModifiedBy>
  <cp:revision>1449</cp:revision>
  <cp:lastPrinted>2016-09-14T02:16:39Z</cp:lastPrinted>
  <dcterms:created xsi:type="dcterms:W3CDTF">2013-10-08T01:49:25Z</dcterms:created>
  <dcterms:modified xsi:type="dcterms:W3CDTF">2017-03-08T16:41:51Z</dcterms:modified>
</cp:coreProperties>
</file>