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331" r:id="rId2"/>
    <p:sldId id="269" r:id="rId3"/>
    <p:sldId id="344" r:id="rId4"/>
    <p:sldId id="345" r:id="rId5"/>
    <p:sldId id="359" r:id="rId6"/>
    <p:sldId id="346" r:id="rId7"/>
    <p:sldId id="347" r:id="rId8"/>
    <p:sldId id="349" r:id="rId9"/>
    <p:sldId id="350" r:id="rId10"/>
    <p:sldId id="351" r:id="rId11"/>
    <p:sldId id="352" r:id="rId12"/>
    <p:sldId id="271" r:id="rId13"/>
    <p:sldId id="358" r:id="rId14"/>
    <p:sldId id="361" r:id="rId15"/>
    <p:sldId id="360" r:id="rId16"/>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D4"/>
    <a:srgbClr val="009A00"/>
    <a:srgbClr val="006700"/>
    <a:srgbClr val="4F81BD"/>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7" autoAdjust="0"/>
    <p:restoredTop sz="47263" autoAdjust="0"/>
  </p:normalViewPr>
  <p:slideViewPr>
    <p:cSldViewPr snapToGrid="0" snapToObjects="1">
      <p:cViewPr>
        <p:scale>
          <a:sx n="51" d="100"/>
          <a:sy n="51" d="100"/>
        </p:scale>
        <p:origin x="2096" y="-5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57" d="100"/>
        <a:sy n="157" d="100"/>
      </p:scale>
      <p:origin x="0" y="-4072"/>
    </p:cViewPr>
  </p:sorterViewPr>
  <p:notesViewPr>
    <p:cSldViewPr snapToGrid="0" snapToObjects="1">
      <p:cViewPr varScale="1">
        <p:scale>
          <a:sx n="149" d="100"/>
          <a:sy n="149" d="100"/>
        </p:scale>
        <p:origin x="4552"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2D55ED-081B-2349-B0B4-23B0E597A628}" type="datetimeFigureOut">
              <a:rPr lang="en-US"/>
              <a:pPr>
                <a:defRPr/>
              </a:pPr>
              <a:t>3/26/17</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36757BE-D6EE-8A44-9533-41D6BCBF4BA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22ACCDA-F02E-584E-83CA-F5915DD0128B}" type="datetimeFigureOut">
              <a:rPr lang="en-US"/>
              <a:pPr>
                <a:defRPr/>
              </a:pPr>
              <a:t>3/26/17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92B2C0A-63F8-424D-8498-7ED6D70A08E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Often just a SUBSET of the data needs to be computed on, that subset will change on each iteration of the algorithm.  So this setup using MapReduce is doing a lot of UNNECESSARY PROCESSING.</a:t>
            </a:r>
            <a:endParaRPr lang="x-none" altLang="x-none" b="1"/>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919163C1-D260-B94C-B87C-08F2B39B33DA}" type="slidenum">
              <a:rPr lang="en-US" altLang="x-none"/>
              <a:pPr fontAlgn="base">
                <a:spcBef>
                  <a:spcPct val="0"/>
                </a:spcBef>
                <a:spcAft>
                  <a:spcPct val="0"/>
                </a:spcAft>
              </a:pPr>
              <a:t>10</a:t>
            </a:fld>
            <a:endParaRPr lang="en-US" altLang="x-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Finally there is a STARTUP PENALTY associated with the storage and network delays of reading and writing to disk.  So the system isn’t optimized for iteration from a performance standpoint.</a:t>
            </a:r>
            <a:endParaRPr lang="x-none" altLang="x-none" b="1"/>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65EC21D8-E976-EB49-834A-8C0BA7B1F408}" type="slidenum">
              <a:rPr lang="en-US" altLang="x-none"/>
              <a:pPr fontAlgn="base">
                <a:spcBef>
                  <a:spcPct val="0"/>
                </a:spcBef>
                <a:spcAft>
                  <a:spcPct val="0"/>
                </a:spcAft>
              </a:pPr>
              <a:t>11</a:t>
            </a:fld>
            <a:endParaRPr lang="en-US" altLang="x-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There’s a large universe of applications that fit nicely into graph-parallel algorithms, and GraphLab is designed to target these applications.</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AFD0221B-5146-7147-84B7-CDBDBD01F1A9}" type="slidenum">
              <a:rPr lang="en-US" altLang="x-none">
                <a:solidFill>
                  <a:srgbClr val="000000"/>
                </a:solidFill>
              </a:rPr>
              <a:pPr fontAlgn="base">
                <a:spcBef>
                  <a:spcPct val="0"/>
                </a:spcBef>
                <a:spcAft>
                  <a:spcPct val="0"/>
                </a:spcAft>
              </a:pPr>
              <a:t>12</a:t>
            </a:fld>
            <a:endParaRPr lang="en-US" altLang="x-non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2B2C0A-63F8-424D-8498-7ED6D70A08EA}" type="slidenum">
              <a:rPr lang="en-US" smtClean="0"/>
              <a:pPr>
                <a:defRPr/>
              </a:pPr>
              <a:t>13</a:t>
            </a:fld>
            <a:endParaRPr lang="en-US"/>
          </a:p>
        </p:txBody>
      </p:sp>
    </p:spTree>
    <p:extLst>
      <p:ext uri="{BB962C8B-B14F-4D97-AF65-F5344CB8AC3E}">
        <p14:creationId xmlns:p14="http://schemas.microsoft.com/office/powerpoint/2010/main" val="204340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2B2C0A-63F8-424D-8498-7ED6D70A08EA}" type="slidenum">
              <a:rPr lang="en-US" smtClean="0"/>
              <a:pPr>
                <a:defRPr/>
              </a:pPr>
              <a:t>15</a:t>
            </a:fld>
            <a:endParaRPr lang="en-US"/>
          </a:p>
        </p:txBody>
      </p:sp>
    </p:spTree>
    <p:extLst>
      <p:ext uri="{BB962C8B-B14F-4D97-AF65-F5344CB8AC3E}">
        <p14:creationId xmlns:p14="http://schemas.microsoft.com/office/powerpoint/2010/main" val="116580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dirty="0"/>
              <a:t> This idea has lots of applications.  Might be </a:t>
            </a:r>
            <a:r>
              <a:rPr lang="en-US" altLang="x-none" dirty="0" smtClean="0"/>
              <a:t>inferring </a:t>
            </a:r>
            <a:r>
              <a:rPr lang="en-US" altLang="x-none" dirty="0"/>
              <a:t>interests about people in a social network,</a:t>
            </a:r>
          </a:p>
          <a:p>
            <a:pPr eaLnBrk="1" hangingPunct="1">
              <a:spcBef>
                <a:spcPct val="0"/>
              </a:spcBef>
            </a:pPr>
            <a:r>
              <a:rPr lang="en-US" altLang="x-none" dirty="0"/>
              <a:t>&gt;&gt;&gt; Collaborative filtering: trying to predict movie ratings of each user given a handful of movie ratings from all users. BIPARTITE GRAPH where you have users on one side and movies on the other --&gt; sparse matrix (RED).</a:t>
            </a:r>
          </a:p>
          <a:p>
            <a:pPr eaLnBrk="1" hangingPunct="1">
              <a:spcBef>
                <a:spcPct val="0"/>
              </a:spcBef>
            </a:pPr>
            <a:r>
              <a:rPr lang="en-US" altLang="x-none" dirty="0"/>
              <a:t>&gt;&gt;&gt; Textual analysis: e.g. detecting user sentiment regarding product reviews on a website like Amazon.</a:t>
            </a:r>
          </a:p>
          <a:p>
            <a:pPr eaLnBrk="1" hangingPunct="1">
              <a:spcBef>
                <a:spcPct val="0"/>
              </a:spcBef>
            </a:pPr>
            <a:r>
              <a:rPr lang="en-US" altLang="x-none" dirty="0" smtClean="0"/>
              <a:t>&gt;&gt;&gt; relate </a:t>
            </a:r>
            <a:r>
              <a:rPr lang="en-US" altLang="x-none" dirty="0"/>
              <a:t>random variables.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2182720D-7DFF-4C4B-BD81-1A2B6175692B}" type="slidenum">
              <a:rPr lang="en-US" altLang="x-none"/>
              <a:pPr fontAlgn="base">
                <a:spcBef>
                  <a:spcPct val="0"/>
                </a:spcBef>
                <a:spcAft>
                  <a:spcPct val="0"/>
                </a:spcAft>
              </a:pPr>
              <a:t>2</a:t>
            </a:fld>
            <a:endParaRPr lang="en-US" alt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b="1"/>
              <a:t>So for a concrete example, let’s look at label propagation in a social network graph.</a:t>
            </a:r>
          </a:p>
        </p:txBody>
      </p:sp>
      <p:sp>
        <p:nvSpPr>
          <p:cNvPr id="4" name="Slide Number Placeholder 3"/>
          <p:cNvSpPr>
            <a:spLocks noGrp="1"/>
          </p:cNvSpPr>
          <p:nvPr>
            <p:ph type="sldNum" sz="quarter" idx="5"/>
          </p:nvPr>
        </p:nvSpPr>
        <p:spPr/>
        <p:txBody>
          <a:bodyPr/>
          <a:lstStyle/>
          <a:p>
            <a:pPr>
              <a:defRPr/>
            </a:pPr>
            <a:fld id="{DE47338E-7AA6-F74D-80B8-20D3BCF9858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b="1" dirty="0"/>
              <a:t>So suppose we want to inferences about for example someone’s hobbies, we might want to do "social arithmetic" on a social networking graph...</a:t>
            </a:r>
          </a:p>
          <a:p>
            <a:endParaRPr lang="en-US" altLang="x-none" b="1" dirty="0"/>
          </a:p>
          <a:p>
            <a:r>
              <a:rPr lang="en-US" altLang="x-none" dirty="0"/>
              <a:t>&gt;&gt;&gt; Then once we have these interests on the graph we can compute the probability someone likes a hobby as the weighted probabilities that their friends likes that hobby.  Some measure of closeness would be the weight.  This is JUST ONE STEP that gets applied to the ENTIRE GRAPH </a:t>
            </a:r>
            <a:r>
              <a:rPr lang="mr-IN" altLang="x-none" dirty="0">
                <a:ea typeface="Mangal" charset="0"/>
              </a:rPr>
              <a:t>–</a:t>
            </a:r>
            <a:r>
              <a:rPr lang="en-US" altLang="x-none" dirty="0"/>
              <a:t> so iterate this applied to ALL NODES.</a:t>
            </a:r>
          </a:p>
          <a:p>
            <a:endParaRPr lang="en-US" altLang="x-none" dirty="0"/>
          </a:p>
          <a:p>
            <a:r>
              <a:rPr lang="en-US" altLang="x-none" dirty="0"/>
              <a:t>&gt;&gt;&gt; FURTHERMORE we want to perform this computation on all nodes in the graph IN PARALLEL to speed it up!</a:t>
            </a:r>
          </a:p>
        </p:txBody>
      </p:sp>
      <p:sp>
        <p:nvSpPr>
          <p:cNvPr id="4" name="Slide Number Placeholder 3"/>
          <p:cNvSpPr>
            <a:spLocks noGrp="1"/>
          </p:cNvSpPr>
          <p:nvPr>
            <p:ph type="sldNum" sz="quarter" idx="5"/>
          </p:nvPr>
        </p:nvSpPr>
        <p:spPr/>
        <p:txBody>
          <a:bodyPr/>
          <a:lstStyle/>
          <a:p>
            <a:pPr>
              <a:defRPr/>
            </a:pPr>
            <a:fld id="{3B84C3B3-BA54-C643-B524-30F79D5725A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 the PageRank value for a page </a:t>
            </a:r>
            <a:r>
              <a:rPr lang="en-US" sz="1200" b="1" i="0" kern="1200" dirty="0" smtClean="0">
                <a:solidFill>
                  <a:schemeClr val="tx1"/>
                </a:solidFill>
                <a:effectLst/>
                <a:latin typeface="+mn-lt"/>
                <a:ea typeface="+mn-ea"/>
                <a:cs typeface="+mn-cs"/>
              </a:rPr>
              <a:t>u</a:t>
            </a:r>
            <a:r>
              <a:rPr lang="en-US" sz="1200" b="0" i="0" kern="1200" dirty="0" smtClean="0">
                <a:solidFill>
                  <a:schemeClr val="tx1"/>
                </a:solidFill>
                <a:effectLst/>
                <a:latin typeface="+mn-lt"/>
                <a:ea typeface="+mn-ea"/>
                <a:cs typeface="+mn-cs"/>
              </a:rPr>
              <a:t> is dependent on the PageRank values for each page </a:t>
            </a:r>
            <a:r>
              <a:rPr lang="en-US" sz="1200" b="1" i="0"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 contained in the set </a:t>
            </a:r>
            <a:r>
              <a:rPr lang="en-US" sz="1200" b="1" i="0" kern="1200" dirty="0" smtClean="0">
                <a:solidFill>
                  <a:schemeClr val="tx1"/>
                </a:solidFill>
                <a:effectLst/>
                <a:latin typeface="+mn-lt"/>
                <a:ea typeface="+mn-ea"/>
                <a:cs typeface="+mn-cs"/>
              </a:rPr>
              <a:t>B</a:t>
            </a:r>
            <a:r>
              <a:rPr lang="en-US" sz="1200" b="1" i="0" kern="1200" baseline="-25000" dirty="0" smtClean="0">
                <a:solidFill>
                  <a:schemeClr val="tx1"/>
                </a:solidFill>
                <a:effectLst/>
                <a:latin typeface="+mn-lt"/>
                <a:ea typeface="+mn-ea"/>
                <a:cs typeface="+mn-cs"/>
              </a:rPr>
              <a:t>u</a:t>
            </a:r>
            <a:r>
              <a:rPr lang="en-US" sz="1200" b="0" i="0" kern="1200" dirty="0" smtClean="0">
                <a:solidFill>
                  <a:schemeClr val="tx1"/>
                </a:solidFill>
                <a:effectLst/>
                <a:latin typeface="+mn-lt"/>
                <a:ea typeface="+mn-ea"/>
                <a:cs typeface="+mn-cs"/>
              </a:rPr>
              <a:t> (the set containing all pages linking to page </a:t>
            </a:r>
            <a:r>
              <a:rPr lang="en-US" sz="1200" b="1" i="0" kern="1200" dirty="0" smtClean="0">
                <a:solidFill>
                  <a:schemeClr val="tx1"/>
                </a:solidFill>
                <a:effectLst/>
                <a:latin typeface="+mn-lt"/>
                <a:ea typeface="+mn-ea"/>
                <a:cs typeface="+mn-cs"/>
              </a:rPr>
              <a:t>u</a:t>
            </a:r>
            <a:r>
              <a:rPr lang="en-US" sz="1200" b="0" i="0" kern="1200" dirty="0" smtClean="0">
                <a:solidFill>
                  <a:schemeClr val="tx1"/>
                </a:solidFill>
                <a:effectLst/>
                <a:latin typeface="+mn-lt"/>
                <a:ea typeface="+mn-ea"/>
                <a:cs typeface="+mn-cs"/>
              </a:rPr>
              <a:t>), divided by the number </a:t>
            </a:r>
            <a:r>
              <a:rPr lang="en-US" sz="1200" b="0" i="1"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 of links from page </a:t>
            </a:r>
            <a:r>
              <a:rPr lang="en-US" sz="1200" b="1" i="0"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a:t>
            </a:r>
            <a:endParaRPr lang="en-US" altLang="x-none" dirty="0"/>
          </a:p>
        </p:txBody>
      </p:sp>
      <p:sp>
        <p:nvSpPr>
          <p:cNvPr id="4" name="Slide Number Placeholder 3"/>
          <p:cNvSpPr>
            <a:spLocks noGrp="1"/>
          </p:cNvSpPr>
          <p:nvPr>
            <p:ph type="sldNum" sz="quarter" idx="5"/>
          </p:nvPr>
        </p:nvSpPr>
        <p:spPr/>
        <p:txBody>
          <a:bodyPr/>
          <a:lstStyle/>
          <a:p>
            <a:pPr>
              <a:defRPr/>
            </a:pPr>
            <a:fld id="{3B84C3B3-BA54-C643-B524-30F79D5725AE}" type="slidenum">
              <a:rPr lang="en-US" smtClean="0"/>
              <a:pPr>
                <a:defRPr/>
              </a:pPr>
              <a:t>5</a:t>
            </a:fld>
            <a:endParaRPr lang="en-US"/>
          </a:p>
        </p:txBody>
      </p:sp>
    </p:spTree>
    <p:extLst>
      <p:ext uri="{BB962C8B-B14F-4D97-AF65-F5344CB8AC3E}">
        <p14:creationId xmlns:p14="http://schemas.microsoft.com/office/powerpoint/2010/main" val="75640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dirty="0"/>
              <a:t>Taking a step back </a:t>
            </a:r>
            <a:r>
              <a:rPr lang="mr-IN" altLang="x-none" dirty="0">
                <a:ea typeface="Mangal" charset="0"/>
              </a:rPr>
              <a:t>–</a:t>
            </a:r>
            <a:r>
              <a:rPr lang="en-US" altLang="x-none" dirty="0"/>
              <a:t> the big picture here is that this is one example of many GRAPH PARALLEL algorithms that have the following properties:</a:t>
            </a:r>
          </a:p>
          <a:p>
            <a:endParaRPr lang="en-US" altLang="x-none" dirty="0"/>
          </a:p>
          <a:p>
            <a:r>
              <a:rPr lang="en-US" altLang="x-none" dirty="0"/>
              <a:t>(L) Significant information in the DEPENDENCIES between different pieces of data, can represent those deps naturally using a graph.</a:t>
            </a:r>
          </a:p>
          <a:p>
            <a:endParaRPr lang="en-US" altLang="x-none" dirty="0"/>
          </a:p>
          <a:p>
            <a:r>
              <a:rPr lang="en-US" altLang="x-none" dirty="0"/>
              <a:t>(C) As a result computation FACTORS into different LOCAL neighborhoods, depends DIRECTLY only on those neighborhoods.</a:t>
            </a:r>
          </a:p>
          <a:p>
            <a:endParaRPr lang="en-US" altLang="x-none" dirty="0"/>
          </a:p>
          <a:p>
            <a:r>
              <a:rPr lang="en-US" altLang="x-none" dirty="0"/>
              <a:t>(R) b/c graph has many CHAINS of connections, need to ITERATE local computation, PROPAGATING information.</a:t>
            </a:r>
          </a:p>
        </p:txBody>
      </p:sp>
      <p:sp>
        <p:nvSpPr>
          <p:cNvPr id="4" name="Slide Number Placeholder 3"/>
          <p:cNvSpPr>
            <a:spLocks noGrp="1"/>
          </p:cNvSpPr>
          <p:nvPr>
            <p:ph type="sldNum" sz="quarter" idx="5"/>
          </p:nvPr>
        </p:nvSpPr>
        <p:spPr/>
        <p:txBody>
          <a:bodyPr/>
          <a:lstStyle/>
          <a:p>
            <a:pPr>
              <a:defRPr/>
            </a:pPr>
            <a:fld id="{280D105C-57F1-FF47-806D-44CECD70554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So that's what these Graph-Parallel algorithms are all about.</a:t>
            </a:r>
          </a:p>
          <a:p>
            <a:pPr eaLnBrk="1" hangingPunct="1">
              <a:spcBef>
                <a:spcPct val="0"/>
              </a:spcBef>
            </a:pPr>
            <a:endParaRPr lang="en-US" altLang="x-none" b="1"/>
          </a:p>
          <a:p>
            <a:pPr eaLnBrk="1" hangingPunct="1">
              <a:spcBef>
                <a:spcPct val="0"/>
              </a:spcBef>
            </a:pPr>
            <a:r>
              <a:rPr lang="en-US" altLang="x-none" b="1"/>
              <a:t>So at this point you should be wondering, why not use MapReduce for Graph Parallel Algorithms?</a:t>
            </a:r>
            <a:endParaRPr lang="x-none" altLang="x-none" b="1"/>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1E85194D-C5F5-C74D-90DC-FD70297E4683}" type="slidenum">
              <a:rPr lang="en-US" altLang="x-none"/>
              <a:pPr fontAlgn="base">
                <a:spcBef>
                  <a:spcPct val="0"/>
                </a:spcBef>
                <a:spcAft>
                  <a:spcPct val="0"/>
                </a:spcAft>
              </a:pPr>
              <a:t>7</a:t>
            </a:fld>
            <a:endParaRPr lang="en-US" altLang="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b="1"/>
              <a:t>Number of reasons.  First, MR doesn't have any way of directly representing a DEPENDENCY GRAPH.</a:t>
            </a:r>
          </a:p>
          <a:p>
            <a:endParaRPr lang="en-US" altLang="x-none" b="1"/>
          </a:p>
          <a:p>
            <a:r>
              <a:rPr lang="en-US" altLang="x-none" b="1"/>
              <a:t>To use MR, on these problems, user has to code up substantial TRANSFORMATIONS to data to make each piece of data independent from the others, this often involves REPLICATING data, which is costly in terms of storage.</a:t>
            </a:r>
          </a:p>
        </p:txBody>
      </p:sp>
      <p:sp>
        <p:nvSpPr>
          <p:cNvPr id="4" name="Slide Number Placeholder 3"/>
          <p:cNvSpPr>
            <a:spLocks noGrp="1"/>
          </p:cNvSpPr>
          <p:nvPr>
            <p:ph type="sldNum" sz="quarter" idx="5"/>
          </p:nvPr>
        </p:nvSpPr>
        <p:spPr/>
        <p:txBody>
          <a:bodyPr/>
          <a:lstStyle/>
          <a:p>
            <a:pPr>
              <a:defRPr/>
            </a:pPr>
            <a:fld id="{78A71E38-E0A3-0B41-A487-5DA315ED243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Many ML algorithms (like the social network example before) ITERATIVELY REFINE their variables during operation.</a:t>
            </a:r>
          </a:p>
          <a:p>
            <a:pPr eaLnBrk="1" hangingPunct="1">
              <a:spcBef>
                <a:spcPct val="0"/>
              </a:spcBef>
            </a:pPr>
            <a:endParaRPr lang="en-US" altLang="x-none"/>
          </a:p>
          <a:p>
            <a:pPr eaLnBrk="1" hangingPunct="1">
              <a:spcBef>
                <a:spcPct val="0"/>
              </a:spcBef>
            </a:pPr>
            <a:r>
              <a:rPr lang="en-US" altLang="x-none"/>
              <a:t>&gt;&gt;&gt; &gt;&gt;&gt; &gt;&gt;&gt; MR doesn’t provide a mechanism to directly encode ITERATIVE computation, so it's forced to wait for all the data in the PRECEDING ITERATION before computing the next.</a:t>
            </a:r>
          </a:p>
          <a:p>
            <a:pPr eaLnBrk="1" hangingPunct="1">
              <a:spcBef>
                <a:spcPct val="0"/>
              </a:spcBef>
            </a:pPr>
            <a:endParaRPr lang="en-US" altLang="x-none"/>
          </a:p>
          <a:p>
            <a:pPr eaLnBrk="1" hangingPunct="1">
              <a:spcBef>
                <a:spcPct val="0"/>
              </a:spcBef>
            </a:pPr>
            <a:r>
              <a:rPr lang="en-US" altLang="x-none"/>
              <a:t>&gt;&gt;&gt; SEGUE: If one processor is slow (common case) then whole system runs slowly.</a:t>
            </a:r>
            <a:endParaRPr lang="x-none" altLang="x-none"/>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E44A5F8F-A442-6B4F-8A8E-86B3109D4E05}" type="slidenum">
              <a:rPr lang="en-US" altLang="x-none"/>
              <a:pPr fontAlgn="base">
                <a:spcBef>
                  <a:spcPct val="0"/>
                </a:spcBef>
                <a:spcAft>
                  <a:spcPct val="0"/>
                </a:spcAft>
              </a:pPr>
              <a:t>9</a:t>
            </a:fld>
            <a:endParaRPr lang="en-US"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9C49717-1581-8F47-BB6A-0F57E406B00F}" type="datetime1">
              <a:rPr lang="en-US"/>
              <a:pPr>
                <a:defRPr/>
              </a:pPr>
              <a:t>3/26/17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CDA963-29B7-8F42-9842-3A0E8EEB9460}" type="slidenum">
              <a:rPr lang="en-US"/>
              <a:pPr>
                <a:defRPr/>
              </a:pPr>
              <a:t>‹#›</a:t>
            </a:fld>
            <a:endParaRPr lang="en-US"/>
          </a:p>
        </p:txBody>
      </p:sp>
    </p:spTree>
    <p:extLst>
      <p:ext uri="{BB962C8B-B14F-4D97-AF65-F5344CB8AC3E}">
        <p14:creationId xmlns:p14="http://schemas.microsoft.com/office/powerpoint/2010/main" val="13137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Princeton_shield.tif"/>
          <p:cNvPicPr>
            <a:picLocks noChangeAspect="1"/>
          </p:cNvPicPr>
          <p:nvPr userDrawn="1"/>
        </p:nvPicPr>
        <p:blipFill>
          <a:blip r:embed="rId2">
            <a:extLst>
              <a:ext uri="{28A0092B-C50C-407E-A947-70E740481C1C}">
                <a14:useLocalDpi xmlns:a14="http://schemas.microsoft.com/office/drawing/2010/main" val="0"/>
              </a:ext>
            </a:extLst>
          </a:blip>
          <a:srcRect r="11867"/>
          <a:stretch>
            <a:fillRect/>
          </a:stretch>
        </p:blipFill>
        <p:spPr bwMode="auto">
          <a:xfrm>
            <a:off x="4168775" y="2971800"/>
            <a:ext cx="80645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381000" y="685800"/>
            <a:ext cx="8382000" cy="1905000"/>
          </a:xfrm>
          <a:prstGeom prst="rect">
            <a:avLst/>
          </a:prstGeom>
        </p:spPr>
        <p:txBody>
          <a:bodyPr anchor="b"/>
          <a:lstStyle>
            <a:lvl1pPr algn="ctr">
              <a:defRPr b="1">
                <a:solidFill>
                  <a:schemeClr val="tx1"/>
                </a:solidFill>
                <a:latin typeface="Arial" charset="0"/>
                <a:ea typeface="Arial" charset="0"/>
                <a:cs typeface="Arial"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1325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31F7ADF-0044-6E44-AA7E-3922175F1E8B}" type="datetime1">
              <a:rPr lang="en-US"/>
              <a:pPr>
                <a:defRPr/>
              </a:pPr>
              <a:t>3/26/17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F23C58-672B-4045-813F-4BBB1AC61653}" type="slidenum">
              <a:rPr lang="en-US"/>
              <a:pPr>
                <a:defRPr/>
              </a:pPr>
              <a:t>‹#›</a:t>
            </a:fld>
            <a:endParaRPr lang="en-US"/>
          </a:p>
        </p:txBody>
      </p:sp>
    </p:spTree>
    <p:extLst>
      <p:ext uri="{BB962C8B-B14F-4D97-AF65-F5344CB8AC3E}">
        <p14:creationId xmlns:p14="http://schemas.microsoft.com/office/powerpoint/2010/main" val="11771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8F58D9-3E96-5441-9AE3-CD4E04ACFD98}" type="datetime1">
              <a:rPr lang="en-US"/>
              <a:pPr>
                <a:defRPr/>
              </a:pPr>
              <a:t>3/26/17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716049-CF8B-4B4F-89D3-E4E9C599DF14}" type="slidenum">
              <a:rPr lang="en-US"/>
              <a:pPr>
                <a:defRPr/>
              </a:pPr>
              <a:t>‹#›</a:t>
            </a:fld>
            <a:endParaRPr lang="en-US"/>
          </a:p>
        </p:txBody>
      </p:sp>
    </p:spTree>
    <p:extLst>
      <p:ext uri="{BB962C8B-B14F-4D97-AF65-F5344CB8AC3E}">
        <p14:creationId xmlns:p14="http://schemas.microsoft.com/office/powerpoint/2010/main" val="63081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B399B87-2140-3B45-9A78-BB69D93E87D9}" type="datetime1">
              <a:rPr lang="en-US"/>
              <a:pPr>
                <a:defRPr/>
              </a:pPr>
              <a:t>3/26/17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BFFD2EF-8DDE-7943-BA00-260EE1DEEA6E}" type="slidenum">
              <a:rPr lang="en-US"/>
              <a:pPr>
                <a:defRPr/>
              </a:pPr>
              <a:t>‹#›</a:t>
            </a:fld>
            <a:endParaRPr lang="en-US"/>
          </a:p>
        </p:txBody>
      </p:sp>
    </p:spTree>
    <p:extLst>
      <p:ext uri="{BB962C8B-B14F-4D97-AF65-F5344CB8AC3E}">
        <p14:creationId xmlns:p14="http://schemas.microsoft.com/office/powerpoint/2010/main" val="204875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D34810-6F94-1E42-BDD0-C49F007210B0}" type="datetime1">
              <a:rPr lang="en-US"/>
              <a:pPr>
                <a:defRPr/>
              </a:pPr>
              <a:t>3/26/17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AF036CE-CC06-5E48-B42B-E0FBC9529646}" type="slidenum">
              <a:rPr lang="en-US"/>
              <a:pPr>
                <a:defRPr/>
              </a:pPr>
              <a:t>‹#›</a:t>
            </a:fld>
            <a:endParaRPr lang="en-US"/>
          </a:p>
        </p:txBody>
      </p:sp>
    </p:spTree>
    <p:extLst>
      <p:ext uri="{BB962C8B-B14F-4D97-AF65-F5344CB8AC3E}">
        <p14:creationId xmlns:p14="http://schemas.microsoft.com/office/powerpoint/2010/main" val="7267419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5042F40-94E9-244D-AAC2-D24500B69586}" type="datetime1">
              <a:rPr lang="en-US"/>
              <a:pPr>
                <a:defRPr/>
              </a:pPr>
              <a:t>3/26/17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5DEEFA8C-8FAE-FA43-91CF-4C75F81A97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8" r:id="rId2"/>
    <p:sldLayoutId id="2147483684" r:id="rId3"/>
    <p:sldLayoutId id="2147483685" r:id="rId4"/>
    <p:sldLayoutId id="2147483686" r:id="rId5"/>
    <p:sldLayoutId id="2147483687" r:id="rId6"/>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b="1" kern="1200">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Calibri" charset="0"/>
        </a:defRPr>
      </a:lvl2pPr>
      <a:lvl3pPr algn="ctr" defTabSz="457200" rtl="0" eaLnBrk="0" fontAlgn="base" hangingPunct="0">
        <a:spcBef>
          <a:spcPct val="0"/>
        </a:spcBef>
        <a:spcAft>
          <a:spcPct val="0"/>
        </a:spcAft>
        <a:defRPr sz="4400" b="1">
          <a:solidFill>
            <a:schemeClr val="tx1"/>
          </a:solidFill>
          <a:latin typeface="Calibri" charset="0"/>
        </a:defRPr>
      </a:lvl3pPr>
      <a:lvl4pPr algn="ctr" defTabSz="457200" rtl="0" eaLnBrk="0" fontAlgn="base" hangingPunct="0">
        <a:spcBef>
          <a:spcPct val="0"/>
        </a:spcBef>
        <a:spcAft>
          <a:spcPct val="0"/>
        </a:spcAft>
        <a:defRPr sz="4400" b="1">
          <a:solidFill>
            <a:schemeClr val="tx1"/>
          </a:solidFill>
          <a:latin typeface="Calibri" charset="0"/>
        </a:defRPr>
      </a:lvl4pPr>
      <a:lvl5pPr algn="ctr" defTabSz="457200" rtl="0" eaLnBrk="0" fontAlgn="base" hangingPunct="0">
        <a:spcBef>
          <a:spcPct val="0"/>
        </a:spcBef>
        <a:spcAft>
          <a:spcPct val="0"/>
        </a:spcAft>
        <a:defRPr sz="4400" b="1">
          <a:solidFill>
            <a:schemeClr val="tx1"/>
          </a:solidFill>
          <a:latin typeface="Calibri" charset="0"/>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tags" Target="../tags/tag1.xml"/><Relationship Id="rId2"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oleObject" Target="../embeddings/oleObject1.bin"/><Relationship Id="rId9"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tif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13.jpeg"/><Relationship Id="rId9" Type="http://schemas.openxmlformats.org/officeDocument/2006/relationships/image" Target="../media/image8.jpe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13.jpeg"/><Relationship Id="rId9" Type="http://schemas.openxmlformats.org/officeDocument/2006/relationships/image" Target="../media/image8.jpe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p:txBody>
          <a:bodyPr/>
          <a:lstStyle/>
          <a:p>
            <a:pPr eaLnBrk="1" hangingPunct="1"/>
            <a:r>
              <a:rPr lang="en-US" altLang="x-none" sz="4000" dirty="0" smtClean="0"/>
              <a:t>Graph </a:t>
            </a:r>
            <a:r>
              <a:rPr lang="en-US" altLang="x-none" sz="4000" dirty="0"/>
              <a:t>Processing</a:t>
            </a:r>
          </a:p>
        </p:txBody>
      </p:sp>
      <p:sp>
        <p:nvSpPr>
          <p:cNvPr id="10242" name="Rectangle 3"/>
          <p:cNvSpPr>
            <a:spLocks noGrp="1" noChangeArrowheads="1"/>
          </p:cNvSpPr>
          <p:nvPr>
            <p:ph type="subTitle" idx="1"/>
          </p:nvPr>
        </p:nvSpPr>
        <p:spPr/>
        <p:txBody>
          <a:bodyPr/>
          <a:lstStyle/>
          <a:p>
            <a:r>
              <a:rPr lang="en-US" sz="2400" dirty="0"/>
              <a:t>COS 518: Advanced Computer Systems</a:t>
            </a:r>
            <a:endParaRPr lang="en-US" sz="2400" i="1" dirty="0"/>
          </a:p>
          <a:p>
            <a:r>
              <a:rPr lang="en-US" sz="2400" dirty="0"/>
              <a:t>Lecture </a:t>
            </a:r>
            <a:r>
              <a:rPr lang="en-US" sz="2400" dirty="0" smtClean="0"/>
              <a:t>12</a:t>
            </a:r>
            <a:endParaRPr lang="en-US" sz="2400" dirty="0"/>
          </a:p>
          <a:p>
            <a:endParaRPr lang="en-US" sz="2400" dirty="0"/>
          </a:p>
          <a:p>
            <a:r>
              <a:rPr lang="en-US" sz="2400" dirty="0" smtClean="0"/>
              <a:t>Mike Freedman</a:t>
            </a:r>
            <a:endParaRPr lang="en-US" sz="2400" dirty="0"/>
          </a:p>
        </p:txBody>
      </p:sp>
      <p:sp>
        <p:nvSpPr>
          <p:cNvPr id="6" name="TextBox 5"/>
          <p:cNvSpPr txBox="1"/>
          <p:nvPr/>
        </p:nvSpPr>
        <p:spPr>
          <a:xfrm>
            <a:off x="2549651" y="6469063"/>
            <a:ext cx="4044697" cy="276999"/>
          </a:xfrm>
          <a:prstGeom prst="rect">
            <a:avLst/>
          </a:prstGeom>
          <a:noFill/>
        </p:spPr>
        <p:txBody>
          <a:bodyPr wrap="none">
            <a:spAutoFit/>
          </a:bodyPr>
          <a:lstStyle/>
          <a:p>
            <a:pPr eaLnBrk="1" fontAlgn="auto" hangingPunct="1">
              <a:spcBef>
                <a:spcPts val="0"/>
              </a:spcBef>
              <a:spcAft>
                <a:spcPts val="0"/>
              </a:spcAft>
              <a:defRPr/>
            </a:pPr>
            <a:r>
              <a:rPr lang="en-US" sz="1200" b="1" dirty="0">
                <a:solidFill>
                  <a:schemeClr val="bg1">
                    <a:lumMod val="65000"/>
                  </a:schemeClr>
                </a:solidFill>
                <a:latin typeface="Arial" charset="0"/>
                <a:ea typeface="Arial" charset="0"/>
                <a:cs typeface="Arial" charset="0"/>
              </a:rPr>
              <a:t>[Content adapted from </a:t>
            </a:r>
            <a:r>
              <a:rPr lang="en-US" sz="1200" b="1" dirty="0" smtClean="0">
                <a:solidFill>
                  <a:schemeClr val="bg1">
                    <a:lumMod val="65000"/>
                  </a:schemeClr>
                </a:solidFill>
                <a:latin typeface="Arial" charset="0"/>
                <a:ea typeface="Arial" charset="0"/>
                <a:cs typeface="Arial" charset="0"/>
              </a:rPr>
              <a:t>K. Jamieson and J</a:t>
            </a:r>
            <a:r>
              <a:rPr lang="en-US" sz="1200" b="1" dirty="0">
                <a:solidFill>
                  <a:schemeClr val="bg1">
                    <a:lumMod val="65000"/>
                  </a:schemeClr>
                </a:solidFill>
                <a:latin typeface="Arial" charset="0"/>
                <a:ea typeface="Arial" charset="0"/>
                <a:cs typeface="Arial" charset="0"/>
              </a:rPr>
              <a:t>. Gonzalez]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p:cNvSpPr>
            <a:spLocks noChangeArrowheads="1"/>
          </p:cNvSpPr>
          <p:nvPr/>
        </p:nvSpPr>
        <p:spPr bwMode="auto">
          <a:xfrm>
            <a:off x="5181600" y="2209800"/>
            <a:ext cx="2133600" cy="11430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101" name="Rounded Rectangle 100"/>
          <p:cNvSpPr>
            <a:spLocks noChangeArrowheads="1"/>
          </p:cNvSpPr>
          <p:nvPr/>
        </p:nvSpPr>
        <p:spPr bwMode="auto">
          <a:xfrm>
            <a:off x="3048000" y="3429000"/>
            <a:ext cx="2133600" cy="11430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183" name="Rounded Rectangle 182"/>
          <p:cNvSpPr>
            <a:spLocks noChangeArrowheads="1"/>
          </p:cNvSpPr>
          <p:nvPr/>
        </p:nvSpPr>
        <p:spPr bwMode="auto">
          <a:xfrm>
            <a:off x="914400" y="4572000"/>
            <a:ext cx="2133600" cy="17526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49156" name="Title 1"/>
          <p:cNvSpPr>
            <a:spLocks noGrp="1"/>
          </p:cNvSpPr>
          <p:nvPr>
            <p:ph type="title"/>
          </p:nvPr>
        </p:nvSpPr>
        <p:spPr/>
        <p:txBody>
          <a:bodyPr/>
          <a:lstStyle/>
          <a:p>
            <a:pPr eaLnBrk="1" hangingPunct="1"/>
            <a:r>
              <a:rPr lang="en-US" altLang="x-none" sz="4000"/>
              <a:t>MapAbuse: Iterative MapReduce</a:t>
            </a:r>
          </a:p>
        </p:txBody>
      </p:sp>
      <p:sp>
        <p:nvSpPr>
          <p:cNvPr id="49157" name="Content Placeholder 2"/>
          <p:cNvSpPr>
            <a:spLocks noGrp="1"/>
          </p:cNvSpPr>
          <p:nvPr>
            <p:ph idx="1"/>
          </p:nvPr>
        </p:nvSpPr>
        <p:spPr>
          <a:xfrm>
            <a:off x="457200" y="1279525"/>
            <a:ext cx="8305800" cy="701675"/>
          </a:xfrm>
        </p:spPr>
        <p:txBody>
          <a:bodyPr/>
          <a:lstStyle/>
          <a:p>
            <a:pPr eaLnBrk="1" hangingPunct="1"/>
            <a:r>
              <a:rPr lang="en-US" altLang="x-none" b="1"/>
              <a:t>Only a </a:t>
            </a:r>
            <a:r>
              <a:rPr lang="en-US" altLang="x-none" b="1">
                <a:solidFill>
                  <a:srgbClr val="0070C0"/>
                </a:solidFill>
              </a:rPr>
              <a:t>subset </a:t>
            </a:r>
            <a:r>
              <a:rPr lang="en-US" altLang="x-none"/>
              <a:t>of data needs computation:</a:t>
            </a:r>
          </a:p>
        </p:txBody>
      </p:sp>
      <p:sp>
        <p:nvSpPr>
          <p:cNvPr id="49158" name="Oval 4"/>
          <p:cNvSpPr>
            <a:spLocks noChangeArrowheads="1"/>
          </p:cNvSpPr>
          <p:nvPr/>
        </p:nvSpPr>
        <p:spPr bwMode="auto">
          <a:xfrm>
            <a:off x="990600" y="2346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59" name="Oval 5"/>
          <p:cNvSpPr>
            <a:spLocks noChangeArrowheads="1"/>
          </p:cNvSpPr>
          <p:nvPr/>
        </p:nvSpPr>
        <p:spPr bwMode="auto">
          <a:xfrm>
            <a:off x="990600" y="2930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0" name="Oval 6"/>
          <p:cNvSpPr>
            <a:spLocks noChangeArrowheads="1"/>
          </p:cNvSpPr>
          <p:nvPr/>
        </p:nvSpPr>
        <p:spPr bwMode="auto">
          <a:xfrm>
            <a:off x="990600" y="35147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1" name="Oval 7"/>
          <p:cNvSpPr>
            <a:spLocks noChangeArrowheads="1"/>
          </p:cNvSpPr>
          <p:nvPr/>
        </p:nvSpPr>
        <p:spPr bwMode="auto">
          <a:xfrm>
            <a:off x="990600" y="40989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2" name="Oval 8"/>
          <p:cNvSpPr>
            <a:spLocks noChangeArrowheads="1"/>
          </p:cNvSpPr>
          <p:nvPr/>
        </p:nvSpPr>
        <p:spPr bwMode="auto">
          <a:xfrm>
            <a:off x="990600" y="46831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3" name="Oval 9"/>
          <p:cNvSpPr>
            <a:spLocks noChangeArrowheads="1"/>
          </p:cNvSpPr>
          <p:nvPr/>
        </p:nvSpPr>
        <p:spPr bwMode="auto">
          <a:xfrm>
            <a:off x="990600" y="5267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4" name="Oval 10"/>
          <p:cNvSpPr>
            <a:spLocks noChangeArrowheads="1"/>
          </p:cNvSpPr>
          <p:nvPr/>
        </p:nvSpPr>
        <p:spPr bwMode="auto">
          <a:xfrm>
            <a:off x="990600" y="5851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grpSp>
        <p:nvGrpSpPr>
          <p:cNvPr id="49165" name="Group 152"/>
          <p:cNvGrpSpPr>
            <a:grpSpLocks/>
          </p:cNvGrpSpPr>
          <p:nvPr/>
        </p:nvGrpSpPr>
        <p:grpSpPr bwMode="auto">
          <a:xfrm>
            <a:off x="1524000" y="2346325"/>
            <a:ext cx="2133600" cy="3825875"/>
            <a:chOff x="990600" y="2118360"/>
            <a:chExt cx="2133600" cy="3825240"/>
          </a:xfrm>
        </p:grpSpPr>
        <p:sp>
          <p:nvSpPr>
            <p:cNvPr id="49228" name="Oval 11"/>
            <p:cNvSpPr>
              <a:spLocks noChangeArrowheads="1"/>
            </p:cNvSpPr>
            <p:nvPr/>
          </p:nvSpPr>
          <p:spPr bwMode="auto">
            <a:xfrm>
              <a:off x="25908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29" name="Oval 12"/>
            <p:cNvSpPr>
              <a:spLocks noChangeArrowheads="1"/>
            </p:cNvSpPr>
            <p:nvPr/>
          </p:nvSpPr>
          <p:spPr bwMode="auto">
            <a:xfrm>
              <a:off x="25908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0" name="Oval 13"/>
            <p:cNvSpPr>
              <a:spLocks noChangeArrowheads="1"/>
            </p:cNvSpPr>
            <p:nvPr/>
          </p:nvSpPr>
          <p:spPr bwMode="auto">
            <a:xfrm>
              <a:off x="25908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1" name="Oval 14"/>
            <p:cNvSpPr>
              <a:spLocks noChangeArrowheads="1"/>
            </p:cNvSpPr>
            <p:nvPr/>
          </p:nvSpPr>
          <p:spPr bwMode="auto">
            <a:xfrm>
              <a:off x="25908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2" name="Oval 15"/>
            <p:cNvSpPr>
              <a:spLocks noChangeArrowheads="1"/>
            </p:cNvSpPr>
            <p:nvPr/>
          </p:nvSpPr>
          <p:spPr bwMode="auto">
            <a:xfrm>
              <a:off x="25908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3" name="Oval 16"/>
            <p:cNvSpPr>
              <a:spLocks noChangeArrowheads="1"/>
            </p:cNvSpPr>
            <p:nvPr/>
          </p:nvSpPr>
          <p:spPr bwMode="auto">
            <a:xfrm>
              <a:off x="25908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4" name="Oval 17"/>
            <p:cNvSpPr>
              <a:spLocks noChangeArrowheads="1"/>
            </p:cNvSpPr>
            <p:nvPr/>
          </p:nvSpPr>
          <p:spPr bwMode="auto">
            <a:xfrm>
              <a:off x="25908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9" name="Rounded Rectangle 18"/>
            <p:cNvSpPr>
              <a:spLocks noChangeArrowheads="1"/>
            </p:cNvSpPr>
            <p:nvPr/>
          </p:nvSpPr>
          <p:spPr bwMode="auto">
            <a:xfrm>
              <a:off x="14478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20" name="Rounded Rectangle 19"/>
            <p:cNvSpPr>
              <a:spLocks noChangeArrowheads="1"/>
            </p:cNvSpPr>
            <p:nvPr/>
          </p:nvSpPr>
          <p:spPr bwMode="auto">
            <a:xfrm>
              <a:off x="14478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21" name="Rounded Rectangle 20"/>
            <p:cNvSpPr>
              <a:spLocks noChangeArrowheads="1"/>
            </p:cNvSpPr>
            <p:nvPr/>
          </p:nvSpPr>
          <p:spPr bwMode="auto">
            <a:xfrm>
              <a:off x="14478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23" name="Straight Arrow Connector 22"/>
            <p:cNvCxnSpPr>
              <a:cxnSpLocks noChangeShapeType="1"/>
              <a:stCxn id="49158" idx="6"/>
              <a:endCxn id="19" idx="1"/>
            </p:cNvCxnSpPr>
            <p:nvPr/>
          </p:nvCxnSpPr>
          <p:spPr bwMode="auto">
            <a:xfrm>
              <a:off x="990600" y="2278380"/>
              <a:ext cx="4572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49159" idx="6"/>
              <a:endCxn id="19" idx="1"/>
            </p:cNvCxnSpPr>
            <p:nvPr/>
          </p:nvCxnSpPr>
          <p:spPr bwMode="auto">
            <a:xfrm flipV="1">
              <a:off x="990600" y="2537460"/>
              <a:ext cx="4572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9160" idx="6"/>
              <a:endCxn id="20" idx="1"/>
            </p:cNvCxnSpPr>
            <p:nvPr/>
          </p:nvCxnSpPr>
          <p:spPr bwMode="auto">
            <a:xfrm>
              <a:off x="990600" y="3446780"/>
              <a:ext cx="4572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9161" idx="6"/>
              <a:endCxn id="20" idx="1"/>
            </p:cNvCxnSpPr>
            <p:nvPr/>
          </p:nvCxnSpPr>
          <p:spPr bwMode="auto">
            <a:xfrm flipV="1">
              <a:off x="990600" y="3756660"/>
              <a:ext cx="4572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9162" idx="6"/>
              <a:endCxn id="21" idx="1"/>
            </p:cNvCxnSpPr>
            <p:nvPr/>
          </p:nvCxnSpPr>
          <p:spPr bwMode="auto">
            <a:xfrm>
              <a:off x="990600" y="4615180"/>
              <a:ext cx="4572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a:stCxn id="49163" idx="6"/>
              <a:endCxn id="21" idx="1"/>
            </p:cNvCxnSpPr>
            <p:nvPr/>
          </p:nvCxnSpPr>
          <p:spPr bwMode="auto">
            <a:xfrm flipV="1">
              <a:off x="990600" y="4975860"/>
              <a:ext cx="4572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a:stCxn id="49164" idx="6"/>
              <a:endCxn id="21" idx="1"/>
            </p:cNvCxnSpPr>
            <p:nvPr/>
          </p:nvCxnSpPr>
          <p:spPr bwMode="auto">
            <a:xfrm flipV="1">
              <a:off x="990600" y="4975860"/>
              <a:ext cx="4572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stCxn id="19" idx="3"/>
              <a:endCxn id="49228" idx="2"/>
            </p:cNvCxnSpPr>
            <p:nvPr/>
          </p:nvCxnSpPr>
          <p:spPr bwMode="auto">
            <a:xfrm flipV="1">
              <a:off x="20574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a:stCxn id="19" idx="3"/>
              <a:endCxn id="49230" idx="2"/>
            </p:cNvCxnSpPr>
            <p:nvPr/>
          </p:nvCxnSpPr>
          <p:spPr bwMode="auto">
            <a:xfrm>
              <a:off x="20574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20" idx="3"/>
              <a:endCxn id="49229" idx="2"/>
            </p:cNvCxnSpPr>
            <p:nvPr/>
          </p:nvCxnSpPr>
          <p:spPr bwMode="auto">
            <a:xfrm flipV="1">
              <a:off x="20574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p:cNvCxnSpPr>
              <a:cxnSpLocks noChangeShapeType="1"/>
              <a:stCxn id="20" idx="3"/>
              <a:endCxn id="49232" idx="2"/>
            </p:cNvCxnSpPr>
            <p:nvPr/>
          </p:nvCxnSpPr>
          <p:spPr bwMode="auto">
            <a:xfrm>
              <a:off x="20574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a:stCxn id="21" idx="3"/>
              <a:endCxn id="49233" idx="2"/>
            </p:cNvCxnSpPr>
            <p:nvPr/>
          </p:nvCxnSpPr>
          <p:spPr bwMode="auto">
            <a:xfrm>
              <a:off x="20574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a:stCxn id="21" idx="3"/>
              <a:endCxn id="49231" idx="2"/>
            </p:cNvCxnSpPr>
            <p:nvPr/>
          </p:nvCxnSpPr>
          <p:spPr bwMode="auto">
            <a:xfrm flipV="1">
              <a:off x="20574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a:stCxn id="21" idx="3"/>
              <a:endCxn id="49234" idx="2"/>
            </p:cNvCxnSpPr>
            <p:nvPr/>
          </p:nvCxnSpPr>
          <p:spPr bwMode="auto">
            <a:xfrm>
              <a:off x="20574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49166" name="Group 153"/>
          <p:cNvGrpSpPr>
            <a:grpSpLocks/>
          </p:cNvGrpSpPr>
          <p:nvPr/>
        </p:nvGrpSpPr>
        <p:grpSpPr bwMode="auto">
          <a:xfrm>
            <a:off x="3657600" y="2346325"/>
            <a:ext cx="2209800" cy="3825875"/>
            <a:chOff x="3124200" y="2118360"/>
            <a:chExt cx="2209800" cy="3825240"/>
          </a:xfrm>
        </p:grpSpPr>
        <p:sp>
          <p:nvSpPr>
            <p:cNvPr id="49204" name="Oval 104"/>
            <p:cNvSpPr>
              <a:spLocks noChangeArrowheads="1"/>
            </p:cNvSpPr>
            <p:nvPr/>
          </p:nvSpPr>
          <p:spPr bwMode="auto">
            <a:xfrm>
              <a:off x="48006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5" name="Oval 105"/>
            <p:cNvSpPr>
              <a:spLocks noChangeArrowheads="1"/>
            </p:cNvSpPr>
            <p:nvPr/>
          </p:nvSpPr>
          <p:spPr bwMode="auto">
            <a:xfrm>
              <a:off x="48006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6" name="Oval 106"/>
            <p:cNvSpPr>
              <a:spLocks noChangeArrowheads="1"/>
            </p:cNvSpPr>
            <p:nvPr/>
          </p:nvSpPr>
          <p:spPr bwMode="auto">
            <a:xfrm>
              <a:off x="48006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7" name="Oval 107"/>
            <p:cNvSpPr>
              <a:spLocks noChangeArrowheads="1"/>
            </p:cNvSpPr>
            <p:nvPr/>
          </p:nvSpPr>
          <p:spPr bwMode="auto">
            <a:xfrm>
              <a:off x="48006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8" name="Oval 108"/>
            <p:cNvSpPr>
              <a:spLocks noChangeArrowheads="1"/>
            </p:cNvSpPr>
            <p:nvPr/>
          </p:nvSpPr>
          <p:spPr bwMode="auto">
            <a:xfrm>
              <a:off x="48006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9" name="Oval 109"/>
            <p:cNvSpPr>
              <a:spLocks noChangeArrowheads="1"/>
            </p:cNvSpPr>
            <p:nvPr/>
          </p:nvSpPr>
          <p:spPr bwMode="auto">
            <a:xfrm>
              <a:off x="48006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10" name="Oval 110"/>
            <p:cNvSpPr>
              <a:spLocks noChangeArrowheads="1"/>
            </p:cNvSpPr>
            <p:nvPr/>
          </p:nvSpPr>
          <p:spPr bwMode="auto">
            <a:xfrm>
              <a:off x="48006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12" name="Rounded Rectangle 111"/>
            <p:cNvSpPr>
              <a:spLocks noChangeArrowheads="1"/>
            </p:cNvSpPr>
            <p:nvPr/>
          </p:nvSpPr>
          <p:spPr bwMode="auto">
            <a:xfrm>
              <a:off x="36576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13" name="Rounded Rectangle 112"/>
            <p:cNvSpPr>
              <a:spLocks noChangeArrowheads="1"/>
            </p:cNvSpPr>
            <p:nvPr/>
          </p:nvSpPr>
          <p:spPr bwMode="auto">
            <a:xfrm>
              <a:off x="36576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14" name="Rounded Rectangle 113"/>
            <p:cNvSpPr>
              <a:spLocks noChangeArrowheads="1"/>
            </p:cNvSpPr>
            <p:nvPr/>
          </p:nvSpPr>
          <p:spPr bwMode="auto">
            <a:xfrm>
              <a:off x="36576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15" name="Straight Arrow Connector 114"/>
            <p:cNvCxnSpPr>
              <a:cxnSpLocks noChangeShapeType="1"/>
              <a:endCxn id="112" idx="1"/>
            </p:cNvCxnSpPr>
            <p:nvPr/>
          </p:nvCxnSpPr>
          <p:spPr bwMode="auto">
            <a:xfrm>
              <a:off x="3124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6" name="Straight Arrow Connector 115"/>
            <p:cNvCxnSpPr>
              <a:cxnSpLocks noChangeShapeType="1"/>
              <a:endCxn id="112" idx="1"/>
            </p:cNvCxnSpPr>
            <p:nvPr/>
          </p:nvCxnSpPr>
          <p:spPr bwMode="auto">
            <a:xfrm flipV="1">
              <a:off x="31242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7" name="Straight Arrow Connector 116"/>
            <p:cNvCxnSpPr>
              <a:cxnSpLocks noChangeShapeType="1"/>
              <a:endCxn id="113" idx="1"/>
            </p:cNvCxnSpPr>
            <p:nvPr/>
          </p:nvCxnSpPr>
          <p:spPr bwMode="auto">
            <a:xfrm>
              <a:off x="31242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8" name="Straight Arrow Connector 117"/>
            <p:cNvCxnSpPr>
              <a:cxnSpLocks noChangeShapeType="1"/>
              <a:endCxn id="113" idx="1"/>
            </p:cNvCxnSpPr>
            <p:nvPr/>
          </p:nvCxnSpPr>
          <p:spPr bwMode="auto">
            <a:xfrm flipV="1">
              <a:off x="31242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9" name="Straight Arrow Connector 118"/>
            <p:cNvCxnSpPr>
              <a:cxnSpLocks noChangeShapeType="1"/>
              <a:endCxn id="114" idx="1"/>
            </p:cNvCxnSpPr>
            <p:nvPr/>
          </p:nvCxnSpPr>
          <p:spPr bwMode="auto">
            <a:xfrm>
              <a:off x="31242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0" name="Straight Arrow Connector 119"/>
            <p:cNvCxnSpPr>
              <a:cxnSpLocks noChangeShapeType="1"/>
              <a:endCxn id="114" idx="1"/>
            </p:cNvCxnSpPr>
            <p:nvPr/>
          </p:nvCxnSpPr>
          <p:spPr bwMode="auto">
            <a:xfrm flipV="1">
              <a:off x="3124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1" name="Straight Arrow Connector 120"/>
            <p:cNvCxnSpPr>
              <a:cxnSpLocks noChangeShapeType="1"/>
              <a:endCxn id="114" idx="1"/>
            </p:cNvCxnSpPr>
            <p:nvPr/>
          </p:nvCxnSpPr>
          <p:spPr bwMode="auto">
            <a:xfrm flipV="1">
              <a:off x="3124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2" name="Straight Arrow Connector 121"/>
            <p:cNvCxnSpPr>
              <a:cxnSpLocks noChangeShapeType="1"/>
              <a:stCxn id="112" idx="3"/>
              <a:endCxn id="49204" idx="2"/>
            </p:cNvCxnSpPr>
            <p:nvPr/>
          </p:nvCxnSpPr>
          <p:spPr bwMode="auto">
            <a:xfrm flipV="1">
              <a:off x="4267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3" name="Straight Arrow Connector 122"/>
            <p:cNvCxnSpPr>
              <a:cxnSpLocks noChangeShapeType="1"/>
              <a:stCxn id="112" idx="3"/>
              <a:endCxn id="49206" idx="2"/>
            </p:cNvCxnSpPr>
            <p:nvPr/>
          </p:nvCxnSpPr>
          <p:spPr bwMode="auto">
            <a:xfrm>
              <a:off x="42672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4" name="Straight Arrow Connector 123"/>
            <p:cNvCxnSpPr>
              <a:cxnSpLocks noChangeShapeType="1"/>
              <a:stCxn id="113" idx="3"/>
              <a:endCxn id="49205" idx="2"/>
            </p:cNvCxnSpPr>
            <p:nvPr/>
          </p:nvCxnSpPr>
          <p:spPr bwMode="auto">
            <a:xfrm flipV="1">
              <a:off x="42672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5" name="Straight Arrow Connector 124"/>
            <p:cNvCxnSpPr>
              <a:cxnSpLocks noChangeShapeType="1"/>
              <a:stCxn id="113" idx="3"/>
              <a:endCxn id="49208" idx="2"/>
            </p:cNvCxnSpPr>
            <p:nvPr/>
          </p:nvCxnSpPr>
          <p:spPr bwMode="auto">
            <a:xfrm>
              <a:off x="42672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6" name="Straight Arrow Connector 125"/>
            <p:cNvCxnSpPr>
              <a:cxnSpLocks noChangeShapeType="1"/>
              <a:stCxn id="114" idx="3"/>
              <a:endCxn id="49209" idx="2"/>
            </p:cNvCxnSpPr>
            <p:nvPr/>
          </p:nvCxnSpPr>
          <p:spPr bwMode="auto">
            <a:xfrm>
              <a:off x="4267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7" name="Straight Arrow Connector 126"/>
            <p:cNvCxnSpPr>
              <a:cxnSpLocks noChangeShapeType="1"/>
              <a:stCxn id="114" idx="3"/>
              <a:endCxn id="49207" idx="2"/>
            </p:cNvCxnSpPr>
            <p:nvPr/>
          </p:nvCxnSpPr>
          <p:spPr bwMode="auto">
            <a:xfrm flipV="1">
              <a:off x="42672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8" name="Straight Arrow Connector 127"/>
            <p:cNvCxnSpPr>
              <a:cxnSpLocks noChangeShapeType="1"/>
              <a:stCxn id="114" idx="3"/>
              <a:endCxn id="49210" idx="2"/>
            </p:cNvCxnSpPr>
            <p:nvPr/>
          </p:nvCxnSpPr>
          <p:spPr bwMode="auto">
            <a:xfrm>
              <a:off x="4267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49167" name="Group 154"/>
          <p:cNvGrpSpPr>
            <a:grpSpLocks/>
          </p:cNvGrpSpPr>
          <p:nvPr/>
        </p:nvGrpSpPr>
        <p:grpSpPr bwMode="auto">
          <a:xfrm>
            <a:off x="5867400" y="2346325"/>
            <a:ext cx="2209800" cy="3825875"/>
            <a:chOff x="5334000" y="2118360"/>
            <a:chExt cx="2209800" cy="3825240"/>
          </a:xfrm>
        </p:grpSpPr>
        <p:sp>
          <p:nvSpPr>
            <p:cNvPr id="49180" name="Oval 128"/>
            <p:cNvSpPr>
              <a:spLocks noChangeArrowheads="1"/>
            </p:cNvSpPr>
            <p:nvPr/>
          </p:nvSpPr>
          <p:spPr bwMode="auto">
            <a:xfrm>
              <a:off x="70104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1" name="Oval 129"/>
            <p:cNvSpPr>
              <a:spLocks noChangeArrowheads="1"/>
            </p:cNvSpPr>
            <p:nvPr/>
          </p:nvSpPr>
          <p:spPr bwMode="auto">
            <a:xfrm>
              <a:off x="70104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2" name="Oval 130"/>
            <p:cNvSpPr>
              <a:spLocks noChangeArrowheads="1"/>
            </p:cNvSpPr>
            <p:nvPr/>
          </p:nvSpPr>
          <p:spPr bwMode="auto">
            <a:xfrm>
              <a:off x="70104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3" name="Oval 131"/>
            <p:cNvSpPr>
              <a:spLocks noChangeArrowheads="1"/>
            </p:cNvSpPr>
            <p:nvPr/>
          </p:nvSpPr>
          <p:spPr bwMode="auto">
            <a:xfrm>
              <a:off x="70104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4" name="Oval 132"/>
            <p:cNvSpPr>
              <a:spLocks noChangeArrowheads="1"/>
            </p:cNvSpPr>
            <p:nvPr/>
          </p:nvSpPr>
          <p:spPr bwMode="auto">
            <a:xfrm>
              <a:off x="70104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5" name="Oval 133"/>
            <p:cNvSpPr>
              <a:spLocks noChangeArrowheads="1"/>
            </p:cNvSpPr>
            <p:nvPr/>
          </p:nvSpPr>
          <p:spPr bwMode="auto">
            <a:xfrm>
              <a:off x="70104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6" name="Oval 134"/>
            <p:cNvSpPr>
              <a:spLocks noChangeArrowheads="1"/>
            </p:cNvSpPr>
            <p:nvPr/>
          </p:nvSpPr>
          <p:spPr bwMode="auto">
            <a:xfrm>
              <a:off x="70104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36" name="Rounded Rectangle 135"/>
            <p:cNvSpPr>
              <a:spLocks noChangeArrowheads="1"/>
            </p:cNvSpPr>
            <p:nvPr/>
          </p:nvSpPr>
          <p:spPr bwMode="auto">
            <a:xfrm>
              <a:off x="58674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37" name="Rounded Rectangle 136"/>
            <p:cNvSpPr>
              <a:spLocks noChangeArrowheads="1"/>
            </p:cNvSpPr>
            <p:nvPr/>
          </p:nvSpPr>
          <p:spPr bwMode="auto">
            <a:xfrm>
              <a:off x="58674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38" name="Rounded Rectangle 137"/>
            <p:cNvSpPr>
              <a:spLocks noChangeArrowheads="1"/>
            </p:cNvSpPr>
            <p:nvPr/>
          </p:nvSpPr>
          <p:spPr bwMode="auto">
            <a:xfrm>
              <a:off x="58674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39" name="Straight Arrow Connector 138"/>
            <p:cNvCxnSpPr>
              <a:cxnSpLocks noChangeShapeType="1"/>
              <a:endCxn id="136" idx="1"/>
            </p:cNvCxnSpPr>
            <p:nvPr/>
          </p:nvCxnSpPr>
          <p:spPr bwMode="auto">
            <a:xfrm>
              <a:off x="5334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Straight Arrow Connector 139"/>
            <p:cNvCxnSpPr>
              <a:cxnSpLocks noChangeShapeType="1"/>
              <a:endCxn id="136" idx="1"/>
            </p:cNvCxnSpPr>
            <p:nvPr/>
          </p:nvCxnSpPr>
          <p:spPr bwMode="auto">
            <a:xfrm flipV="1">
              <a:off x="53340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1" name="Straight Arrow Connector 140"/>
            <p:cNvCxnSpPr>
              <a:cxnSpLocks noChangeShapeType="1"/>
              <a:endCxn id="137" idx="1"/>
            </p:cNvCxnSpPr>
            <p:nvPr/>
          </p:nvCxnSpPr>
          <p:spPr bwMode="auto">
            <a:xfrm>
              <a:off x="53340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2" name="Straight Arrow Connector 141"/>
            <p:cNvCxnSpPr>
              <a:cxnSpLocks noChangeShapeType="1"/>
              <a:endCxn id="137" idx="1"/>
            </p:cNvCxnSpPr>
            <p:nvPr/>
          </p:nvCxnSpPr>
          <p:spPr bwMode="auto">
            <a:xfrm flipV="1">
              <a:off x="53340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3" name="Straight Arrow Connector 142"/>
            <p:cNvCxnSpPr>
              <a:cxnSpLocks noChangeShapeType="1"/>
              <a:endCxn id="138" idx="1"/>
            </p:cNvCxnSpPr>
            <p:nvPr/>
          </p:nvCxnSpPr>
          <p:spPr bwMode="auto">
            <a:xfrm>
              <a:off x="53340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4" name="Straight Arrow Connector 143"/>
            <p:cNvCxnSpPr>
              <a:cxnSpLocks noChangeShapeType="1"/>
              <a:endCxn id="138" idx="1"/>
            </p:cNvCxnSpPr>
            <p:nvPr/>
          </p:nvCxnSpPr>
          <p:spPr bwMode="auto">
            <a:xfrm flipV="1">
              <a:off x="5334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a:endCxn id="138" idx="1"/>
            </p:cNvCxnSpPr>
            <p:nvPr/>
          </p:nvCxnSpPr>
          <p:spPr bwMode="auto">
            <a:xfrm flipV="1">
              <a:off x="5334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a:stCxn id="136" idx="3"/>
              <a:endCxn id="49180" idx="2"/>
            </p:cNvCxnSpPr>
            <p:nvPr/>
          </p:nvCxnSpPr>
          <p:spPr bwMode="auto">
            <a:xfrm flipV="1">
              <a:off x="6477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7" name="Straight Arrow Connector 146"/>
            <p:cNvCxnSpPr>
              <a:cxnSpLocks noChangeShapeType="1"/>
              <a:stCxn id="136" idx="3"/>
              <a:endCxn id="49182" idx="2"/>
            </p:cNvCxnSpPr>
            <p:nvPr/>
          </p:nvCxnSpPr>
          <p:spPr bwMode="auto">
            <a:xfrm>
              <a:off x="64770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8" name="Straight Arrow Connector 147"/>
            <p:cNvCxnSpPr>
              <a:cxnSpLocks noChangeShapeType="1"/>
              <a:stCxn id="137" idx="3"/>
              <a:endCxn id="49181" idx="2"/>
            </p:cNvCxnSpPr>
            <p:nvPr/>
          </p:nvCxnSpPr>
          <p:spPr bwMode="auto">
            <a:xfrm flipV="1">
              <a:off x="64770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9" name="Straight Arrow Connector 148"/>
            <p:cNvCxnSpPr>
              <a:cxnSpLocks noChangeShapeType="1"/>
              <a:stCxn id="137" idx="3"/>
              <a:endCxn id="49184" idx="2"/>
            </p:cNvCxnSpPr>
            <p:nvPr/>
          </p:nvCxnSpPr>
          <p:spPr bwMode="auto">
            <a:xfrm>
              <a:off x="64770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0" name="Straight Arrow Connector 149"/>
            <p:cNvCxnSpPr>
              <a:cxnSpLocks noChangeShapeType="1"/>
              <a:stCxn id="138" idx="3"/>
              <a:endCxn id="49185" idx="2"/>
            </p:cNvCxnSpPr>
            <p:nvPr/>
          </p:nvCxnSpPr>
          <p:spPr bwMode="auto">
            <a:xfrm>
              <a:off x="6477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1" name="Straight Arrow Connector 150"/>
            <p:cNvCxnSpPr>
              <a:cxnSpLocks noChangeShapeType="1"/>
              <a:stCxn id="138" idx="3"/>
              <a:endCxn id="49183" idx="2"/>
            </p:cNvCxnSpPr>
            <p:nvPr/>
          </p:nvCxnSpPr>
          <p:spPr bwMode="auto">
            <a:xfrm flipV="1">
              <a:off x="64770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2" name="Straight Arrow Connector 151"/>
            <p:cNvCxnSpPr>
              <a:cxnSpLocks noChangeShapeType="1"/>
              <a:stCxn id="138" idx="3"/>
              <a:endCxn id="49186" idx="2"/>
            </p:cNvCxnSpPr>
            <p:nvPr/>
          </p:nvCxnSpPr>
          <p:spPr bwMode="auto">
            <a:xfrm>
              <a:off x="6477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49168" name="Straight Arrow Connector 156"/>
          <p:cNvCxnSpPr>
            <a:cxnSpLocks noChangeShapeType="1"/>
          </p:cNvCxnSpPr>
          <p:nvPr/>
        </p:nvCxnSpPr>
        <p:spPr bwMode="auto">
          <a:xfrm>
            <a:off x="990600" y="2057400"/>
            <a:ext cx="6934200" cy="1588"/>
          </a:xfrm>
          <a:prstGeom prst="straightConnector1">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cxnSp>
      <p:sp>
        <p:nvSpPr>
          <p:cNvPr id="49169" name="TextBox 157"/>
          <p:cNvSpPr txBox="1">
            <a:spLocks noChangeArrowheads="1"/>
          </p:cNvSpPr>
          <p:nvPr/>
        </p:nvSpPr>
        <p:spPr bwMode="auto">
          <a:xfrm>
            <a:off x="3733800" y="17526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Iterations</a:t>
            </a:r>
          </a:p>
        </p:txBody>
      </p:sp>
      <p:grpSp>
        <p:nvGrpSpPr>
          <p:cNvPr id="49170" name="Group 181"/>
          <p:cNvGrpSpPr>
            <a:grpSpLocks/>
          </p:cNvGrpSpPr>
          <p:nvPr/>
        </p:nvGrpSpPr>
        <p:grpSpPr bwMode="auto">
          <a:xfrm>
            <a:off x="2830513" y="2133600"/>
            <a:ext cx="4778375" cy="4724400"/>
            <a:chOff x="2831068" y="2133599"/>
            <a:chExt cx="4777264" cy="4724401"/>
          </a:xfrm>
        </p:grpSpPr>
        <p:grpSp>
          <p:nvGrpSpPr>
            <p:cNvPr id="49171" name="Group 174"/>
            <p:cNvGrpSpPr>
              <a:grpSpLocks/>
            </p:cNvGrpSpPr>
            <p:nvPr/>
          </p:nvGrpSpPr>
          <p:grpSpPr bwMode="auto">
            <a:xfrm>
              <a:off x="2831068" y="2133599"/>
              <a:ext cx="369332" cy="4724400"/>
              <a:chOff x="2831068" y="2133599"/>
              <a:chExt cx="369332" cy="4724400"/>
            </a:xfrm>
          </p:grpSpPr>
          <p:cxnSp>
            <p:nvCxnSpPr>
              <p:cNvPr id="172" name="Straight Connector 171"/>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9179" name="TextBox 172"/>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9172" name="Group 175"/>
            <p:cNvGrpSpPr>
              <a:grpSpLocks/>
            </p:cNvGrpSpPr>
            <p:nvPr/>
          </p:nvGrpSpPr>
          <p:grpSpPr bwMode="auto">
            <a:xfrm>
              <a:off x="5029200" y="2133600"/>
              <a:ext cx="369332" cy="4724400"/>
              <a:chOff x="2831068" y="2133599"/>
              <a:chExt cx="369332" cy="4724400"/>
            </a:xfrm>
          </p:grpSpPr>
          <p:cxnSp>
            <p:nvCxnSpPr>
              <p:cNvPr id="177" name="Straight Connector 176"/>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9177" name="TextBox 177"/>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9173" name="Group 178"/>
            <p:cNvGrpSpPr>
              <a:grpSpLocks/>
            </p:cNvGrpSpPr>
            <p:nvPr/>
          </p:nvGrpSpPr>
          <p:grpSpPr bwMode="auto">
            <a:xfrm>
              <a:off x="7239000" y="2133600"/>
              <a:ext cx="369332" cy="4724400"/>
              <a:chOff x="2831068" y="2133599"/>
              <a:chExt cx="369332" cy="4724400"/>
            </a:xfrm>
          </p:grpSpPr>
          <p:cxnSp>
            <p:nvCxnSpPr>
              <p:cNvPr id="180" name="Straight Connector 179"/>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9175" name="TextBox 180"/>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altLang="x-none" sz="4000"/>
              <a:t>MapAbuse: Iterative MapReduce</a:t>
            </a:r>
          </a:p>
        </p:txBody>
      </p:sp>
      <p:sp>
        <p:nvSpPr>
          <p:cNvPr id="44034" name="Content Placeholder 2"/>
          <p:cNvSpPr>
            <a:spLocks noGrp="1"/>
          </p:cNvSpPr>
          <p:nvPr>
            <p:ph idx="1"/>
          </p:nvPr>
        </p:nvSpPr>
        <p:spPr>
          <a:xfrm>
            <a:off x="457200" y="1300163"/>
            <a:ext cx="8305800" cy="681037"/>
          </a:xfrm>
        </p:spPr>
        <p:txBody>
          <a:bodyPr/>
          <a:lstStyle/>
          <a:p>
            <a:pPr eaLnBrk="1" hangingPunct="1">
              <a:defRPr/>
            </a:pPr>
            <a:r>
              <a:rPr lang="en-US" altLang="x-none" dirty="0"/>
              <a:t>System is </a:t>
            </a:r>
            <a:r>
              <a:rPr lang="en-US" altLang="x-none" b="1" dirty="0">
                <a:solidFill>
                  <a:schemeClr val="accent6">
                    <a:lumMod val="75000"/>
                  </a:schemeClr>
                </a:solidFill>
              </a:rPr>
              <a:t>not optimized </a:t>
            </a:r>
            <a:r>
              <a:rPr lang="en-US" altLang="x-none" b="1" dirty="0"/>
              <a:t>for iteration:</a:t>
            </a:r>
          </a:p>
        </p:txBody>
      </p:sp>
      <p:sp>
        <p:nvSpPr>
          <p:cNvPr id="51203" name="Oval 4"/>
          <p:cNvSpPr>
            <a:spLocks noChangeArrowheads="1"/>
          </p:cNvSpPr>
          <p:nvPr/>
        </p:nvSpPr>
        <p:spPr bwMode="auto">
          <a:xfrm>
            <a:off x="990600" y="2346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4" name="Oval 5"/>
          <p:cNvSpPr>
            <a:spLocks noChangeArrowheads="1"/>
          </p:cNvSpPr>
          <p:nvPr/>
        </p:nvSpPr>
        <p:spPr bwMode="auto">
          <a:xfrm>
            <a:off x="990600" y="2930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5" name="Oval 6"/>
          <p:cNvSpPr>
            <a:spLocks noChangeArrowheads="1"/>
          </p:cNvSpPr>
          <p:nvPr/>
        </p:nvSpPr>
        <p:spPr bwMode="auto">
          <a:xfrm>
            <a:off x="990600" y="35147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6" name="Oval 7"/>
          <p:cNvSpPr>
            <a:spLocks noChangeArrowheads="1"/>
          </p:cNvSpPr>
          <p:nvPr/>
        </p:nvSpPr>
        <p:spPr bwMode="auto">
          <a:xfrm>
            <a:off x="990600" y="40989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7" name="Oval 8"/>
          <p:cNvSpPr>
            <a:spLocks noChangeArrowheads="1"/>
          </p:cNvSpPr>
          <p:nvPr/>
        </p:nvSpPr>
        <p:spPr bwMode="auto">
          <a:xfrm>
            <a:off x="990600" y="46831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8" name="Oval 9"/>
          <p:cNvSpPr>
            <a:spLocks noChangeArrowheads="1"/>
          </p:cNvSpPr>
          <p:nvPr/>
        </p:nvSpPr>
        <p:spPr bwMode="auto">
          <a:xfrm>
            <a:off x="990600" y="5267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9" name="Oval 10"/>
          <p:cNvSpPr>
            <a:spLocks noChangeArrowheads="1"/>
          </p:cNvSpPr>
          <p:nvPr/>
        </p:nvSpPr>
        <p:spPr bwMode="auto">
          <a:xfrm>
            <a:off x="990600" y="5851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grpSp>
        <p:nvGrpSpPr>
          <p:cNvPr id="51210" name="Group 152"/>
          <p:cNvGrpSpPr>
            <a:grpSpLocks/>
          </p:cNvGrpSpPr>
          <p:nvPr/>
        </p:nvGrpSpPr>
        <p:grpSpPr bwMode="auto">
          <a:xfrm>
            <a:off x="1524000" y="2346325"/>
            <a:ext cx="2133600" cy="3825875"/>
            <a:chOff x="990600" y="2118360"/>
            <a:chExt cx="2133600" cy="3825240"/>
          </a:xfrm>
        </p:grpSpPr>
        <p:sp>
          <p:nvSpPr>
            <p:cNvPr id="51271" name="Oval 11"/>
            <p:cNvSpPr>
              <a:spLocks noChangeArrowheads="1"/>
            </p:cNvSpPr>
            <p:nvPr/>
          </p:nvSpPr>
          <p:spPr bwMode="auto">
            <a:xfrm>
              <a:off x="25908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2" name="Oval 12"/>
            <p:cNvSpPr>
              <a:spLocks noChangeArrowheads="1"/>
            </p:cNvSpPr>
            <p:nvPr/>
          </p:nvSpPr>
          <p:spPr bwMode="auto">
            <a:xfrm>
              <a:off x="25908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3" name="Oval 13"/>
            <p:cNvSpPr>
              <a:spLocks noChangeArrowheads="1"/>
            </p:cNvSpPr>
            <p:nvPr/>
          </p:nvSpPr>
          <p:spPr bwMode="auto">
            <a:xfrm>
              <a:off x="25908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4" name="Oval 14"/>
            <p:cNvSpPr>
              <a:spLocks noChangeArrowheads="1"/>
            </p:cNvSpPr>
            <p:nvPr/>
          </p:nvSpPr>
          <p:spPr bwMode="auto">
            <a:xfrm>
              <a:off x="25908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5" name="Oval 15"/>
            <p:cNvSpPr>
              <a:spLocks noChangeArrowheads="1"/>
            </p:cNvSpPr>
            <p:nvPr/>
          </p:nvSpPr>
          <p:spPr bwMode="auto">
            <a:xfrm>
              <a:off x="25908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6" name="Oval 16"/>
            <p:cNvSpPr>
              <a:spLocks noChangeArrowheads="1"/>
            </p:cNvSpPr>
            <p:nvPr/>
          </p:nvSpPr>
          <p:spPr bwMode="auto">
            <a:xfrm>
              <a:off x="25908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7" name="Oval 17"/>
            <p:cNvSpPr>
              <a:spLocks noChangeArrowheads="1"/>
            </p:cNvSpPr>
            <p:nvPr/>
          </p:nvSpPr>
          <p:spPr bwMode="auto">
            <a:xfrm>
              <a:off x="25908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9" name="Rounded Rectangle 18"/>
            <p:cNvSpPr>
              <a:spLocks noChangeArrowheads="1"/>
            </p:cNvSpPr>
            <p:nvPr/>
          </p:nvSpPr>
          <p:spPr bwMode="auto">
            <a:xfrm>
              <a:off x="14478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20" name="Rounded Rectangle 19"/>
            <p:cNvSpPr>
              <a:spLocks noChangeArrowheads="1"/>
            </p:cNvSpPr>
            <p:nvPr/>
          </p:nvSpPr>
          <p:spPr bwMode="auto">
            <a:xfrm>
              <a:off x="14478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21" name="Rounded Rectangle 20"/>
            <p:cNvSpPr>
              <a:spLocks noChangeArrowheads="1"/>
            </p:cNvSpPr>
            <p:nvPr/>
          </p:nvSpPr>
          <p:spPr bwMode="auto">
            <a:xfrm>
              <a:off x="14478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23" name="Straight Arrow Connector 22"/>
            <p:cNvCxnSpPr>
              <a:cxnSpLocks noChangeShapeType="1"/>
              <a:stCxn id="51203" idx="6"/>
              <a:endCxn id="19" idx="1"/>
            </p:cNvCxnSpPr>
            <p:nvPr/>
          </p:nvCxnSpPr>
          <p:spPr bwMode="auto">
            <a:xfrm>
              <a:off x="990600" y="2278380"/>
              <a:ext cx="4572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51204" idx="6"/>
              <a:endCxn id="19" idx="1"/>
            </p:cNvCxnSpPr>
            <p:nvPr/>
          </p:nvCxnSpPr>
          <p:spPr bwMode="auto">
            <a:xfrm flipV="1">
              <a:off x="990600" y="2537460"/>
              <a:ext cx="4572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51205" idx="6"/>
              <a:endCxn id="20" idx="1"/>
            </p:cNvCxnSpPr>
            <p:nvPr/>
          </p:nvCxnSpPr>
          <p:spPr bwMode="auto">
            <a:xfrm>
              <a:off x="990600" y="3446780"/>
              <a:ext cx="4572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51206" idx="6"/>
              <a:endCxn id="20" idx="1"/>
            </p:cNvCxnSpPr>
            <p:nvPr/>
          </p:nvCxnSpPr>
          <p:spPr bwMode="auto">
            <a:xfrm flipV="1">
              <a:off x="990600" y="3756660"/>
              <a:ext cx="4572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51207" idx="6"/>
              <a:endCxn id="21" idx="1"/>
            </p:cNvCxnSpPr>
            <p:nvPr/>
          </p:nvCxnSpPr>
          <p:spPr bwMode="auto">
            <a:xfrm>
              <a:off x="990600" y="4615180"/>
              <a:ext cx="4572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a:stCxn id="51208" idx="6"/>
              <a:endCxn id="21" idx="1"/>
            </p:cNvCxnSpPr>
            <p:nvPr/>
          </p:nvCxnSpPr>
          <p:spPr bwMode="auto">
            <a:xfrm flipV="1">
              <a:off x="990600" y="4975860"/>
              <a:ext cx="4572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a:stCxn id="51209" idx="6"/>
              <a:endCxn id="21" idx="1"/>
            </p:cNvCxnSpPr>
            <p:nvPr/>
          </p:nvCxnSpPr>
          <p:spPr bwMode="auto">
            <a:xfrm flipV="1">
              <a:off x="990600" y="4975860"/>
              <a:ext cx="4572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stCxn id="19" idx="3"/>
              <a:endCxn id="51271" idx="2"/>
            </p:cNvCxnSpPr>
            <p:nvPr/>
          </p:nvCxnSpPr>
          <p:spPr bwMode="auto">
            <a:xfrm flipV="1">
              <a:off x="20574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a:stCxn id="19" idx="3"/>
              <a:endCxn id="51273" idx="2"/>
            </p:cNvCxnSpPr>
            <p:nvPr/>
          </p:nvCxnSpPr>
          <p:spPr bwMode="auto">
            <a:xfrm>
              <a:off x="20574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20" idx="3"/>
              <a:endCxn id="51272" idx="2"/>
            </p:cNvCxnSpPr>
            <p:nvPr/>
          </p:nvCxnSpPr>
          <p:spPr bwMode="auto">
            <a:xfrm flipV="1">
              <a:off x="20574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p:cNvCxnSpPr>
              <a:cxnSpLocks noChangeShapeType="1"/>
              <a:stCxn id="20" idx="3"/>
              <a:endCxn id="51275" idx="2"/>
            </p:cNvCxnSpPr>
            <p:nvPr/>
          </p:nvCxnSpPr>
          <p:spPr bwMode="auto">
            <a:xfrm>
              <a:off x="20574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a:stCxn id="21" idx="3"/>
              <a:endCxn id="51276" idx="2"/>
            </p:cNvCxnSpPr>
            <p:nvPr/>
          </p:nvCxnSpPr>
          <p:spPr bwMode="auto">
            <a:xfrm>
              <a:off x="20574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a:stCxn id="21" idx="3"/>
              <a:endCxn id="51274" idx="2"/>
            </p:cNvCxnSpPr>
            <p:nvPr/>
          </p:nvCxnSpPr>
          <p:spPr bwMode="auto">
            <a:xfrm flipV="1">
              <a:off x="20574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a:stCxn id="21" idx="3"/>
              <a:endCxn id="51277" idx="2"/>
            </p:cNvCxnSpPr>
            <p:nvPr/>
          </p:nvCxnSpPr>
          <p:spPr bwMode="auto">
            <a:xfrm>
              <a:off x="20574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51211" name="Group 153"/>
          <p:cNvGrpSpPr>
            <a:grpSpLocks/>
          </p:cNvGrpSpPr>
          <p:nvPr/>
        </p:nvGrpSpPr>
        <p:grpSpPr bwMode="auto">
          <a:xfrm>
            <a:off x="3657600" y="2346325"/>
            <a:ext cx="2209800" cy="3825875"/>
            <a:chOff x="3124200" y="2118360"/>
            <a:chExt cx="2209800" cy="3825240"/>
          </a:xfrm>
        </p:grpSpPr>
        <p:sp>
          <p:nvSpPr>
            <p:cNvPr id="51247" name="Oval 104"/>
            <p:cNvSpPr>
              <a:spLocks noChangeArrowheads="1"/>
            </p:cNvSpPr>
            <p:nvPr/>
          </p:nvSpPr>
          <p:spPr bwMode="auto">
            <a:xfrm>
              <a:off x="48006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48" name="Oval 105"/>
            <p:cNvSpPr>
              <a:spLocks noChangeArrowheads="1"/>
            </p:cNvSpPr>
            <p:nvPr/>
          </p:nvSpPr>
          <p:spPr bwMode="auto">
            <a:xfrm>
              <a:off x="48006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49" name="Oval 106"/>
            <p:cNvSpPr>
              <a:spLocks noChangeArrowheads="1"/>
            </p:cNvSpPr>
            <p:nvPr/>
          </p:nvSpPr>
          <p:spPr bwMode="auto">
            <a:xfrm>
              <a:off x="48006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0" name="Oval 107"/>
            <p:cNvSpPr>
              <a:spLocks noChangeArrowheads="1"/>
            </p:cNvSpPr>
            <p:nvPr/>
          </p:nvSpPr>
          <p:spPr bwMode="auto">
            <a:xfrm>
              <a:off x="48006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1" name="Oval 108"/>
            <p:cNvSpPr>
              <a:spLocks noChangeArrowheads="1"/>
            </p:cNvSpPr>
            <p:nvPr/>
          </p:nvSpPr>
          <p:spPr bwMode="auto">
            <a:xfrm>
              <a:off x="48006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2" name="Oval 109"/>
            <p:cNvSpPr>
              <a:spLocks noChangeArrowheads="1"/>
            </p:cNvSpPr>
            <p:nvPr/>
          </p:nvSpPr>
          <p:spPr bwMode="auto">
            <a:xfrm>
              <a:off x="48006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3" name="Oval 110"/>
            <p:cNvSpPr>
              <a:spLocks noChangeArrowheads="1"/>
            </p:cNvSpPr>
            <p:nvPr/>
          </p:nvSpPr>
          <p:spPr bwMode="auto">
            <a:xfrm>
              <a:off x="48006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12" name="Rounded Rectangle 111"/>
            <p:cNvSpPr>
              <a:spLocks noChangeArrowheads="1"/>
            </p:cNvSpPr>
            <p:nvPr/>
          </p:nvSpPr>
          <p:spPr bwMode="auto">
            <a:xfrm>
              <a:off x="36576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13" name="Rounded Rectangle 112"/>
            <p:cNvSpPr>
              <a:spLocks noChangeArrowheads="1"/>
            </p:cNvSpPr>
            <p:nvPr/>
          </p:nvSpPr>
          <p:spPr bwMode="auto">
            <a:xfrm>
              <a:off x="36576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14" name="Rounded Rectangle 113"/>
            <p:cNvSpPr>
              <a:spLocks noChangeArrowheads="1"/>
            </p:cNvSpPr>
            <p:nvPr/>
          </p:nvSpPr>
          <p:spPr bwMode="auto">
            <a:xfrm>
              <a:off x="36576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15" name="Straight Arrow Connector 114"/>
            <p:cNvCxnSpPr>
              <a:cxnSpLocks noChangeShapeType="1"/>
              <a:endCxn id="112" idx="1"/>
            </p:cNvCxnSpPr>
            <p:nvPr/>
          </p:nvCxnSpPr>
          <p:spPr bwMode="auto">
            <a:xfrm>
              <a:off x="3124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6" name="Straight Arrow Connector 115"/>
            <p:cNvCxnSpPr>
              <a:cxnSpLocks noChangeShapeType="1"/>
              <a:endCxn id="112" idx="1"/>
            </p:cNvCxnSpPr>
            <p:nvPr/>
          </p:nvCxnSpPr>
          <p:spPr bwMode="auto">
            <a:xfrm flipV="1">
              <a:off x="31242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7" name="Straight Arrow Connector 116"/>
            <p:cNvCxnSpPr>
              <a:cxnSpLocks noChangeShapeType="1"/>
              <a:endCxn id="113" idx="1"/>
            </p:cNvCxnSpPr>
            <p:nvPr/>
          </p:nvCxnSpPr>
          <p:spPr bwMode="auto">
            <a:xfrm>
              <a:off x="31242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8" name="Straight Arrow Connector 117"/>
            <p:cNvCxnSpPr>
              <a:cxnSpLocks noChangeShapeType="1"/>
              <a:endCxn id="113" idx="1"/>
            </p:cNvCxnSpPr>
            <p:nvPr/>
          </p:nvCxnSpPr>
          <p:spPr bwMode="auto">
            <a:xfrm flipV="1">
              <a:off x="31242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9" name="Straight Arrow Connector 118"/>
            <p:cNvCxnSpPr>
              <a:cxnSpLocks noChangeShapeType="1"/>
              <a:endCxn id="114" idx="1"/>
            </p:cNvCxnSpPr>
            <p:nvPr/>
          </p:nvCxnSpPr>
          <p:spPr bwMode="auto">
            <a:xfrm>
              <a:off x="31242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0" name="Straight Arrow Connector 119"/>
            <p:cNvCxnSpPr>
              <a:cxnSpLocks noChangeShapeType="1"/>
              <a:endCxn id="114" idx="1"/>
            </p:cNvCxnSpPr>
            <p:nvPr/>
          </p:nvCxnSpPr>
          <p:spPr bwMode="auto">
            <a:xfrm flipV="1">
              <a:off x="3124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1" name="Straight Arrow Connector 120"/>
            <p:cNvCxnSpPr>
              <a:cxnSpLocks noChangeShapeType="1"/>
              <a:endCxn id="114" idx="1"/>
            </p:cNvCxnSpPr>
            <p:nvPr/>
          </p:nvCxnSpPr>
          <p:spPr bwMode="auto">
            <a:xfrm flipV="1">
              <a:off x="3124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2" name="Straight Arrow Connector 121"/>
            <p:cNvCxnSpPr>
              <a:cxnSpLocks noChangeShapeType="1"/>
              <a:stCxn id="112" idx="3"/>
              <a:endCxn id="51247" idx="2"/>
            </p:cNvCxnSpPr>
            <p:nvPr/>
          </p:nvCxnSpPr>
          <p:spPr bwMode="auto">
            <a:xfrm flipV="1">
              <a:off x="4267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3" name="Straight Arrow Connector 122"/>
            <p:cNvCxnSpPr>
              <a:cxnSpLocks noChangeShapeType="1"/>
              <a:stCxn id="112" idx="3"/>
              <a:endCxn id="51249" idx="2"/>
            </p:cNvCxnSpPr>
            <p:nvPr/>
          </p:nvCxnSpPr>
          <p:spPr bwMode="auto">
            <a:xfrm>
              <a:off x="42672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4" name="Straight Arrow Connector 123"/>
            <p:cNvCxnSpPr>
              <a:cxnSpLocks noChangeShapeType="1"/>
              <a:stCxn id="113" idx="3"/>
              <a:endCxn id="51248" idx="2"/>
            </p:cNvCxnSpPr>
            <p:nvPr/>
          </p:nvCxnSpPr>
          <p:spPr bwMode="auto">
            <a:xfrm flipV="1">
              <a:off x="42672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5" name="Straight Arrow Connector 124"/>
            <p:cNvCxnSpPr>
              <a:cxnSpLocks noChangeShapeType="1"/>
              <a:stCxn id="113" idx="3"/>
              <a:endCxn id="51251" idx="2"/>
            </p:cNvCxnSpPr>
            <p:nvPr/>
          </p:nvCxnSpPr>
          <p:spPr bwMode="auto">
            <a:xfrm>
              <a:off x="42672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6" name="Straight Arrow Connector 125"/>
            <p:cNvCxnSpPr>
              <a:cxnSpLocks noChangeShapeType="1"/>
              <a:stCxn id="114" idx="3"/>
              <a:endCxn id="51252" idx="2"/>
            </p:cNvCxnSpPr>
            <p:nvPr/>
          </p:nvCxnSpPr>
          <p:spPr bwMode="auto">
            <a:xfrm>
              <a:off x="4267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7" name="Straight Arrow Connector 126"/>
            <p:cNvCxnSpPr>
              <a:cxnSpLocks noChangeShapeType="1"/>
              <a:stCxn id="114" idx="3"/>
              <a:endCxn id="51250" idx="2"/>
            </p:cNvCxnSpPr>
            <p:nvPr/>
          </p:nvCxnSpPr>
          <p:spPr bwMode="auto">
            <a:xfrm flipV="1">
              <a:off x="42672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8" name="Straight Arrow Connector 127"/>
            <p:cNvCxnSpPr>
              <a:cxnSpLocks noChangeShapeType="1"/>
              <a:stCxn id="114" idx="3"/>
              <a:endCxn id="51253" idx="2"/>
            </p:cNvCxnSpPr>
            <p:nvPr/>
          </p:nvCxnSpPr>
          <p:spPr bwMode="auto">
            <a:xfrm>
              <a:off x="4267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51212" name="Group 154"/>
          <p:cNvGrpSpPr>
            <a:grpSpLocks/>
          </p:cNvGrpSpPr>
          <p:nvPr/>
        </p:nvGrpSpPr>
        <p:grpSpPr bwMode="auto">
          <a:xfrm>
            <a:off x="5867400" y="2346325"/>
            <a:ext cx="2209800" cy="3825875"/>
            <a:chOff x="5334000" y="2118360"/>
            <a:chExt cx="2209800" cy="3825240"/>
          </a:xfrm>
        </p:grpSpPr>
        <p:sp>
          <p:nvSpPr>
            <p:cNvPr id="51223" name="Oval 128"/>
            <p:cNvSpPr>
              <a:spLocks noChangeArrowheads="1"/>
            </p:cNvSpPr>
            <p:nvPr/>
          </p:nvSpPr>
          <p:spPr bwMode="auto">
            <a:xfrm>
              <a:off x="70104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4" name="Oval 129"/>
            <p:cNvSpPr>
              <a:spLocks noChangeArrowheads="1"/>
            </p:cNvSpPr>
            <p:nvPr/>
          </p:nvSpPr>
          <p:spPr bwMode="auto">
            <a:xfrm>
              <a:off x="70104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5" name="Oval 130"/>
            <p:cNvSpPr>
              <a:spLocks noChangeArrowheads="1"/>
            </p:cNvSpPr>
            <p:nvPr/>
          </p:nvSpPr>
          <p:spPr bwMode="auto">
            <a:xfrm>
              <a:off x="70104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6" name="Oval 131"/>
            <p:cNvSpPr>
              <a:spLocks noChangeArrowheads="1"/>
            </p:cNvSpPr>
            <p:nvPr/>
          </p:nvSpPr>
          <p:spPr bwMode="auto">
            <a:xfrm>
              <a:off x="70104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7" name="Oval 132"/>
            <p:cNvSpPr>
              <a:spLocks noChangeArrowheads="1"/>
            </p:cNvSpPr>
            <p:nvPr/>
          </p:nvSpPr>
          <p:spPr bwMode="auto">
            <a:xfrm>
              <a:off x="70104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8" name="Oval 133"/>
            <p:cNvSpPr>
              <a:spLocks noChangeArrowheads="1"/>
            </p:cNvSpPr>
            <p:nvPr/>
          </p:nvSpPr>
          <p:spPr bwMode="auto">
            <a:xfrm>
              <a:off x="70104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9" name="Oval 134"/>
            <p:cNvSpPr>
              <a:spLocks noChangeArrowheads="1"/>
            </p:cNvSpPr>
            <p:nvPr/>
          </p:nvSpPr>
          <p:spPr bwMode="auto">
            <a:xfrm>
              <a:off x="70104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36" name="Rounded Rectangle 135"/>
            <p:cNvSpPr>
              <a:spLocks noChangeArrowheads="1"/>
            </p:cNvSpPr>
            <p:nvPr/>
          </p:nvSpPr>
          <p:spPr bwMode="auto">
            <a:xfrm>
              <a:off x="58674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37" name="Rounded Rectangle 136"/>
            <p:cNvSpPr>
              <a:spLocks noChangeArrowheads="1"/>
            </p:cNvSpPr>
            <p:nvPr/>
          </p:nvSpPr>
          <p:spPr bwMode="auto">
            <a:xfrm>
              <a:off x="58674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38" name="Rounded Rectangle 137"/>
            <p:cNvSpPr>
              <a:spLocks noChangeArrowheads="1"/>
            </p:cNvSpPr>
            <p:nvPr/>
          </p:nvSpPr>
          <p:spPr bwMode="auto">
            <a:xfrm>
              <a:off x="58674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39" name="Straight Arrow Connector 138"/>
            <p:cNvCxnSpPr>
              <a:cxnSpLocks noChangeShapeType="1"/>
              <a:endCxn id="136" idx="1"/>
            </p:cNvCxnSpPr>
            <p:nvPr/>
          </p:nvCxnSpPr>
          <p:spPr bwMode="auto">
            <a:xfrm>
              <a:off x="5334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Straight Arrow Connector 139"/>
            <p:cNvCxnSpPr>
              <a:cxnSpLocks noChangeShapeType="1"/>
              <a:endCxn id="136" idx="1"/>
            </p:cNvCxnSpPr>
            <p:nvPr/>
          </p:nvCxnSpPr>
          <p:spPr bwMode="auto">
            <a:xfrm flipV="1">
              <a:off x="53340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1" name="Straight Arrow Connector 140"/>
            <p:cNvCxnSpPr>
              <a:cxnSpLocks noChangeShapeType="1"/>
              <a:endCxn id="137" idx="1"/>
            </p:cNvCxnSpPr>
            <p:nvPr/>
          </p:nvCxnSpPr>
          <p:spPr bwMode="auto">
            <a:xfrm>
              <a:off x="53340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2" name="Straight Arrow Connector 141"/>
            <p:cNvCxnSpPr>
              <a:cxnSpLocks noChangeShapeType="1"/>
              <a:endCxn id="137" idx="1"/>
            </p:cNvCxnSpPr>
            <p:nvPr/>
          </p:nvCxnSpPr>
          <p:spPr bwMode="auto">
            <a:xfrm flipV="1">
              <a:off x="53340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3" name="Straight Arrow Connector 142"/>
            <p:cNvCxnSpPr>
              <a:cxnSpLocks noChangeShapeType="1"/>
              <a:endCxn id="138" idx="1"/>
            </p:cNvCxnSpPr>
            <p:nvPr/>
          </p:nvCxnSpPr>
          <p:spPr bwMode="auto">
            <a:xfrm>
              <a:off x="53340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4" name="Straight Arrow Connector 143"/>
            <p:cNvCxnSpPr>
              <a:cxnSpLocks noChangeShapeType="1"/>
              <a:endCxn id="138" idx="1"/>
            </p:cNvCxnSpPr>
            <p:nvPr/>
          </p:nvCxnSpPr>
          <p:spPr bwMode="auto">
            <a:xfrm flipV="1">
              <a:off x="5334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a:endCxn id="138" idx="1"/>
            </p:cNvCxnSpPr>
            <p:nvPr/>
          </p:nvCxnSpPr>
          <p:spPr bwMode="auto">
            <a:xfrm flipV="1">
              <a:off x="5334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a:stCxn id="136" idx="3"/>
              <a:endCxn id="51223" idx="2"/>
            </p:cNvCxnSpPr>
            <p:nvPr/>
          </p:nvCxnSpPr>
          <p:spPr bwMode="auto">
            <a:xfrm flipV="1">
              <a:off x="6477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7" name="Straight Arrow Connector 146"/>
            <p:cNvCxnSpPr>
              <a:cxnSpLocks noChangeShapeType="1"/>
              <a:stCxn id="136" idx="3"/>
              <a:endCxn id="51225" idx="2"/>
            </p:cNvCxnSpPr>
            <p:nvPr/>
          </p:nvCxnSpPr>
          <p:spPr bwMode="auto">
            <a:xfrm>
              <a:off x="64770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8" name="Straight Arrow Connector 147"/>
            <p:cNvCxnSpPr>
              <a:cxnSpLocks noChangeShapeType="1"/>
              <a:stCxn id="137" idx="3"/>
              <a:endCxn id="51224" idx="2"/>
            </p:cNvCxnSpPr>
            <p:nvPr/>
          </p:nvCxnSpPr>
          <p:spPr bwMode="auto">
            <a:xfrm flipV="1">
              <a:off x="64770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9" name="Straight Arrow Connector 148"/>
            <p:cNvCxnSpPr>
              <a:cxnSpLocks noChangeShapeType="1"/>
              <a:stCxn id="137" idx="3"/>
              <a:endCxn id="51227" idx="2"/>
            </p:cNvCxnSpPr>
            <p:nvPr/>
          </p:nvCxnSpPr>
          <p:spPr bwMode="auto">
            <a:xfrm>
              <a:off x="64770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0" name="Straight Arrow Connector 149"/>
            <p:cNvCxnSpPr>
              <a:cxnSpLocks noChangeShapeType="1"/>
              <a:stCxn id="138" idx="3"/>
              <a:endCxn id="51228" idx="2"/>
            </p:cNvCxnSpPr>
            <p:nvPr/>
          </p:nvCxnSpPr>
          <p:spPr bwMode="auto">
            <a:xfrm>
              <a:off x="6477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1" name="Straight Arrow Connector 150"/>
            <p:cNvCxnSpPr>
              <a:cxnSpLocks noChangeShapeType="1"/>
              <a:stCxn id="138" idx="3"/>
              <a:endCxn id="51226" idx="2"/>
            </p:cNvCxnSpPr>
            <p:nvPr/>
          </p:nvCxnSpPr>
          <p:spPr bwMode="auto">
            <a:xfrm flipV="1">
              <a:off x="64770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2" name="Straight Arrow Connector 151"/>
            <p:cNvCxnSpPr>
              <a:cxnSpLocks noChangeShapeType="1"/>
              <a:stCxn id="138" idx="3"/>
              <a:endCxn id="51229" idx="2"/>
            </p:cNvCxnSpPr>
            <p:nvPr/>
          </p:nvCxnSpPr>
          <p:spPr bwMode="auto">
            <a:xfrm>
              <a:off x="6477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51213" name="Straight Arrow Connector 156"/>
          <p:cNvCxnSpPr>
            <a:cxnSpLocks noChangeShapeType="1"/>
          </p:cNvCxnSpPr>
          <p:nvPr/>
        </p:nvCxnSpPr>
        <p:spPr bwMode="auto">
          <a:xfrm>
            <a:off x="990600" y="2057400"/>
            <a:ext cx="6934200" cy="1588"/>
          </a:xfrm>
          <a:prstGeom prst="straightConnector1">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cxnSp>
      <p:sp>
        <p:nvSpPr>
          <p:cNvPr id="51214" name="TextBox 157"/>
          <p:cNvSpPr txBox="1">
            <a:spLocks noChangeArrowheads="1"/>
          </p:cNvSpPr>
          <p:nvPr/>
        </p:nvSpPr>
        <p:spPr bwMode="auto">
          <a:xfrm>
            <a:off x="3733800" y="17526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Iterations</a:t>
            </a:r>
          </a:p>
        </p:txBody>
      </p:sp>
      <p:grpSp>
        <p:nvGrpSpPr>
          <p:cNvPr id="51215" name="Group 169"/>
          <p:cNvGrpSpPr>
            <a:grpSpLocks/>
          </p:cNvGrpSpPr>
          <p:nvPr/>
        </p:nvGrpSpPr>
        <p:grpSpPr bwMode="auto">
          <a:xfrm>
            <a:off x="2590800" y="2514600"/>
            <a:ext cx="4953000" cy="3505200"/>
            <a:chOff x="2590800" y="2514600"/>
            <a:chExt cx="4953000" cy="3505200"/>
          </a:xfrm>
        </p:grpSpPr>
        <p:sp>
          <p:nvSpPr>
            <p:cNvPr id="167" name="Rectangle 166"/>
            <p:cNvSpPr>
              <a:spLocks noChangeArrowheads="1"/>
            </p:cNvSpPr>
            <p:nvPr/>
          </p:nvSpPr>
          <p:spPr bwMode="auto">
            <a:xfrm rot="5400000">
              <a:off x="1066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Disk Penalty</a:t>
              </a:r>
            </a:p>
          </p:txBody>
        </p:sp>
        <p:sp>
          <p:nvSpPr>
            <p:cNvPr id="168" name="Rectangle 167"/>
            <p:cNvSpPr>
              <a:spLocks noChangeArrowheads="1"/>
            </p:cNvSpPr>
            <p:nvPr/>
          </p:nvSpPr>
          <p:spPr bwMode="auto">
            <a:xfrm rot="5400000">
              <a:off x="3352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Disk Penalty</a:t>
              </a:r>
            </a:p>
          </p:txBody>
        </p:sp>
        <p:sp>
          <p:nvSpPr>
            <p:cNvPr id="169" name="Rectangle 168"/>
            <p:cNvSpPr>
              <a:spLocks noChangeArrowheads="1"/>
            </p:cNvSpPr>
            <p:nvPr/>
          </p:nvSpPr>
          <p:spPr bwMode="auto">
            <a:xfrm rot="5400000">
              <a:off x="55626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Disk Penalty</a:t>
              </a:r>
            </a:p>
          </p:txBody>
        </p:sp>
      </p:grpSp>
      <p:grpSp>
        <p:nvGrpSpPr>
          <p:cNvPr id="51216" name="Group 169"/>
          <p:cNvGrpSpPr>
            <a:grpSpLocks/>
          </p:cNvGrpSpPr>
          <p:nvPr/>
        </p:nvGrpSpPr>
        <p:grpSpPr bwMode="auto">
          <a:xfrm>
            <a:off x="1371600" y="2514600"/>
            <a:ext cx="4953000" cy="3505200"/>
            <a:chOff x="2590800" y="2514600"/>
            <a:chExt cx="4953000" cy="3505200"/>
          </a:xfrm>
        </p:grpSpPr>
        <p:sp>
          <p:nvSpPr>
            <p:cNvPr id="93" name="Rectangle 92"/>
            <p:cNvSpPr>
              <a:spLocks noChangeArrowheads="1"/>
            </p:cNvSpPr>
            <p:nvPr/>
          </p:nvSpPr>
          <p:spPr bwMode="auto">
            <a:xfrm rot="5400000">
              <a:off x="1066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Startup Penalty</a:t>
              </a:r>
            </a:p>
          </p:txBody>
        </p:sp>
        <p:sp>
          <p:nvSpPr>
            <p:cNvPr id="94" name="Rectangle 93"/>
            <p:cNvSpPr>
              <a:spLocks noChangeArrowheads="1"/>
            </p:cNvSpPr>
            <p:nvPr/>
          </p:nvSpPr>
          <p:spPr bwMode="auto">
            <a:xfrm rot="5400000">
              <a:off x="3352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Startup Penalty</a:t>
              </a:r>
            </a:p>
          </p:txBody>
        </p:sp>
        <p:sp>
          <p:nvSpPr>
            <p:cNvPr id="95" name="Rectangle 94"/>
            <p:cNvSpPr>
              <a:spLocks noChangeArrowheads="1"/>
            </p:cNvSpPr>
            <p:nvPr/>
          </p:nvSpPr>
          <p:spPr bwMode="auto">
            <a:xfrm rot="5400000">
              <a:off x="55626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Startup Penalty</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2466975"/>
            <a:ext cx="310991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Title 1"/>
          <p:cNvSpPr>
            <a:spLocks noGrp="1"/>
          </p:cNvSpPr>
          <p:nvPr>
            <p:ph type="title"/>
          </p:nvPr>
        </p:nvSpPr>
        <p:spPr/>
        <p:txBody>
          <a:bodyPr/>
          <a:lstStyle/>
          <a:p>
            <a:pPr eaLnBrk="1" hangingPunct="1"/>
            <a:r>
              <a:rPr lang="en-US" altLang="x-none" sz="4000"/>
              <a:t>ML Tasks Beyond Data-Parallelism </a:t>
            </a:r>
          </a:p>
        </p:txBody>
      </p:sp>
      <p:sp>
        <p:nvSpPr>
          <p:cNvPr id="5" name="Left-Right Arrow 4"/>
          <p:cNvSpPr>
            <a:spLocks noChangeArrowheads="1"/>
          </p:cNvSpPr>
          <p:nvPr/>
        </p:nvSpPr>
        <p:spPr bwMode="auto">
          <a:xfrm>
            <a:off x="542925" y="1481138"/>
            <a:ext cx="7999413" cy="957262"/>
          </a:xfrm>
          <a:prstGeom prst="leftRightArrow">
            <a:avLst>
              <a:gd name="adj1" fmla="val 64704"/>
              <a:gd name="adj2" fmla="val 49985"/>
            </a:avLst>
          </a:prstGeom>
          <a:gradFill rotWithShape="1">
            <a:gsLst>
              <a:gs pos="0">
                <a:srgbClr val="FFFFFF"/>
              </a:gs>
              <a:gs pos="82001">
                <a:srgbClr val="CE3B37"/>
              </a:gs>
              <a:gs pos="100000">
                <a:srgbClr val="CE3B37"/>
              </a:gs>
            </a:gsLst>
            <a:lin ang="0" scaled="1"/>
          </a:gradFill>
          <a:ln w="9525">
            <a:solidFill>
              <a:srgbClr val="BE4B48"/>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2800" dirty="0">
                <a:solidFill>
                  <a:prstClr val="black"/>
                </a:solidFill>
                <a:latin typeface="Tahoma" pitchFamily="34" charset="0"/>
                <a:ea typeface="ＭＳ Ｐゴシック" pitchFamily="-111" charset="-128"/>
              </a:rPr>
              <a:t>Data-Parallel                     </a:t>
            </a:r>
            <a:r>
              <a:rPr lang="en-US" sz="2800" dirty="0">
                <a:solidFill>
                  <a:prstClr val="white"/>
                </a:solidFill>
                <a:latin typeface="Tahoma" pitchFamily="34" charset="0"/>
                <a:ea typeface="ＭＳ Ｐゴシック" pitchFamily="-111" charset="-128"/>
              </a:rPr>
              <a:t>Graph-Parallel</a:t>
            </a:r>
          </a:p>
        </p:txBody>
      </p:sp>
      <p:sp>
        <p:nvSpPr>
          <p:cNvPr id="53252" name="TextBox 9"/>
          <p:cNvSpPr txBox="1">
            <a:spLocks noChangeArrowheads="1"/>
          </p:cNvSpPr>
          <p:nvPr/>
        </p:nvSpPr>
        <p:spPr bwMode="auto">
          <a:xfrm>
            <a:off x="2605088" y="3276600"/>
            <a:ext cx="1433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2400">
                <a:solidFill>
                  <a:srgbClr val="000000"/>
                </a:solidFill>
              </a:rPr>
              <a:t>Cross</a:t>
            </a:r>
          </a:p>
          <a:p>
            <a:pPr algn="ctr" defTabSz="914400" eaLnBrk="1" hangingPunct="1">
              <a:spcBef>
                <a:spcPct val="0"/>
              </a:spcBef>
              <a:buFontTx/>
              <a:buNone/>
            </a:pPr>
            <a:r>
              <a:rPr lang="en-US" altLang="x-none" sz="2400">
                <a:solidFill>
                  <a:srgbClr val="000000"/>
                </a:solidFill>
              </a:rPr>
              <a:t>Validation</a:t>
            </a:r>
          </a:p>
        </p:txBody>
      </p:sp>
      <p:sp>
        <p:nvSpPr>
          <p:cNvPr id="53253" name="TextBox 10"/>
          <p:cNvSpPr txBox="1">
            <a:spLocks noChangeArrowheads="1"/>
          </p:cNvSpPr>
          <p:nvPr/>
        </p:nvSpPr>
        <p:spPr bwMode="auto">
          <a:xfrm>
            <a:off x="782638" y="3276600"/>
            <a:ext cx="144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2400">
                <a:solidFill>
                  <a:srgbClr val="000000"/>
                </a:solidFill>
              </a:rPr>
              <a:t>Feature </a:t>
            </a:r>
          </a:p>
          <a:p>
            <a:pPr algn="ctr" defTabSz="914400" eaLnBrk="1" hangingPunct="1">
              <a:spcBef>
                <a:spcPct val="0"/>
              </a:spcBef>
              <a:buFontTx/>
              <a:buNone/>
            </a:pPr>
            <a:r>
              <a:rPr lang="en-US" altLang="x-none" sz="2400">
                <a:solidFill>
                  <a:srgbClr val="000000"/>
                </a:solidFill>
              </a:rPr>
              <a:t>Extraction</a:t>
            </a:r>
          </a:p>
        </p:txBody>
      </p:sp>
      <p:sp>
        <p:nvSpPr>
          <p:cNvPr id="53254" name="TextBox 11"/>
          <p:cNvSpPr txBox="1">
            <a:spLocks noChangeArrowheads="1"/>
          </p:cNvSpPr>
          <p:nvPr/>
        </p:nvSpPr>
        <p:spPr bwMode="auto">
          <a:xfrm>
            <a:off x="1004888" y="2438400"/>
            <a:ext cx="2789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defTabSz="914400" eaLnBrk="1" hangingPunct="1">
              <a:spcBef>
                <a:spcPct val="0"/>
              </a:spcBef>
              <a:buFontTx/>
              <a:buNone/>
            </a:pPr>
            <a:r>
              <a:rPr lang="en-US" altLang="x-none" sz="4000" dirty="0">
                <a:solidFill>
                  <a:srgbClr val="000000"/>
                </a:solidFill>
              </a:rPr>
              <a:t>Map Reduce</a:t>
            </a:r>
          </a:p>
        </p:txBody>
      </p:sp>
      <p:sp>
        <p:nvSpPr>
          <p:cNvPr id="53255" name="TextBox 12"/>
          <p:cNvSpPr txBox="1">
            <a:spLocks noChangeArrowheads="1"/>
          </p:cNvSpPr>
          <p:nvPr/>
        </p:nvSpPr>
        <p:spPr bwMode="auto">
          <a:xfrm>
            <a:off x="1185863" y="4154488"/>
            <a:ext cx="2371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2000">
                <a:solidFill>
                  <a:srgbClr val="000000"/>
                </a:solidFill>
              </a:rPr>
              <a:t>Computing Sufficient</a:t>
            </a:r>
          </a:p>
          <a:p>
            <a:pPr algn="ctr" defTabSz="914400" eaLnBrk="1" hangingPunct="1">
              <a:spcBef>
                <a:spcPct val="0"/>
              </a:spcBef>
              <a:buFontTx/>
              <a:buNone/>
            </a:pPr>
            <a:r>
              <a:rPr lang="en-US" altLang="x-none" sz="2000">
                <a:solidFill>
                  <a:srgbClr val="000000"/>
                </a:solidFill>
              </a:rPr>
              <a:t>Statistics </a:t>
            </a:r>
          </a:p>
        </p:txBody>
      </p:sp>
      <p:sp>
        <p:nvSpPr>
          <p:cNvPr id="53256" name="TextBox 24"/>
          <p:cNvSpPr txBox="1">
            <a:spLocks noChangeArrowheads="1"/>
          </p:cNvSpPr>
          <p:nvPr/>
        </p:nvSpPr>
        <p:spPr bwMode="auto">
          <a:xfrm>
            <a:off x="4465638" y="3605213"/>
            <a:ext cx="2046287"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Graphical Models</a:t>
            </a:r>
          </a:p>
          <a:p>
            <a:pPr algn="ctr" eaLnBrk="1" hangingPunct="1">
              <a:spcBef>
                <a:spcPct val="0"/>
              </a:spcBef>
              <a:buFontTx/>
              <a:buNone/>
            </a:pPr>
            <a:r>
              <a:rPr lang="en-US" altLang="x-none" sz="1800">
                <a:solidFill>
                  <a:schemeClr val="accent1"/>
                </a:solidFill>
              </a:rPr>
              <a:t>Gibbs Sampling</a:t>
            </a:r>
          </a:p>
          <a:p>
            <a:pPr algn="ctr" eaLnBrk="1" hangingPunct="1">
              <a:spcBef>
                <a:spcPct val="0"/>
              </a:spcBef>
              <a:buFontTx/>
              <a:buNone/>
            </a:pPr>
            <a:r>
              <a:rPr lang="en-US" altLang="x-none" sz="1800">
                <a:solidFill>
                  <a:schemeClr val="accent1"/>
                </a:solidFill>
              </a:rPr>
              <a:t>Belief Propagation</a:t>
            </a:r>
          </a:p>
          <a:p>
            <a:pPr algn="ctr" eaLnBrk="1" hangingPunct="1">
              <a:spcBef>
                <a:spcPct val="0"/>
              </a:spcBef>
              <a:buFontTx/>
              <a:buNone/>
            </a:pPr>
            <a:r>
              <a:rPr lang="en-US" altLang="x-none" sz="1800">
                <a:solidFill>
                  <a:schemeClr val="accent1"/>
                </a:solidFill>
              </a:rPr>
              <a:t>Variational Opt.</a:t>
            </a:r>
          </a:p>
        </p:txBody>
      </p:sp>
      <p:sp>
        <p:nvSpPr>
          <p:cNvPr id="53257" name="TextBox 25"/>
          <p:cNvSpPr txBox="1">
            <a:spLocks noChangeArrowheads="1"/>
          </p:cNvSpPr>
          <p:nvPr/>
        </p:nvSpPr>
        <p:spPr bwMode="auto">
          <a:xfrm>
            <a:off x="6665913" y="3605213"/>
            <a:ext cx="20193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Semi-Supervised </a:t>
            </a:r>
            <a:br>
              <a:rPr lang="en-US" altLang="x-none" sz="2000" b="1"/>
            </a:br>
            <a:r>
              <a:rPr lang="en-US" altLang="x-none" sz="2000" b="1"/>
              <a:t>Learning</a:t>
            </a:r>
          </a:p>
          <a:p>
            <a:pPr algn="ctr" eaLnBrk="1" hangingPunct="1">
              <a:spcBef>
                <a:spcPct val="0"/>
              </a:spcBef>
              <a:buFontTx/>
              <a:buNone/>
            </a:pPr>
            <a:r>
              <a:rPr lang="en-US" altLang="x-none" sz="1800">
                <a:solidFill>
                  <a:schemeClr val="accent1"/>
                </a:solidFill>
              </a:rPr>
              <a:t>Label Propagation</a:t>
            </a:r>
          </a:p>
          <a:p>
            <a:pPr algn="ctr" eaLnBrk="1" hangingPunct="1">
              <a:spcBef>
                <a:spcPct val="0"/>
              </a:spcBef>
              <a:buFontTx/>
              <a:buNone/>
            </a:pPr>
            <a:r>
              <a:rPr lang="en-US" altLang="x-none" sz="1800">
                <a:solidFill>
                  <a:schemeClr val="accent1"/>
                </a:solidFill>
              </a:rPr>
              <a:t>CoEM</a:t>
            </a:r>
          </a:p>
        </p:txBody>
      </p:sp>
      <p:sp>
        <p:nvSpPr>
          <p:cNvPr id="53258" name="TextBox 27"/>
          <p:cNvSpPr txBox="1">
            <a:spLocks noChangeArrowheads="1"/>
          </p:cNvSpPr>
          <p:nvPr/>
        </p:nvSpPr>
        <p:spPr bwMode="auto">
          <a:xfrm>
            <a:off x="6762750" y="4900613"/>
            <a:ext cx="1825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Graph Analysis</a:t>
            </a:r>
          </a:p>
          <a:p>
            <a:pPr algn="ctr" eaLnBrk="1" hangingPunct="1">
              <a:spcBef>
                <a:spcPct val="0"/>
              </a:spcBef>
              <a:buFontTx/>
              <a:buNone/>
            </a:pPr>
            <a:r>
              <a:rPr lang="en-US" altLang="x-none" sz="1800">
                <a:solidFill>
                  <a:schemeClr val="accent1"/>
                </a:solidFill>
              </a:rPr>
              <a:t>PageRank</a:t>
            </a:r>
          </a:p>
          <a:p>
            <a:pPr algn="ctr" eaLnBrk="1" hangingPunct="1">
              <a:spcBef>
                <a:spcPct val="0"/>
              </a:spcBef>
              <a:buFontTx/>
              <a:buNone/>
            </a:pPr>
            <a:r>
              <a:rPr lang="en-US" altLang="x-none" sz="1800">
                <a:solidFill>
                  <a:schemeClr val="accent1"/>
                </a:solidFill>
              </a:rPr>
              <a:t>Triangle Counting</a:t>
            </a:r>
          </a:p>
        </p:txBody>
      </p:sp>
      <p:sp>
        <p:nvSpPr>
          <p:cNvPr id="53259" name="TextBox 28"/>
          <p:cNvSpPr txBox="1">
            <a:spLocks noChangeArrowheads="1"/>
          </p:cNvSpPr>
          <p:nvPr/>
        </p:nvSpPr>
        <p:spPr bwMode="auto">
          <a:xfrm>
            <a:off x="4456113" y="4900613"/>
            <a:ext cx="206533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Collaborative </a:t>
            </a:r>
          </a:p>
          <a:p>
            <a:pPr algn="ctr" eaLnBrk="1" hangingPunct="1">
              <a:spcBef>
                <a:spcPct val="0"/>
              </a:spcBef>
              <a:buFontTx/>
              <a:buNone/>
            </a:pPr>
            <a:r>
              <a:rPr lang="en-US" altLang="x-none" sz="2000" b="1"/>
              <a:t>Filtering</a:t>
            </a:r>
          </a:p>
          <a:p>
            <a:pPr algn="ctr" eaLnBrk="1" hangingPunct="1">
              <a:spcBef>
                <a:spcPct val="0"/>
              </a:spcBef>
              <a:buFontTx/>
              <a:buNone/>
            </a:pPr>
            <a:r>
              <a:rPr lang="en-US" altLang="x-none" sz="1800">
                <a:solidFill>
                  <a:schemeClr val="accent1"/>
                </a:solidFill>
              </a:rPr>
              <a:t>Tensor Factorization</a:t>
            </a:r>
          </a:p>
        </p:txBody>
      </p:sp>
      <p:sp>
        <p:nvSpPr>
          <p:cNvPr id="532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fontAlgn="base">
              <a:spcBef>
                <a:spcPct val="0"/>
              </a:spcBef>
              <a:spcAft>
                <a:spcPct val="0"/>
              </a:spcAft>
              <a:buFontTx/>
              <a:buNone/>
            </a:pPr>
            <a:fld id="{8B24E574-9E43-B142-B6F0-DDEE82DEB0A2}" type="slidenum">
              <a:rPr lang="en-US" altLang="x-none" sz="1200">
                <a:solidFill>
                  <a:srgbClr val="000000"/>
                </a:solidFill>
              </a:rPr>
              <a:pPr fontAlgn="base">
                <a:spcBef>
                  <a:spcPct val="0"/>
                </a:spcBef>
                <a:spcAft>
                  <a:spcPct val="0"/>
                </a:spcAft>
                <a:buFontTx/>
                <a:buNone/>
              </a:pPr>
              <a:t>12</a:t>
            </a:fld>
            <a:endParaRPr lang="en-US" altLang="x-none" sz="1200">
              <a:solidFill>
                <a:srgbClr val="000000"/>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a:t>
            </a:r>
            <a:r>
              <a:rPr lang="en-US" dirty="0" smtClean="0"/>
              <a:t>week’s lectures</a:t>
            </a:r>
            <a:endParaRPr lang="en-US" dirty="0"/>
          </a:p>
        </p:txBody>
      </p:sp>
      <p:sp>
        <p:nvSpPr>
          <p:cNvPr id="3" name="Content Placeholder 2"/>
          <p:cNvSpPr>
            <a:spLocks noGrp="1"/>
          </p:cNvSpPr>
          <p:nvPr>
            <p:ph idx="1"/>
          </p:nvPr>
        </p:nvSpPr>
        <p:spPr>
          <a:xfrm>
            <a:off x="457199" y="1600200"/>
            <a:ext cx="8465127" cy="5121275"/>
          </a:xfrm>
        </p:spPr>
        <p:txBody>
          <a:bodyPr/>
          <a:lstStyle/>
          <a:p>
            <a:r>
              <a:rPr lang="en-US" dirty="0" smtClean="0"/>
              <a:t>Graph processing</a:t>
            </a:r>
          </a:p>
          <a:p>
            <a:pPr lvl="1"/>
            <a:r>
              <a:rPr lang="en-US" dirty="0" smtClean="0"/>
              <a:t>Why relationships, sampling, and </a:t>
            </a:r>
            <a:r>
              <a:rPr lang="en-US" dirty="0" smtClean="0"/>
              <a:t>iterations </a:t>
            </a:r>
            <a:r>
              <a:rPr lang="en-US" dirty="0" smtClean="0"/>
              <a:t>often use in graph processing not well fit by MapReduce</a:t>
            </a:r>
          </a:p>
          <a:p>
            <a:pPr lvl="1"/>
            <a:r>
              <a:rPr lang="en-US" dirty="0" smtClean="0"/>
              <a:t>How to take a graph-centric processing perspective</a:t>
            </a:r>
          </a:p>
          <a:p>
            <a:pPr lvl="1"/>
            <a:endParaRPr lang="en-US" dirty="0" smtClean="0"/>
          </a:p>
          <a:p>
            <a:r>
              <a:rPr lang="en-US" dirty="0" smtClean="0"/>
              <a:t>Machine learning</a:t>
            </a:r>
          </a:p>
          <a:p>
            <a:pPr lvl="1"/>
            <a:r>
              <a:rPr lang="en-US" dirty="0" smtClean="0"/>
              <a:t>These are solving one type of ML algorithm</a:t>
            </a:r>
          </a:p>
          <a:p>
            <a:pPr lvl="1"/>
            <a:r>
              <a:rPr lang="en-US" dirty="0" smtClean="0"/>
              <a:t>What other systems are needed, particularly given heavy focus on iterative algorithms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07F23C58-672B-4045-813F-4BBB1AC61653}" type="slidenum">
              <a:rPr lang="en-US" smtClean="0"/>
              <a:pPr>
                <a:defRPr/>
              </a:pPr>
              <a:t>13</a:t>
            </a:fld>
            <a:endParaRPr lang="en-US"/>
          </a:p>
        </p:txBody>
      </p:sp>
    </p:spTree>
    <p:extLst>
      <p:ext uri="{BB962C8B-B14F-4D97-AF65-F5344CB8AC3E}">
        <p14:creationId xmlns:p14="http://schemas.microsoft.com/office/powerpoint/2010/main" val="66182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readings</a:t>
            </a:r>
            <a:endParaRPr lang="en-US" dirty="0"/>
          </a:p>
        </p:txBody>
      </p:sp>
      <p:sp>
        <p:nvSpPr>
          <p:cNvPr id="3" name="Content Placeholder 2"/>
          <p:cNvSpPr>
            <a:spLocks noGrp="1"/>
          </p:cNvSpPr>
          <p:nvPr>
            <p:ph idx="1"/>
          </p:nvPr>
        </p:nvSpPr>
        <p:spPr>
          <a:xfrm>
            <a:off x="457200" y="1600200"/>
            <a:ext cx="8229600" cy="4525963"/>
          </a:xfrm>
        </p:spPr>
        <p:txBody>
          <a:bodyPr/>
          <a:lstStyle/>
          <a:p>
            <a:pPr>
              <a:spcBef>
                <a:spcPts val="1800"/>
              </a:spcBef>
            </a:pPr>
            <a:r>
              <a:rPr lang="en-US" sz="2800" dirty="0" smtClean="0"/>
              <a:t>Streaming is about unbounded data sets, not particular execution engines</a:t>
            </a:r>
          </a:p>
          <a:p>
            <a:pPr>
              <a:spcBef>
                <a:spcPts val="1800"/>
              </a:spcBef>
            </a:pPr>
            <a:r>
              <a:rPr lang="en-US" sz="2800" dirty="0" smtClean="0"/>
              <a:t>Streaming </a:t>
            </a:r>
            <a:r>
              <a:rPr lang="en-US" sz="2800" dirty="0"/>
              <a:t>is in fact a strict superset of batch, </a:t>
            </a:r>
            <a:r>
              <a:rPr lang="en-US" sz="2800" dirty="0" smtClean="0"/>
              <a:t>Lambda Architecture destined for retirement</a:t>
            </a:r>
          </a:p>
          <a:p>
            <a:pPr>
              <a:spcBef>
                <a:spcPts val="1800"/>
              </a:spcBef>
            </a:pPr>
            <a:r>
              <a:rPr lang="en-US" sz="2800" dirty="0" smtClean="0"/>
              <a:t>Needs of good streaming systems:  correctness</a:t>
            </a:r>
            <a:r>
              <a:rPr lang="en-US" sz="2800" dirty="0"/>
              <a:t> and tools for reasoning about </a:t>
            </a:r>
            <a:r>
              <a:rPr lang="en-US" sz="2800" dirty="0" smtClean="0"/>
              <a:t>time.</a:t>
            </a:r>
            <a:endParaRPr lang="en-US" sz="2800" dirty="0"/>
          </a:p>
          <a:p>
            <a:pPr>
              <a:spcBef>
                <a:spcPts val="1800"/>
              </a:spcBef>
            </a:pPr>
            <a:r>
              <a:rPr lang="en-US" sz="2800" dirty="0"/>
              <a:t>D</a:t>
            </a:r>
            <a:r>
              <a:rPr lang="en-US" sz="2800" dirty="0" smtClean="0"/>
              <a:t>ifferences </a:t>
            </a:r>
            <a:r>
              <a:rPr lang="en-US" sz="2800" dirty="0"/>
              <a:t>between event time and processing time, </a:t>
            </a:r>
            <a:r>
              <a:rPr lang="en-US" sz="2800" dirty="0" smtClean="0"/>
              <a:t>and the challenges they impose</a:t>
            </a:r>
            <a:endParaRPr lang="en-US" sz="2800" dirty="0"/>
          </a:p>
        </p:txBody>
      </p:sp>
      <p:sp>
        <p:nvSpPr>
          <p:cNvPr id="4" name="Slide Number Placeholder 3"/>
          <p:cNvSpPr>
            <a:spLocks noGrp="1"/>
          </p:cNvSpPr>
          <p:nvPr>
            <p:ph type="sldNum" sz="quarter" idx="12"/>
          </p:nvPr>
        </p:nvSpPr>
        <p:spPr/>
        <p:txBody>
          <a:bodyPr/>
          <a:lstStyle/>
          <a:p>
            <a:pPr>
              <a:defRPr/>
            </a:pPr>
            <a:fld id="{07F23C58-672B-4045-813F-4BBB1AC61653}" type="slidenum">
              <a:rPr lang="en-US" smtClean="0"/>
              <a:pPr>
                <a:defRPr/>
              </a:pPr>
              <a:t>14</a:t>
            </a:fld>
            <a:endParaRPr lang="en-US"/>
          </a:p>
        </p:txBody>
      </p:sp>
    </p:spTree>
    <p:extLst>
      <p:ext uri="{BB962C8B-B14F-4D97-AF65-F5344CB8AC3E}">
        <p14:creationId xmlns:p14="http://schemas.microsoft.com/office/powerpoint/2010/main" val="187826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readings</a:t>
            </a:r>
            <a:endParaRPr lang="en-US" dirty="0"/>
          </a:p>
        </p:txBody>
      </p:sp>
      <p:sp>
        <p:nvSpPr>
          <p:cNvPr id="3" name="Content Placeholder 2"/>
          <p:cNvSpPr>
            <a:spLocks noGrp="1"/>
          </p:cNvSpPr>
          <p:nvPr>
            <p:ph idx="1"/>
          </p:nvPr>
        </p:nvSpPr>
        <p:spPr/>
        <p:txBody>
          <a:bodyPr/>
          <a:lstStyle/>
          <a:p>
            <a:pPr>
              <a:spcBef>
                <a:spcPts val="1800"/>
              </a:spcBef>
            </a:pPr>
            <a:r>
              <a:rPr lang="en-US" sz="2800" dirty="0" smtClean="0"/>
              <a:t>What about major data processing approaches for bounded &amp; unbounded data?</a:t>
            </a:r>
          </a:p>
          <a:p>
            <a:pPr>
              <a:spcBef>
                <a:spcPts val="1800"/>
              </a:spcBef>
            </a:pPr>
            <a:r>
              <a:rPr lang="en-US" sz="2800" dirty="0" smtClean="0"/>
              <a:t>Challenges/needs for unbounded include: </a:t>
            </a:r>
          </a:p>
          <a:p>
            <a:pPr lvl="1"/>
            <a:r>
              <a:rPr lang="en-US" sz="2600" dirty="0" smtClean="0"/>
              <a:t>time-agnostic, approximation, windowing by processing time, windowing by event time</a:t>
            </a:r>
          </a:p>
          <a:p>
            <a:pPr>
              <a:spcBef>
                <a:spcPts val="1800"/>
              </a:spcBef>
            </a:pPr>
            <a:r>
              <a:rPr lang="en-US" sz="2800" dirty="0" smtClean="0"/>
              <a:t>Key mechanisms (in Cloud </a:t>
            </a:r>
            <a:r>
              <a:rPr lang="en-US" sz="2800" dirty="0" err="1" smtClean="0"/>
              <a:t>DataFlow</a:t>
            </a:r>
            <a:r>
              <a:rPr lang="en-US" sz="2800" dirty="0" smtClean="0"/>
              <a:t>)</a:t>
            </a:r>
          </a:p>
          <a:p>
            <a:pPr lvl="1"/>
            <a:r>
              <a:rPr lang="en-US" sz="2600" dirty="0" smtClean="0"/>
              <a:t>Watermarks: ideal vs. heuristic</a:t>
            </a:r>
          </a:p>
          <a:p>
            <a:pPr lvl="1"/>
            <a:r>
              <a:rPr lang="en-US" sz="2600" dirty="0" smtClean="0"/>
              <a:t>Triggers</a:t>
            </a:r>
          </a:p>
          <a:p>
            <a:pPr lvl="1"/>
            <a:r>
              <a:rPr lang="en-US" sz="2600" dirty="0" smtClean="0"/>
              <a:t>Discarding, accumulating</a:t>
            </a:r>
            <a:r>
              <a:rPr lang="en-US" sz="2600" smtClean="0"/>
              <a:t>, accumulating + retracting</a:t>
            </a:r>
            <a:endParaRPr lang="en-US" sz="2600" dirty="0" smtClean="0"/>
          </a:p>
          <a:p>
            <a:endParaRPr lang="en-US" sz="2800" dirty="0"/>
          </a:p>
        </p:txBody>
      </p:sp>
      <p:sp>
        <p:nvSpPr>
          <p:cNvPr id="4" name="Slide Number Placeholder 3"/>
          <p:cNvSpPr>
            <a:spLocks noGrp="1"/>
          </p:cNvSpPr>
          <p:nvPr>
            <p:ph type="sldNum" sz="quarter" idx="12"/>
          </p:nvPr>
        </p:nvSpPr>
        <p:spPr/>
        <p:txBody>
          <a:bodyPr/>
          <a:lstStyle/>
          <a:p>
            <a:pPr>
              <a:defRPr/>
            </a:pPr>
            <a:fld id="{07F23C58-672B-4045-813F-4BBB1AC61653}" type="slidenum">
              <a:rPr lang="en-US" smtClean="0"/>
              <a:pPr>
                <a:defRPr/>
              </a:pPr>
              <a:t>15</a:t>
            </a:fld>
            <a:endParaRPr lang="en-US"/>
          </a:p>
        </p:txBody>
      </p:sp>
    </p:spTree>
    <p:extLst>
      <p:ext uri="{BB962C8B-B14F-4D97-AF65-F5344CB8AC3E}">
        <p14:creationId xmlns:p14="http://schemas.microsoft.com/office/powerpoint/2010/main" val="97144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x-none"/>
              <a:t>Graphs are Everywhere</a:t>
            </a:r>
          </a:p>
        </p:txBody>
      </p:sp>
      <p:grpSp>
        <p:nvGrpSpPr>
          <p:cNvPr id="4" name="Group 3"/>
          <p:cNvGrpSpPr>
            <a:grpSpLocks/>
          </p:cNvGrpSpPr>
          <p:nvPr/>
        </p:nvGrpSpPr>
        <p:grpSpPr bwMode="auto">
          <a:xfrm>
            <a:off x="4486275" y="1252538"/>
            <a:ext cx="3200400" cy="2438400"/>
            <a:chOff x="4343400" y="990600"/>
            <a:chExt cx="3200400" cy="2438400"/>
          </a:xfrm>
        </p:grpSpPr>
        <p:grpSp>
          <p:nvGrpSpPr>
            <p:cNvPr id="34867" name="Group 7"/>
            <p:cNvGrpSpPr>
              <a:grpSpLocks/>
            </p:cNvGrpSpPr>
            <p:nvPr/>
          </p:nvGrpSpPr>
          <p:grpSpPr bwMode="auto">
            <a:xfrm>
              <a:off x="4343400" y="1482433"/>
              <a:ext cx="3200400" cy="1946567"/>
              <a:chOff x="4343400" y="1482433"/>
              <a:chExt cx="3200400" cy="1946567"/>
            </a:xfrm>
          </p:grpSpPr>
          <p:sp>
            <p:nvSpPr>
              <p:cNvPr id="14" name="Cube 13"/>
              <p:cNvSpPr>
                <a:spLocks noChangeArrowheads="1"/>
              </p:cNvSpPr>
              <p:nvPr/>
            </p:nvSpPr>
            <p:spPr bwMode="auto">
              <a:xfrm>
                <a:off x="4800600" y="1482433"/>
                <a:ext cx="1619311" cy="1505521"/>
              </a:xfrm>
              <a:prstGeom prst="cube">
                <a:avLst>
                  <a:gd name="adj" fmla="val 0"/>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000000">
                    <a:alpha val="34998"/>
                  </a:srgbClr>
                </a:outerShdw>
              </a:effectLst>
            </p:spPr>
            <p:txBody>
              <a:bodyPr wrap="none" anchor="ctr"/>
              <a:lstStyle/>
              <a:p>
                <a:pPr algn="ctr" eaLnBrk="1" fontAlgn="auto" hangingPunct="1">
                  <a:spcBef>
                    <a:spcPts val="0"/>
                  </a:spcBef>
                  <a:spcAft>
                    <a:spcPts val="0"/>
                  </a:spcAft>
                  <a:defRPr/>
                </a:pPr>
                <a:endParaRPr lang="en-US" sz="3200" dirty="0">
                  <a:solidFill>
                    <a:srgbClr val="000000"/>
                  </a:solidFill>
                  <a:latin typeface="+mn-lt"/>
                  <a:ea typeface="ＭＳ Ｐゴシック" pitchFamily="-111" charset="-128"/>
                </a:endParaRPr>
              </a:p>
            </p:txBody>
          </p:sp>
          <p:sp>
            <p:nvSpPr>
              <p:cNvPr id="15" name="Rectangle 14"/>
              <p:cNvSpPr/>
              <p:nvPr/>
            </p:nvSpPr>
            <p:spPr bwMode="auto">
              <a:xfrm>
                <a:off x="4800600" y="3078162"/>
                <a:ext cx="1619250" cy="3317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16" name="Rectangle 15"/>
              <p:cNvSpPr/>
              <p:nvPr/>
            </p:nvSpPr>
            <p:spPr bwMode="auto">
              <a:xfrm rot="16200000">
                <a:off x="3800475" y="2054225"/>
                <a:ext cx="1489075" cy="3651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72" name="TextBox 16"/>
              <p:cNvSpPr txBox="1">
                <a:spLocks noChangeArrowheads="1"/>
              </p:cNvSpPr>
              <p:nvPr/>
            </p:nvSpPr>
            <p:spPr bwMode="auto">
              <a:xfrm rot="-5400000">
                <a:off x="4124355" y="1800136"/>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Users</a:t>
                </a:r>
              </a:p>
            </p:txBody>
          </p:sp>
          <p:sp>
            <p:nvSpPr>
              <p:cNvPr id="34873" name="TextBox 17"/>
              <p:cNvSpPr txBox="1">
                <a:spLocks noChangeArrowheads="1"/>
              </p:cNvSpPr>
              <p:nvPr/>
            </p:nvSpPr>
            <p:spPr bwMode="auto">
              <a:xfrm>
                <a:off x="4991065" y="3028890"/>
                <a:ext cx="952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Movies</a:t>
                </a:r>
              </a:p>
            </p:txBody>
          </p:sp>
          <p:sp>
            <p:nvSpPr>
              <p:cNvPr id="23" name="Rectangle 22"/>
              <p:cNvSpPr/>
              <p:nvPr/>
            </p:nvSpPr>
            <p:spPr bwMode="auto">
              <a:xfrm>
                <a:off x="4800600" y="2508250"/>
                <a:ext cx="1619250" cy="635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4" name="Rectangle 23"/>
              <p:cNvSpPr/>
              <p:nvPr/>
            </p:nvSpPr>
            <p:spPr bwMode="auto">
              <a:xfrm>
                <a:off x="6135688" y="1482725"/>
                <a:ext cx="55562" cy="1504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5" name="Rectangle 24"/>
              <p:cNvSpPr/>
              <p:nvPr/>
            </p:nvSpPr>
            <p:spPr bwMode="auto">
              <a:xfrm>
                <a:off x="6135688" y="3078162"/>
                <a:ext cx="44450" cy="331788"/>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6" name="Rectangle 25"/>
              <p:cNvSpPr/>
              <p:nvPr/>
            </p:nvSpPr>
            <p:spPr bwMode="auto">
              <a:xfrm>
                <a:off x="4364038" y="2508250"/>
                <a:ext cx="366712" cy="57150"/>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78" name="Rectangle 132"/>
              <p:cNvSpPr>
                <a:spLocks noChangeArrowheads="1"/>
              </p:cNvSpPr>
              <p:nvPr/>
            </p:nvSpPr>
            <p:spPr bwMode="auto">
              <a:xfrm>
                <a:off x="4800600" y="1733490"/>
                <a:ext cx="13231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b="1">
                    <a:solidFill>
                      <a:schemeClr val="bg1"/>
                    </a:solidFill>
                    <a:ea typeface="ＭＳ Ｐゴシック" charset="-128"/>
                    <a:cs typeface="ＭＳ Ｐゴシック" charset="-128"/>
                  </a:rPr>
                  <a:t>Netflix</a:t>
                </a:r>
              </a:p>
            </p:txBody>
          </p:sp>
          <p:cxnSp>
            <p:nvCxnSpPr>
              <p:cNvPr id="155" name="Straight Connector 154"/>
              <p:cNvCxnSpPr>
                <a:stCxn id="136" idx="3"/>
                <a:endCxn id="146" idx="1"/>
              </p:cNvCxnSpPr>
              <p:nvPr/>
            </p:nvCxnSpPr>
            <p:spPr bwMode="auto">
              <a:xfrm>
                <a:off x="6858000" y="1538287"/>
                <a:ext cx="457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Straight Connector 155"/>
              <p:cNvCxnSpPr>
                <a:stCxn id="137" idx="3"/>
                <a:endCxn id="146" idx="1"/>
              </p:cNvCxnSpPr>
              <p:nvPr/>
            </p:nvCxnSpPr>
            <p:spPr bwMode="auto">
              <a:xfrm flipV="1">
                <a:off x="6858000" y="1538287"/>
                <a:ext cx="457200" cy="2063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Connector 158"/>
              <p:cNvCxnSpPr>
                <a:endCxn id="148" idx="1"/>
              </p:cNvCxnSpPr>
              <p:nvPr/>
            </p:nvCxnSpPr>
            <p:spPr bwMode="auto">
              <a:xfrm>
                <a:off x="6858000" y="1787525"/>
                <a:ext cx="457200" cy="2190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Straight Connector 161"/>
              <p:cNvCxnSpPr>
                <a:stCxn id="137" idx="3"/>
                <a:endCxn id="152" idx="1"/>
              </p:cNvCxnSpPr>
              <p:nvPr/>
            </p:nvCxnSpPr>
            <p:spPr bwMode="auto">
              <a:xfrm>
                <a:off x="6858000" y="1744662"/>
                <a:ext cx="457200" cy="914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Straight Connector 164"/>
              <p:cNvCxnSpPr>
                <a:stCxn id="138" idx="3"/>
                <a:endCxn id="151" idx="1"/>
              </p:cNvCxnSpPr>
              <p:nvPr/>
            </p:nvCxnSpPr>
            <p:spPr bwMode="auto">
              <a:xfrm>
                <a:off x="6858000" y="1951037"/>
                <a:ext cx="457200" cy="5016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Straight Connector 167"/>
              <p:cNvCxnSpPr>
                <a:stCxn id="139" idx="3"/>
                <a:endCxn id="152" idx="1"/>
              </p:cNvCxnSpPr>
              <p:nvPr/>
            </p:nvCxnSpPr>
            <p:spPr bwMode="auto">
              <a:xfrm>
                <a:off x="6858000" y="2159000"/>
                <a:ext cx="457200" cy="5000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Straight Connector 170"/>
              <p:cNvCxnSpPr>
                <a:stCxn id="141" idx="3"/>
                <a:endCxn id="147" idx="1"/>
              </p:cNvCxnSpPr>
              <p:nvPr/>
            </p:nvCxnSpPr>
            <p:spPr bwMode="auto">
              <a:xfrm flipV="1">
                <a:off x="6858000" y="1778000"/>
                <a:ext cx="457200" cy="7937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Straight Connector 173"/>
              <p:cNvCxnSpPr>
                <a:stCxn id="142" idx="3"/>
                <a:endCxn id="152" idx="1"/>
              </p:cNvCxnSpPr>
              <p:nvPr/>
            </p:nvCxnSpPr>
            <p:spPr bwMode="auto">
              <a:xfrm flipV="1">
                <a:off x="6858000" y="2659062"/>
                <a:ext cx="457200" cy="1190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Straight Connector 176"/>
              <p:cNvCxnSpPr>
                <a:stCxn id="143" idx="3"/>
                <a:endCxn id="152" idx="1"/>
              </p:cNvCxnSpPr>
              <p:nvPr/>
            </p:nvCxnSpPr>
            <p:spPr bwMode="auto">
              <a:xfrm flipV="1">
                <a:off x="6858000" y="2659062"/>
                <a:ext cx="457200" cy="3270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Straight Connector 179"/>
              <p:cNvCxnSpPr>
                <a:stCxn id="142" idx="3"/>
                <a:endCxn id="153" idx="1"/>
              </p:cNvCxnSpPr>
              <p:nvPr/>
            </p:nvCxnSpPr>
            <p:spPr bwMode="auto">
              <a:xfrm>
                <a:off x="6858000" y="2778125"/>
                <a:ext cx="457200" cy="2079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6" name="Straight Connector 185"/>
              <p:cNvCxnSpPr>
                <a:stCxn id="139" idx="3"/>
                <a:endCxn id="148" idx="1"/>
              </p:cNvCxnSpPr>
              <p:nvPr/>
            </p:nvCxnSpPr>
            <p:spPr bwMode="auto">
              <a:xfrm flipV="1">
                <a:off x="6858000" y="2006600"/>
                <a:ext cx="457200" cy="152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0" name="Straight Connector 189"/>
              <p:cNvCxnSpPr>
                <a:stCxn id="138" idx="3"/>
                <a:endCxn id="149" idx="1"/>
              </p:cNvCxnSpPr>
              <p:nvPr/>
            </p:nvCxnSpPr>
            <p:spPr bwMode="auto">
              <a:xfrm>
                <a:off x="6858000" y="1951037"/>
                <a:ext cx="457200" cy="2841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9" name="Straight Connector 198"/>
              <p:cNvCxnSpPr>
                <a:stCxn id="140" idx="3"/>
                <a:endCxn id="153" idx="1"/>
              </p:cNvCxnSpPr>
              <p:nvPr/>
            </p:nvCxnSpPr>
            <p:spPr bwMode="auto">
              <a:xfrm>
                <a:off x="6858000" y="2365375"/>
                <a:ext cx="457200" cy="6207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Straight Connector 205"/>
              <p:cNvCxnSpPr>
                <a:stCxn id="141" idx="3"/>
                <a:endCxn id="147" idx="1"/>
              </p:cNvCxnSpPr>
              <p:nvPr/>
            </p:nvCxnSpPr>
            <p:spPr bwMode="auto">
              <a:xfrm flipV="1">
                <a:off x="6858000" y="1778000"/>
                <a:ext cx="457200" cy="7937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6" name="Rectangle 135"/>
              <p:cNvSpPr/>
              <p:nvPr/>
            </p:nvSpPr>
            <p:spPr bwMode="auto">
              <a:xfrm>
                <a:off x="6629400" y="1504950"/>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37" name="Rectangle 136"/>
              <p:cNvSpPr/>
              <p:nvPr/>
            </p:nvSpPr>
            <p:spPr bwMode="auto">
              <a:xfrm>
                <a:off x="6629400" y="1711325"/>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38" name="Rectangle 137"/>
              <p:cNvSpPr/>
              <p:nvPr/>
            </p:nvSpPr>
            <p:spPr bwMode="auto">
              <a:xfrm>
                <a:off x="6629400" y="1919287"/>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39" name="Rectangle 138"/>
              <p:cNvSpPr/>
              <p:nvPr/>
            </p:nvSpPr>
            <p:spPr bwMode="auto">
              <a:xfrm>
                <a:off x="6629400" y="2125662"/>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0" name="Rectangle 139"/>
              <p:cNvSpPr/>
              <p:nvPr/>
            </p:nvSpPr>
            <p:spPr bwMode="auto">
              <a:xfrm>
                <a:off x="6629400" y="2332037"/>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1" name="Rectangle 140"/>
              <p:cNvSpPr/>
              <p:nvPr/>
            </p:nvSpPr>
            <p:spPr bwMode="auto">
              <a:xfrm>
                <a:off x="6629400" y="2538412"/>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2" name="Rectangle 141"/>
              <p:cNvSpPr/>
              <p:nvPr/>
            </p:nvSpPr>
            <p:spPr bwMode="auto">
              <a:xfrm>
                <a:off x="6629400" y="2746375"/>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3" name="Rectangle 142"/>
              <p:cNvSpPr/>
              <p:nvPr/>
            </p:nvSpPr>
            <p:spPr bwMode="auto">
              <a:xfrm>
                <a:off x="6629400" y="2952750"/>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6" name="Rectangle 145"/>
              <p:cNvSpPr/>
              <p:nvPr/>
            </p:nvSpPr>
            <p:spPr bwMode="auto">
              <a:xfrm>
                <a:off x="7315200" y="1504950"/>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7" name="Rectangle 146"/>
              <p:cNvSpPr/>
              <p:nvPr/>
            </p:nvSpPr>
            <p:spPr bwMode="auto">
              <a:xfrm>
                <a:off x="7315200" y="1744662"/>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8" name="Rectangle 147"/>
              <p:cNvSpPr/>
              <p:nvPr/>
            </p:nvSpPr>
            <p:spPr bwMode="auto">
              <a:xfrm>
                <a:off x="7315200" y="1973262"/>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9" name="Rectangle 148"/>
              <p:cNvSpPr/>
              <p:nvPr/>
            </p:nvSpPr>
            <p:spPr bwMode="auto">
              <a:xfrm>
                <a:off x="7315200" y="2201862"/>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51" name="Rectangle 150"/>
              <p:cNvSpPr/>
              <p:nvPr/>
            </p:nvSpPr>
            <p:spPr bwMode="auto">
              <a:xfrm>
                <a:off x="7315200" y="2419350"/>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52" name="Rectangle 151"/>
              <p:cNvSpPr/>
              <p:nvPr/>
            </p:nvSpPr>
            <p:spPr bwMode="auto">
              <a:xfrm>
                <a:off x="7315200" y="2625725"/>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53" name="Rectangle 152"/>
              <p:cNvSpPr/>
              <p:nvPr/>
            </p:nvSpPr>
            <p:spPr bwMode="auto">
              <a:xfrm>
                <a:off x="7315200" y="2952750"/>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grpSp>
        <p:sp>
          <p:nvSpPr>
            <p:cNvPr id="34868" name="TextBox 134"/>
            <p:cNvSpPr txBox="1">
              <a:spLocks noChangeArrowheads="1"/>
            </p:cNvSpPr>
            <p:nvPr/>
          </p:nvSpPr>
          <p:spPr bwMode="auto">
            <a:xfrm>
              <a:off x="4468672" y="990600"/>
              <a:ext cx="2935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Collaborative Filtering</a:t>
              </a:r>
            </a:p>
          </p:txBody>
        </p:sp>
      </p:grpSp>
      <p:grpSp>
        <p:nvGrpSpPr>
          <p:cNvPr id="5" name="Group 4"/>
          <p:cNvGrpSpPr>
            <a:grpSpLocks/>
          </p:cNvGrpSpPr>
          <p:nvPr/>
        </p:nvGrpSpPr>
        <p:grpSpPr bwMode="auto">
          <a:xfrm>
            <a:off x="4867275" y="3960813"/>
            <a:ext cx="3200400" cy="2438400"/>
            <a:chOff x="4724400" y="3699167"/>
            <a:chExt cx="3200400" cy="2438400"/>
          </a:xfrm>
        </p:grpSpPr>
        <p:grpSp>
          <p:nvGrpSpPr>
            <p:cNvPr id="34826" name="Group 6"/>
            <p:cNvGrpSpPr>
              <a:grpSpLocks/>
            </p:cNvGrpSpPr>
            <p:nvPr/>
          </p:nvGrpSpPr>
          <p:grpSpPr bwMode="auto">
            <a:xfrm>
              <a:off x="4724400" y="4191000"/>
              <a:ext cx="3200400" cy="1946567"/>
              <a:chOff x="4724400" y="4191000"/>
              <a:chExt cx="3200400" cy="1946567"/>
            </a:xfrm>
          </p:grpSpPr>
          <p:sp>
            <p:nvSpPr>
              <p:cNvPr id="264" name="Cube 263"/>
              <p:cNvSpPr>
                <a:spLocks noChangeArrowheads="1"/>
              </p:cNvSpPr>
              <p:nvPr/>
            </p:nvSpPr>
            <p:spPr bwMode="auto">
              <a:xfrm>
                <a:off x="5181600" y="4191000"/>
                <a:ext cx="1619311" cy="1505521"/>
              </a:xfrm>
              <a:prstGeom prst="cube">
                <a:avLst>
                  <a:gd name="adj" fmla="val 0"/>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000000">
                    <a:alpha val="37999"/>
                  </a:srgbClr>
                </a:outerShdw>
              </a:effectLst>
            </p:spPr>
            <p:txBody>
              <a:bodyPr wrap="none" anchor="ctr"/>
              <a:lstStyle/>
              <a:p>
                <a:pPr algn="ctr" eaLnBrk="1" fontAlgn="auto" hangingPunct="1">
                  <a:spcBef>
                    <a:spcPts val="0"/>
                  </a:spcBef>
                  <a:spcAft>
                    <a:spcPts val="0"/>
                  </a:spcAft>
                  <a:defRPr/>
                </a:pPr>
                <a:endParaRPr lang="en-US" sz="3200" dirty="0">
                  <a:solidFill>
                    <a:srgbClr val="000000"/>
                  </a:solidFill>
                  <a:latin typeface="+mn-lt"/>
                  <a:ea typeface="ＭＳ Ｐゴシック" pitchFamily="-111" charset="-128"/>
                </a:endParaRPr>
              </a:p>
            </p:txBody>
          </p:sp>
          <p:sp>
            <p:nvSpPr>
              <p:cNvPr id="265" name="Rectangle 264"/>
              <p:cNvSpPr/>
              <p:nvPr/>
            </p:nvSpPr>
            <p:spPr bwMode="auto">
              <a:xfrm>
                <a:off x="5181600" y="5786729"/>
                <a:ext cx="1619250" cy="3317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66" name="Rectangle 265"/>
              <p:cNvSpPr/>
              <p:nvPr/>
            </p:nvSpPr>
            <p:spPr bwMode="auto">
              <a:xfrm rot="16200000">
                <a:off x="4181475" y="4762792"/>
                <a:ext cx="1489075" cy="3651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31" name="TextBox 266"/>
              <p:cNvSpPr txBox="1">
                <a:spLocks noChangeArrowheads="1"/>
              </p:cNvSpPr>
              <p:nvPr/>
            </p:nvSpPr>
            <p:spPr bwMode="auto">
              <a:xfrm rot="-5400000">
                <a:off x="4505355" y="4508703"/>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Docs</a:t>
                </a:r>
              </a:p>
            </p:txBody>
          </p:sp>
          <p:sp>
            <p:nvSpPr>
              <p:cNvPr id="34832" name="TextBox 267"/>
              <p:cNvSpPr txBox="1">
                <a:spLocks noChangeArrowheads="1"/>
              </p:cNvSpPr>
              <p:nvPr/>
            </p:nvSpPr>
            <p:spPr bwMode="auto">
              <a:xfrm>
                <a:off x="5372065" y="5737457"/>
                <a:ext cx="952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Words</a:t>
                </a:r>
              </a:p>
            </p:txBody>
          </p:sp>
          <p:sp>
            <p:nvSpPr>
              <p:cNvPr id="269" name="Rectangle 268"/>
              <p:cNvSpPr/>
              <p:nvPr/>
            </p:nvSpPr>
            <p:spPr bwMode="auto">
              <a:xfrm>
                <a:off x="5181600" y="5216817"/>
                <a:ext cx="1619250" cy="635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70" name="Rectangle 269"/>
              <p:cNvSpPr/>
              <p:nvPr/>
            </p:nvSpPr>
            <p:spPr bwMode="auto">
              <a:xfrm>
                <a:off x="6516688" y="4191292"/>
                <a:ext cx="55562" cy="1504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71" name="Rectangle 270"/>
              <p:cNvSpPr/>
              <p:nvPr/>
            </p:nvSpPr>
            <p:spPr bwMode="auto">
              <a:xfrm>
                <a:off x="6516688" y="5786729"/>
                <a:ext cx="44450" cy="331788"/>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72" name="Rectangle 271"/>
              <p:cNvSpPr/>
              <p:nvPr/>
            </p:nvSpPr>
            <p:spPr bwMode="auto">
              <a:xfrm>
                <a:off x="4745038" y="5216817"/>
                <a:ext cx="366712" cy="57150"/>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37" name="Rectangle 457"/>
              <p:cNvSpPr>
                <a:spLocks noChangeArrowheads="1"/>
              </p:cNvSpPr>
              <p:nvPr/>
            </p:nvSpPr>
            <p:spPr bwMode="auto">
              <a:xfrm>
                <a:off x="5365640" y="4442057"/>
                <a:ext cx="9551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b="1">
                    <a:ea typeface="ＭＳ Ｐゴシック" charset="-128"/>
                    <a:cs typeface="ＭＳ Ｐゴシック" charset="-128"/>
                  </a:rPr>
                  <a:t>Wiki</a:t>
                </a:r>
                <a:endParaRPr lang="en-US" altLang="x-none" b="1">
                  <a:solidFill>
                    <a:schemeClr val="bg1"/>
                  </a:solidFill>
                  <a:ea typeface="ＭＳ Ｐゴシック" charset="-128"/>
                  <a:cs typeface="ＭＳ Ｐゴシック" charset="-128"/>
                </a:endParaRPr>
              </a:p>
            </p:txBody>
          </p:sp>
          <p:cxnSp>
            <p:nvCxnSpPr>
              <p:cNvPr id="459" name="Straight Connector 458"/>
              <p:cNvCxnSpPr>
                <a:stCxn id="473" idx="3"/>
                <a:endCxn id="481" idx="1"/>
              </p:cNvCxnSpPr>
              <p:nvPr/>
            </p:nvCxnSpPr>
            <p:spPr bwMode="auto">
              <a:xfrm>
                <a:off x="7239000" y="4246854"/>
                <a:ext cx="457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0" name="Straight Connector 459"/>
              <p:cNvCxnSpPr>
                <a:stCxn id="474" idx="3"/>
                <a:endCxn id="481" idx="1"/>
              </p:cNvCxnSpPr>
              <p:nvPr/>
            </p:nvCxnSpPr>
            <p:spPr bwMode="auto">
              <a:xfrm flipV="1">
                <a:off x="7239000" y="4246854"/>
                <a:ext cx="457200" cy="2063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1" name="Straight Connector 460"/>
              <p:cNvCxnSpPr>
                <a:endCxn id="483" idx="1"/>
              </p:cNvCxnSpPr>
              <p:nvPr/>
            </p:nvCxnSpPr>
            <p:spPr bwMode="auto">
              <a:xfrm>
                <a:off x="7239000" y="4496092"/>
                <a:ext cx="457200" cy="2190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2" name="Straight Connector 461"/>
              <p:cNvCxnSpPr>
                <a:stCxn id="474" idx="3"/>
                <a:endCxn id="486" idx="1"/>
              </p:cNvCxnSpPr>
              <p:nvPr/>
            </p:nvCxnSpPr>
            <p:spPr bwMode="auto">
              <a:xfrm>
                <a:off x="7239000" y="4453229"/>
                <a:ext cx="457200" cy="914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3" name="Straight Connector 462"/>
              <p:cNvCxnSpPr>
                <a:stCxn id="475" idx="3"/>
                <a:endCxn id="487" idx="1"/>
              </p:cNvCxnSpPr>
              <p:nvPr/>
            </p:nvCxnSpPr>
            <p:spPr bwMode="auto">
              <a:xfrm>
                <a:off x="7239000" y="4659604"/>
                <a:ext cx="457200" cy="10350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4" name="Straight Connector 463"/>
              <p:cNvCxnSpPr>
                <a:stCxn id="476" idx="3"/>
                <a:endCxn id="484" idx="1"/>
              </p:cNvCxnSpPr>
              <p:nvPr/>
            </p:nvCxnSpPr>
            <p:spPr bwMode="auto">
              <a:xfrm>
                <a:off x="7239000" y="4867567"/>
                <a:ext cx="457200" cy="762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5" name="Straight Connector 464"/>
              <p:cNvCxnSpPr>
                <a:stCxn id="478" idx="3"/>
                <a:endCxn id="486" idx="1"/>
              </p:cNvCxnSpPr>
              <p:nvPr/>
            </p:nvCxnSpPr>
            <p:spPr bwMode="auto">
              <a:xfrm>
                <a:off x="7239000" y="5280317"/>
                <a:ext cx="457200" cy="87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6" name="Straight Connector 465"/>
              <p:cNvCxnSpPr>
                <a:stCxn id="479" idx="3"/>
                <a:endCxn id="486" idx="1"/>
              </p:cNvCxnSpPr>
              <p:nvPr/>
            </p:nvCxnSpPr>
            <p:spPr bwMode="auto">
              <a:xfrm flipV="1">
                <a:off x="7239000" y="5367629"/>
                <a:ext cx="457200" cy="1190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7" name="Straight Connector 466"/>
              <p:cNvCxnSpPr>
                <a:stCxn id="480" idx="3"/>
                <a:endCxn id="486" idx="1"/>
              </p:cNvCxnSpPr>
              <p:nvPr/>
            </p:nvCxnSpPr>
            <p:spPr bwMode="auto">
              <a:xfrm flipV="1">
                <a:off x="7239000" y="5367629"/>
                <a:ext cx="457200" cy="3270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8" name="Straight Connector 467"/>
              <p:cNvCxnSpPr>
                <a:stCxn id="479" idx="3"/>
                <a:endCxn id="487" idx="1"/>
              </p:cNvCxnSpPr>
              <p:nvPr/>
            </p:nvCxnSpPr>
            <p:spPr bwMode="auto">
              <a:xfrm>
                <a:off x="7239000" y="5486692"/>
                <a:ext cx="457200" cy="2079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9" name="Straight Connector 468"/>
              <p:cNvCxnSpPr>
                <a:stCxn id="476" idx="3"/>
                <a:endCxn id="483" idx="1"/>
              </p:cNvCxnSpPr>
              <p:nvPr/>
            </p:nvCxnSpPr>
            <p:spPr bwMode="auto">
              <a:xfrm flipV="1">
                <a:off x="7239000" y="4715167"/>
                <a:ext cx="457200" cy="152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0" name="Straight Connector 469"/>
              <p:cNvCxnSpPr>
                <a:stCxn id="475" idx="3"/>
                <a:endCxn id="484" idx="1"/>
              </p:cNvCxnSpPr>
              <p:nvPr/>
            </p:nvCxnSpPr>
            <p:spPr bwMode="auto">
              <a:xfrm>
                <a:off x="7239000" y="4659604"/>
                <a:ext cx="457200" cy="2841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 name="Straight Connector 470"/>
              <p:cNvCxnSpPr>
                <a:stCxn id="477" idx="3"/>
                <a:endCxn id="485" idx="1"/>
              </p:cNvCxnSpPr>
              <p:nvPr/>
            </p:nvCxnSpPr>
            <p:spPr bwMode="auto">
              <a:xfrm>
                <a:off x="7239000" y="5073942"/>
                <a:ext cx="457200" cy="87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2" name="Straight Connector 471"/>
              <p:cNvCxnSpPr>
                <a:stCxn id="478" idx="3"/>
                <a:endCxn id="482" idx="1"/>
              </p:cNvCxnSpPr>
              <p:nvPr/>
            </p:nvCxnSpPr>
            <p:spPr bwMode="auto">
              <a:xfrm flipV="1">
                <a:off x="7239000" y="4486567"/>
                <a:ext cx="457200" cy="7937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3" name="Rectangle 472"/>
              <p:cNvSpPr/>
              <p:nvPr/>
            </p:nvSpPr>
            <p:spPr bwMode="auto">
              <a:xfrm>
                <a:off x="7010400" y="4213517"/>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4" name="Rectangle 473"/>
              <p:cNvSpPr/>
              <p:nvPr/>
            </p:nvSpPr>
            <p:spPr bwMode="auto">
              <a:xfrm>
                <a:off x="7010400" y="4419892"/>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5" name="Rectangle 474"/>
              <p:cNvSpPr/>
              <p:nvPr/>
            </p:nvSpPr>
            <p:spPr bwMode="auto">
              <a:xfrm>
                <a:off x="7010400" y="4627854"/>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6" name="Rectangle 475"/>
              <p:cNvSpPr/>
              <p:nvPr/>
            </p:nvSpPr>
            <p:spPr bwMode="auto">
              <a:xfrm>
                <a:off x="7010400" y="4834229"/>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7" name="Rectangle 476"/>
              <p:cNvSpPr/>
              <p:nvPr/>
            </p:nvSpPr>
            <p:spPr bwMode="auto">
              <a:xfrm>
                <a:off x="7010400" y="5040604"/>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8" name="Rectangle 477"/>
              <p:cNvSpPr/>
              <p:nvPr/>
            </p:nvSpPr>
            <p:spPr bwMode="auto">
              <a:xfrm>
                <a:off x="7010400" y="5246979"/>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9" name="Rectangle 478"/>
              <p:cNvSpPr/>
              <p:nvPr/>
            </p:nvSpPr>
            <p:spPr bwMode="auto">
              <a:xfrm>
                <a:off x="7010400" y="5454942"/>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0" name="Rectangle 479"/>
              <p:cNvSpPr/>
              <p:nvPr/>
            </p:nvSpPr>
            <p:spPr bwMode="auto">
              <a:xfrm>
                <a:off x="7010400" y="5661317"/>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1" name="Rectangle 480"/>
              <p:cNvSpPr/>
              <p:nvPr/>
            </p:nvSpPr>
            <p:spPr bwMode="auto">
              <a:xfrm>
                <a:off x="7696200" y="4213517"/>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2" name="Rectangle 481"/>
              <p:cNvSpPr/>
              <p:nvPr/>
            </p:nvSpPr>
            <p:spPr bwMode="auto">
              <a:xfrm>
                <a:off x="7696200" y="4453229"/>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3" name="Rectangle 482"/>
              <p:cNvSpPr/>
              <p:nvPr/>
            </p:nvSpPr>
            <p:spPr bwMode="auto">
              <a:xfrm>
                <a:off x="7696200" y="4681829"/>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4" name="Rectangle 483"/>
              <p:cNvSpPr/>
              <p:nvPr/>
            </p:nvSpPr>
            <p:spPr bwMode="auto">
              <a:xfrm>
                <a:off x="7696200" y="4910429"/>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5" name="Rectangle 484"/>
              <p:cNvSpPr/>
              <p:nvPr/>
            </p:nvSpPr>
            <p:spPr bwMode="auto">
              <a:xfrm>
                <a:off x="7696200" y="5127917"/>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6" name="Rectangle 485"/>
              <p:cNvSpPr/>
              <p:nvPr/>
            </p:nvSpPr>
            <p:spPr bwMode="auto">
              <a:xfrm>
                <a:off x="7696200" y="5334292"/>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dirty="0">
                  <a:solidFill>
                    <a:schemeClr val="tx1"/>
                  </a:solidFill>
                  <a:latin typeface="Tahoma" pitchFamily="-64" charset="0"/>
                </a:endParaRPr>
              </a:p>
            </p:txBody>
          </p:sp>
          <p:sp>
            <p:nvSpPr>
              <p:cNvPr id="487" name="Rectangle 486"/>
              <p:cNvSpPr/>
              <p:nvPr/>
            </p:nvSpPr>
            <p:spPr bwMode="auto">
              <a:xfrm>
                <a:off x="7696200" y="5661317"/>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grpSp>
        <p:sp>
          <p:nvSpPr>
            <p:cNvPr id="34827" name="TextBox 488"/>
            <p:cNvSpPr txBox="1">
              <a:spLocks noChangeArrowheads="1"/>
            </p:cNvSpPr>
            <p:nvPr/>
          </p:nvSpPr>
          <p:spPr bwMode="auto">
            <a:xfrm>
              <a:off x="5436704" y="3699167"/>
              <a:ext cx="1802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Text Analysis</a:t>
              </a:r>
            </a:p>
          </p:txBody>
        </p:sp>
      </p:grpSp>
      <p:grpSp>
        <p:nvGrpSpPr>
          <p:cNvPr id="3" name="Group 2"/>
          <p:cNvGrpSpPr>
            <a:grpSpLocks/>
          </p:cNvGrpSpPr>
          <p:nvPr/>
        </p:nvGrpSpPr>
        <p:grpSpPr bwMode="auto">
          <a:xfrm>
            <a:off x="981075" y="1304925"/>
            <a:ext cx="2667000" cy="2462213"/>
            <a:chOff x="838200" y="1043285"/>
            <a:chExt cx="2667000" cy="2461915"/>
          </a:xfrm>
        </p:grpSpPr>
        <p:pic>
          <p:nvPicPr>
            <p:cNvPr id="34824" name="Picture 4" descr="http://www.mpiweb.org/Libraries/Magazine/Social-Network-Stock-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04950"/>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TextBox 215"/>
            <p:cNvSpPr txBox="1">
              <a:spLocks noChangeArrowheads="1"/>
            </p:cNvSpPr>
            <p:nvPr/>
          </p:nvSpPr>
          <p:spPr bwMode="auto">
            <a:xfrm>
              <a:off x="1221416" y="1043285"/>
              <a:ext cx="2061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Social Network</a:t>
              </a:r>
            </a:p>
          </p:txBody>
        </p:sp>
      </p:grpSp>
      <p:grpSp>
        <p:nvGrpSpPr>
          <p:cNvPr id="6" name="Group 5"/>
          <p:cNvGrpSpPr>
            <a:grpSpLocks/>
          </p:cNvGrpSpPr>
          <p:nvPr/>
        </p:nvGrpSpPr>
        <p:grpSpPr bwMode="auto">
          <a:xfrm>
            <a:off x="981075" y="3919538"/>
            <a:ext cx="3028950" cy="2520950"/>
            <a:chOff x="838200" y="3657600"/>
            <a:chExt cx="3029042" cy="2521052"/>
          </a:xfrm>
        </p:grpSpPr>
        <p:sp>
          <p:nvSpPr>
            <p:cNvPr id="34822" name="TextBox 527"/>
            <p:cNvSpPr txBox="1">
              <a:spLocks noChangeArrowheads="1"/>
            </p:cNvSpPr>
            <p:nvPr/>
          </p:nvSpPr>
          <p:spPr bwMode="auto">
            <a:xfrm>
              <a:off x="838200" y="3657600"/>
              <a:ext cx="27961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Probabilistic Analysis</a:t>
              </a:r>
            </a:p>
          </p:txBody>
        </p:sp>
        <p:pic>
          <p:nvPicPr>
            <p:cNvPr id="34823"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185377"/>
              <a:ext cx="3029042" cy="199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5"/>
          <p:cNvSpPr>
            <a:spLocks noGrp="1"/>
          </p:cNvSpPr>
          <p:nvPr>
            <p:ph type="ctrTitle"/>
          </p:nvPr>
        </p:nvSpPr>
        <p:spPr>
          <a:xfrm>
            <a:off x="1371600" y="1371600"/>
            <a:ext cx="6400800" cy="1676400"/>
          </a:xfrm>
        </p:spPr>
        <p:txBody>
          <a:bodyPr/>
          <a:lstStyle/>
          <a:p>
            <a:pPr eaLnBrk="1" hangingPunct="1"/>
            <a:r>
              <a:rPr lang="en-US" altLang="x-none" dirty="0"/>
              <a:t>Concrete </a:t>
            </a:r>
            <a:r>
              <a:rPr lang="en-US" altLang="x-none" dirty="0" smtClean="0"/>
              <a:t>Examples</a:t>
            </a:r>
            <a:endParaRPr lang="en-US" altLang="x-none" dirty="0"/>
          </a:p>
        </p:txBody>
      </p:sp>
      <p:sp>
        <p:nvSpPr>
          <p:cNvPr id="36866" name="Subtitle 6"/>
          <p:cNvSpPr>
            <a:spLocks noGrp="1"/>
          </p:cNvSpPr>
          <p:nvPr>
            <p:ph type="subTitle" idx="1"/>
          </p:nvPr>
        </p:nvSpPr>
        <p:spPr>
          <a:xfrm>
            <a:off x="1371600" y="3505200"/>
            <a:ext cx="6400800" cy="1752600"/>
          </a:xfrm>
        </p:spPr>
        <p:txBody>
          <a:bodyPr/>
          <a:lstStyle/>
          <a:p>
            <a:pPr eaLnBrk="1" hangingPunct="1"/>
            <a:r>
              <a:rPr lang="en-US" altLang="x-none" sz="3600" b="1" dirty="0">
                <a:solidFill>
                  <a:srgbClr val="0070C0"/>
                </a:solidFill>
              </a:rPr>
              <a:t>Label </a:t>
            </a:r>
            <a:r>
              <a:rPr lang="en-US" altLang="x-none" sz="3600" b="1" dirty="0" smtClean="0">
                <a:solidFill>
                  <a:srgbClr val="0070C0"/>
                </a:solidFill>
              </a:rPr>
              <a:t>Propagation</a:t>
            </a:r>
          </a:p>
          <a:p>
            <a:pPr eaLnBrk="1" hangingPunct="1"/>
            <a:r>
              <a:rPr lang="en-US" altLang="x-none" sz="3600" b="1" dirty="0" smtClean="0">
                <a:solidFill>
                  <a:srgbClr val="0070C0"/>
                </a:solidFill>
              </a:rPr>
              <a:t>Page Rank</a:t>
            </a:r>
            <a:endParaRPr lang="en-US" altLang="x-none" sz="3600" b="1" dirty="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36"/>
          <p:cNvSpPr txBox="1">
            <a:spLocks noChangeArrowheads="1"/>
          </p:cNvSpPr>
          <p:nvPr/>
        </p:nvSpPr>
        <p:spPr bwMode="auto">
          <a:xfrm>
            <a:off x="6596063" y="2971800"/>
            <a:ext cx="795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Profile</a:t>
            </a:r>
          </a:p>
        </p:txBody>
      </p:sp>
      <p:pic>
        <p:nvPicPr>
          <p:cNvPr id="140" name="Picture 13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276600"/>
            <a:ext cx="558800" cy="76200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1" name="Straight Connector 140"/>
          <p:cNvCxnSpPr>
            <a:cxnSpLocks noChangeShapeType="1"/>
            <a:stCxn id="119" idx="3"/>
            <a:endCxn id="140" idx="1"/>
          </p:cNvCxnSpPr>
          <p:nvPr/>
        </p:nvCxnSpPr>
        <p:spPr bwMode="auto">
          <a:xfrm flipV="1">
            <a:off x="5930900" y="3657600"/>
            <a:ext cx="7747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8916" name="Title 1"/>
          <p:cNvSpPr>
            <a:spLocks noGrp="1"/>
          </p:cNvSpPr>
          <p:nvPr>
            <p:ph type="title"/>
          </p:nvPr>
        </p:nvSpPr>
        <p:spPr>
          <a:xfrm>
            <a:off x="465138" y="74613"/>
            <a:ext cx="8229600" cy="1143000"/>
          </a:xfrm>
        </p:spPr>
        <p:txBody>
          <a:bodyPr/>
          <a:lstStyle/>
          <a:p>
            <a:pPr eaLnBrk="1" hangingPunct="1"/>
            <a:r>
              <a:rPr lang="en-US" altLang="x-none"/>
              <a:t>Label Propagation Algorithm</a:t>
            </a:r>
          </a:p>
        </p:txBody>
      </p:sp>
      <p:sp>
        <p:nvSpPr>
          <p:cNvPr id="3" name="Content Placeholder 2"/>
          <p:cNvSpPr>
            <a:spLocks noGrp="1"/>
          </p:cNvSpPr>
          <p:nvPr>
            <p:ph idx="1"/>
          </p:nvPr>
        </p:nvSpPr>
        <p:spPr>
          <a:xfrm>
            <a:off x="247870" y="1217613"/>
            <a:ext cx="5238750" cy="5365750"/>
          </a:xfrm>
        </p:spPr>
        <p:txBody>
          <a:bodyPr rtlCol="0">
            <a:normAutofit lnSpcReduction="10000"/>
          </a:bodyPr>
          <a:lstStyle/>
          <a:p>
            <a:pPr eaLnBrk="1" fontAlgn="auto" hangingPunct="1">
              <a:spcAft>
                <a:spcPts val="0"/>
              </a:spcAft>
              <a:buFont typeface="Arial"/>
              <a:buChar char="•"/>
              <a:defRPr/>
            </a:pPr>
            <a:r>
              <a:rPr lang="en-US" dirty="0" smtClean="0"/>
              <a:t>Social Arithmetic:</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endParaRPr lang="en-US" dirty="0" smtClean="0"/>
          </a:p>
          <a:p>
            <a:pPr marL="0" indent="0" eaLnBrk="1" fontAlgn="auto" hangingPunct="1">
              <a:spcAft>
                <a:spcPts val="0"/>
              </a:spcAft>
              <a:buFont typeface="Arial"/>
              <a:buNone/>
              <a:defRPr/>
            </a:pPr>
            <a:endParaRPr lang="en-US" dirty="0" smtClean="0"/>
          </a:p>
          <a:p>
            <a:pPr eaLnBrk="1" fontAlgn="auto" hangingPunct="1">
              <a:spcAft>
                <a:spcPts val="0"/>
              </a:spcAft>
              <a:buFont typeface="Arial"/>
              <a:buChar char="•"/>
              <a:defRPr/>
            </a:pPr>
            <a:r>
              <a:rPr lang="en-US" dirty="0" smtClean="0"/>
              <a:t>Recurrence Algorithm:</a:t>
            </a:r>
          </a:p>
          <a:p>
            <a:pPr eaLnBrk="1" fontAlgn="auto" hangingPunct="1">
              <a:spcAft>
                <a:spcPts val="0"/>
              </a:spcAft>
              <a:buFont typeface="Arial"/>
              <a:buChar char="•"/>
              <a:defRPr/>
            </a:pPr>
            <a:endParaRPr lang="en-US" dirty="0"/>
          </a:p>
          <a:p>
            <a:pPr marL="0" indent="0" eaLnBrk="1" fontAlgn="auto" hangingPunct="1">
              <a:spcAft>
                <a:spcPts val="0"/>
              </a:spcAft>
              <a:buFont typeface="Arial"/>
              <a:buNone/>
              <a:defRPr/>
            </a:pPr>
            <a:endParaRPr lang="en-US" sz="2000" dirty="0"/>
          </a:p>
          <a:p>
            <a:pPr lvl="1" eaLnBrk="1" fontAlgn="auto" hangingPunct="1">
              <a:spcAft>
                <a:spcPts val="0"/>
              </a:spcAft>
              <a:buFont typeface="Arial"/>
              <a:buChar char="–"/>
              <a:defRPr/>
            </a:pPr>
            <a:r>
              <a:rPr lang="en-US" dirty="0" smtClean="0"/>
              <a:t>iterate until convergence</a:t>
            </a:r>
          </a:p>
          <a:p>
            <a:pPr lvl="1" eaLnBrk="1" fontAlgn="auto" hangingPunct="1">
              <a:spcAft>
                <a:spcPts val="0"/>
              </a:spcAft>
              <a:buFont typeface="Arial"/>
              <a:buChar char="–"/>
              <a:defRPr/>
            </a:pPr>
            <a:endParaRPr lang="en-US" sz="1200" dirty="0" smtClean="0"/>
          </a:p>
          <a:p>
            <a:pPr eaLnBrk="1" fontAlgn="auto" hangingPunct="1">
              <a:spcAft>
                <a:spcPts val="0"/>
              </a:spcAft>
              <a:buFont typeface="Arial"/>
              <a:buChar char="•"/>
              <a:defRPr/>
            </a:pPr>
            <a:r>
              <a:rPr lang="en-US" dirty="0" smtClean="0"/>
              <a:t>Parallelism:</a:t>
            </a:r>
          </a:p>
          <a:p>
            <a:pPr lvl="1" eaLnBrk="1" fontAlgn="auto" hangingPunct="1">
              <a:spcAft>
                <a:spcPts val="0"/>
              </a:spcAft>
              <a:buFont typeface="Arial"/>
              <a:buChar char="–"/>
              <a:defRPr/>
            </a:pPr>
            <a:r>
              <a:rPr lang="en-US" dirty="0" smtClean="0"/>
              <a:t>Compute all </a:t>
            </a:r>
            <a:r>
              <a:rPr lang="en-US" i="1" dirty="0" smtClean="0"/>
              <a:t>Likes[</a:t>
            </a:r>
            <a:r>
              <a:rPr lang="en-US" i="1" dirty="0" err="1" smtClean="0"/>
              <a:t>i</a:t>
            </a:r>
            <a:r>
              <a:rPr lang="en-US" i="1" dirty="0" smtClean="0"/>
              <a:t>]</a:t>
            </a:r>
            <a:r>
              <a:rPr lang="en-US" dirty="0" smtClean="0"/>
              <a:t> in parallel</a:t>
            </a:r>
          </a:p>
        </p:txBody>
      </p:sp>
      <p:cxnSp>
        <p:nvCxnSpPr>
          <p:cNvPr id="81" name="Straight Connector 80"/>
          <p:cNvCxnSpPr>
            <a:cxnSpLocks noChangeShapeType="1"/>
            <a:stCxn id="119" idx="2"/>
            <a:endCxn id="120" idx="1"/>
          </p:cNvCxnSpPr>
          <p:nvPr/>
        </p:nvCxnSpPr>
        <p:spPr bwMode="auto">
          <a:xfrm>
            <a:off x="5670550" y="4022725"/>
            <a:ext cx="1035050" cy="1338263"/>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84" name="Straight Connector 83"/>
          <p:cNvCxnSpPr>
            <a:cxnSpLocks noChangeShapeType="1"/>
            <a:stCxn id="121" idx="1"/>
            <a:endCxn id="119" idx="0"/>
          </p:cNvCxnSpPr>
          <p:nvPr/>
        </p:nvCxnSpPr>
        <p:spPr bwMode="auto">
          <a:xfrm flipH="1">
            <a:off x="5670550" y="2116138"/>
            <a:ext cx="1035050" cy="1176337"/>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19" name="Picture 118" descr="gonzalez.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92475"/>
            <a:ext cx="520700" cy="73025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19" descr="guestrin.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5006975"/>
            <a:ext cx="527050" cy="708025"/>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20" descr="hong.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752600"/>
            <a:ext cx="539750" cy="728663"/>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TextBox 132"/>
          <p:cNvSpPr txBox="1">
            <a:spLocks noChangeArrowheads="1"/>
          </p:cNvSpPr>
          <p:nvPr/>
        </p:nvSpPr>
        <p:spPr bwMode="auto">
          <a:xfrm>
            <a:off x="6511925" y="1382713"/>
            <a:ext cx="955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Sue Ann</a:t>
            </a:r>
          </a:p>
        </p:txBody>
      </p:sp>
      <p:sp>
        <p:nvSpPr>
          <p:cNvPr id="38924" name="TextBox 133"/>
          <p:cNvSpPr txBox="1">
            <a:spLocks noChangeArrowheads="1"/>
          </p:cNvSpPr>
          <p:nvPr/>
        </p:nvSpPr>
        <p:spPr bwMode="auto">
          <a:xfrm>
            <a:off x="6627813" y="4625975"/>
            <a:ext cx="763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Carlos</a:t>
            </a:r>
          </a:p>
        </p:txBody>
      </p:sp>
      <p:sp>
        <p:nvSpPr>
          <p:cNvPr id="38925" name="TextBox 134"/>
          <p:cNvSpPr txBox="1">
            <a:spLocks noChangeArrowheads="1"/>
          </p:cNvSpPr>
          <p:nvPr/>
        </p:nvSpPr>
        <p:spPr bwMode="auto">
          <a:xfrm rot="-5400000">
            <a:off x="5041900" y="3449638"/>
            <a:ext cx="496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Me</a:t>
            </a:r>
          </a:p>
        </p:txBody>
      </p:sp>
      <p:grpSp>
        <p:nvGrpSpPr>
          <p:cNvPr id="38926" name="Group 155"/>
          <p:cNvGrpSpPr>
            <a:grpSpLocks/>
          </p:cNvGrpSpPr>
          <p:nvPr/>
        </p:nvGrpSpPr>
        <p:grpSpPr bwMode="auto">
          <a:xfrm>
            <a:off x="5816600" y="1905000"/>
            <a:ext cx="787400" cy="3581400"/>
            <a:chOff x="5817137" y="1905000"/>
            <a:chExt cx="786326" cy="3581400"/>
          </a:xfrm>
        </p:grpSpPr>
        <p:sp>
          <p:nvSpPr>
            <p:cNvPr id="38938" name="TextBox 130"/>
            <p:cNvSpPr txBox="1">
              <a:spLocks noChangeArrowheads="1"/>
            </p:cNvSpPr>
            <p:nvPr/>
          </p:nvSpPr>
          <p:spPr bwMode="auto">
            <a:xfrm>
              <a:off x="5893337" y="1905000"/>
              <a:ext cx="583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40%</a:t>
              </a:r>
            </a:p>
          </p:txBody>
        </p:sp>
        <p:sp>
          <p:nvSpPr>
            <p:cNvPr id="38939" name="TextBox 131"/>
            <p:cNvSpPr txBox="1">
              <a:spLocks noChangeArrowheads="1"/>
            </p:cNvSpPr>
            <p:nvPr/>
          </p:nvSpPr>
          <p:spPr bwMode="auto">
            <a:xfrm>
              <a:off x="5817137" y="5117068"/>
              <a:ext cx="583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10%</a:t>
              </a:r>
            </a:p>
          </p:txBody>
        </p:sp>
        <p:sp>
          <p:nvSpPr>
            <p:cNvPr id="38940" name="TextBox 137"/>
            <p:cNvSpPr txBox="1">
              <a:spLocks noChangeArrowheads="1"/>
            </p:cNvSpPr>
            <p:nvPr/>
          </p:nvSpPr>
          <p:spPr bwMode="auto">
            <a:xfrm>
              <a:off x="6019800" y="3276600"/>
              <a:ext cx="583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50%</a:t>
              </a:r>
            </a:p>
          </p:txBody>
        </p:sp>
      </p:grpSp>
      <p:grpSp>
        <p:nvGrpSpPr>
          <p:cNvPr id="38927" name="Group 157"/>
          <p:cNvGrpSpPr>
            <a:grpSpLocks/>
          </p:cNvGrpSpPr>
          <p:nvPr/>
        </p:nvGrpSpPr>
        <p:grpSpPr bwMode="auto">
          <a:xfrm>
            <a:off x="7315200" y="1752600"/>
            <a:ext cx="1676400" cy="3900488"/>
            <a:chOff x="7315200" y="1752600"/>
            <a:chExt cx="1676400" cy="3900354"/>
          </a:xfrm>
        </p:grpSpPr>
        <p:sp>
          <p:nvSpPr>
            <p:cNvPr id="38935" name="TextBox 124"/>
            <p:cNvSpPr txBox="1">
              <a:spLocks noChangeArrowheads="1"/>
            </p:cNvSpPr>
            <p:nvPr/>
          </p:nvSpPr>
          <p:spPr bwMode="auto">
            <a:xfrm>
              <a:off x="7391400" y="1752600"/>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80% Cameras</a:t>
              </a:r>
            </a:p>
            <a:p>
              <a:pPr eaLnBrk="1" hangingPunct="1">
                <a:spcBef>
                  <a:spcPct val="0"/>
                </a:spcBef>
                <a:buFontTx/>
                <a:buNone/>
              </a:pPr>
              <a:r>
                <a:rPr lang="en-US" altLang="x-none" sz="1800"/>
                <a:t>20% Biking</a:t>
              </a:r>
            </a:p>
          </p:txBody>
        </p:sp>
        <p:sp>
          <p:nvSpPr>
            <p:cNvPr id="38936" name="TextBox 125"/>
            <p:cNvSpPr txBox="1">
              <a:spLocks noChangeArrowheads="1"/>
            </p:cNvSpPr>
            <p:nvPr/>
          </p:nvSpPr>
          <p:spPr bwMode="auto">
            <a:xfrm>
              <a:off x="7391400" y="5006623"/>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30% Cameras</a:t>
              </a:r>
            </a:p>
            <a:p>
              <a:pPr eaLnBrk="1" hangingPunct="1">
                <a:spcBef>
                  <a:spcPct val="0"/>
                </a:spcBef>
                <a:buFontTx/>
                <a:buNone/>
              </a:pPr>
              <a:r>
                <a:rPr lang="en-US" altLang="x-none" sz="1800"/>
                <a:t>70% Biking</a:t>
              </a:r>
            </a:p>
          </p:txBody>
        </p:sp>
        <p:sp>
          <p:nvSpPr>
            <p:cNvPr id="38937" name="TextBox 138"/>
            <p:cNvSpPr txBox="1">
              <a:spLocks noChangeArrowheads="1"/>
            </p:cNvSpPr>
            <p:nvPr/>
          </p:nvSpPr>
          <p:spPr bwMode="auto">
            <a:xfrm>
              <a:off x="7315200" y="3316069"/>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50% Cameras</a:t>
              </a:r>
            </a:p>
            <a:p>
              <a:pPr eaLnBrk="1" hangingPunct="1">
                <a:spcBef>
                  <a:spcPct val="0"/>
                </a:spcBef>
                <a:buFontTx/>
                <a:buNone/>
              </a:pPr>
              <a:r>
                <a:rPr lang="en-US" altLang="x-none" sz="1800"/>
                <a:t>50% Biking</a:t>
              </a:r>
            </a:p>
          </p:txBody>
        </p:sp>
      </p:grpSp>
      <p:grpSp>
        <p:nvGrpSpPr>
          <p:cNvPr id="38928" name="Group 1"/>
          <p:cNvGrpSpPr>
            <a:grpSpLocks/>
          </p:cNvGrpSpPr>
          <p:nvPr/>
        </p:nvGrpSpPr>
        <p:grpSpPr bwMode="auto">
          <a:xfrm>
            <a:off x="769938" y="1752600"/>
            <a:ext cx="3581400" cy="1368425"/>
            <a:chOff x="769937" y="1752600"/>
            <a:chExt cx="3581400" cy="1368425"/>
          </a:xfrm>
        </p:grpSpPr>
        <p:sp>
          <p:nvSpPr>
            <p:cNvPr id="38930" name="TextBox 135"/>
            <p:cNvSpPr txBox="1">
              <a:spLocks noChangeArrowheads="1"/>
            </p:cNvSpPr>
            <p:nvPr/>
          </p:nvSpPr>
          <p:spPr bwMode="auto">
            <a:xfrm>
              <a:off x="1379537" y="1752600"/>
              <a:ext cx="2887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50% What I list on my profile</a:t>
              </a:r>
            </a:p>
            <a:p>
              <a:pPr eaLnBrk="1" hangingPunct="1">
                <a:spcBef>
                  <a:spcPct val="0"/>
                </a:spcBef>
                <a:buFontTx/>
                <a:buNone/>
              </a:pPr>
              <a:r>
                <a:rPr lang="en-US" altLang="x-none" sz="1800"/>
                <a:t>40% Sue Ann Likes</a:t>
              </a:r>
            </a:p>
            <a:p>
              <a:pPr eaLnBrk="1" hangingPunct="1">
                <a:spcBef>
                  <a:spcPct val="0"/>
                </a:spcBef>
                <a:buFontTx/>
                <a:buNone/>
              </a:pPr>
              <a:r>
                <a:rPr lang="en-US" altLang="x-none" sz="1800"/>
                <a:t>10% Carlos Like</a:t>
              </a:r>
            </a:p>
          </p:txBody>
        </p:sp>
        <p:sp>
          <p:nvSpPr>
            <p:cNvPr id="38931" name="TextBox 143"/>
            <p:cNvSpPr txBox="1">
              <a:spLocks noChangeArrowheads="1"/>
            </p:cNvSpPr>
            <p:nvPr/>
          </p:nvSpPr>
          <p:spPr bwMode="auto">
            <a:xfrm>
              <a:off x="769937" y="2752725"/>
              <a:ext cx="72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 Like:</a:t>
              </a:r>
            </a:p>
          </p:txBody>
        </p:sp>
        <p:cxnSp>
          <p:nvCxnSpPr>
            <p:cNvPr id="38932" name="Straight Connector 145"/>
            <p:cNvCxnSpPr>
              <a:cxnSpLocks noChangeShapeType="1"/>
            </p:cNvCxnSpPr>
            <p:nvPr/>
          </p:nvCxnSpPr>
          <p:spPr bwMode="auto">
            <a:xfrm>
              <a:off x="1074737" y="2667000"/>
              <a:ext cx="3200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cxnSp>
        <p:sp>
          <p:nvSpPr>
            <p:cNvPr id="38933" name="TextBox 146"/>
            <p:cNvSpPr txBox="1">
              <a:spLocks noChangeArrowheads="1"/>
            </p:cNvSpPr>
            <p:nvPr/>
          </p:nvSpPr>
          <p:spPr bwMode="auto">
            <a:xfrm>
              <a:off x="1092200" y="2143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800"/>
                <a:t>+</a:t>
              </a:r>
            </a:p>
          </p:txBody>
        </p:sp>
        <p:sp>
          <p:nvSpPr>
            <p:cNvPr id="38934" name="TextBox 147"/>
            <p:cNvSpPr txBox="1">
              <a:spLocks noChangeArrowheads="1"/>
            </p:cNvSpPr>
            <p:nvPr/>
          </p:nvSpPr>
          <p:spPr bwMode="auto">
            <a:xfrm>
              <a:off x="1379537" y="2752725"/>
              <a:ext cx="297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60% Cameras, 40% Biking</a:t>
              </a:r>
            </a:p>
          </p:txBody>
        </p:sp>
      </p:grpSp>
      <p:graphicFrame>
        <p:nvGraphicFramePr>
          <p:cNvPr id="1046" name="Object 149"/>
          <p:cNvGraphicFramePr>
            <a:graphicFrameLocks noChangeAspect="1"/>
          </p:cNvGraphicFramePr>
          <p:nvPr>
            <p:extLst>
              <p:ext uri="{D42A27DB-BD31-4B8C-83A1-F6EECF244321}">
                <p14:modId xmlns:p14="http://schemas.microsoft.com/office/powerpoint/2010/main" val="1353232146"/>
              </p:ext>
            </p:extLst>
          </p:nvPr>
        </p:nvGraphicFramePr>
        <p:xfrm>
          <a:off x="605847" y="3882952"/>
          <a:ext cx="4454526" cy="901900"/>
        </p:xfrm>
        <a:graphic>
          <a:graphicData uri="http://schemas.openxmlformats.org/presentationml/2006/ole">
            <mc:AlternateContent xmlns:mc="http://schemas.openxmlformats.org/markup-compatibility/2006">
              <mc:Choice xmlns:v="urn:schemas-microsoft-com:vml" Requires="v">
                <p:oleObj spid="_x0000_s38953" name="Equation" r:id="rId8" imgW="1943100" imgH="393700" progId="Equation.3">
                  <p:embed/>
                </p:oleObj>
              </mc:Choice>
              <mc:Fallback>
                <p:oleObj name="Equation" r:id="rId8" imgW="1943100" imgH="393700" progId="Equation.3">
                  <p:embed/>
                  <p:pic>
                    <p:nvPicPr>
                      <p:cNvPr id="0" name="Object 1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847" y="3882952"/>
                        <a:ext cx="4454526" cy="9019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a:xfrm>
            <a:off x="465138" y="74613"/>
            <a:ext cx="8229600" cy="1143000"/>
          </a:xfrm>
        </p:spPr>
        <p:txBody>
          <a:bodyPr/>
          <a:lstStyle/>
          <a:p>
            <a:pPr eaLnBrk="1" hangingPunct="1"/>
            <a:r>
              <a:rPr lang="en-US" altLang="x-none" dirty="0" smtClean="0"/>
              <a:t>PageRank Algorithm</a:t>
            </a:r>
            <a:endParaRPr lang="en-US" altLang="x-none" dirty="0"/>
          </a:p>
        </p:txBody>
      </p:sp>
      <p:pic>
        <p:nvPicPr>
          <p:cNvPr id="2" name="Picture 1"/>
          <p:cNvPicPr>
            <a:picLocks noChangeAspect="1"/>
          </p:cNvPicPr>
          <p:nvPr/>
        </p:nvPicPr>
        <p:blipFill>
          <a:blip r:embed="rId3"/>
          <a:stretch>
            <a:fillRect/>
          </a:stretch>
        </p:blipFill>
        <p:spPr>
          <a:xfrm>
            <a:off x="5572974" y="1792577"/>
            <a:ext cx="3121764" cy="3776951"/>
          </a:xfrm>
          <a:prstGeom prst="rect">
            <a:avLst/>
          </a:prstGeom>
        </p:spPr>
      </p:pic>
      <p:sp>
        <p:nvSpPr>
          <p:cNvPr id="33" name="Content Placeholder 2"/>
          <p:cNvSpPr txBox="1">
            <a:spLocks/>
          </p:cNvSpPr>
          <p:nvPr/>
        </p:nvSpPr>
        <p:spPr bwMode="auto">
          <a:xfrm>
            <a:off x="247870" y="1217613"/>
            <a:ext cx="5238750" cy="543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rtlCol="0" anchor="t" anchorCtr="0" compatLnSpc="1">
            <a:prstTxWarp prst="textNoShape">
              <a:avLst/>
            </a:prstTxWarp>
            <a:normAutofit fontScale="92500" lnSpcReduction="20000"/>
          </a:bodyPr>
          <a:lstStyle>
            <a:lvl1pPr marL="342900" indent="-342900" algn="l" defTabSz="457200" rtl="0" eaLnBrk="0" fontAlgn="base" hangingPunct="0">
              <a:spcBef>
                <a:spcPct val="20000"/>
              </a:spcBef>
              <a:spcAft>
                <a:spcPct val="0"/>
              </a:spcAft>
              <a:buFont typeface="Arial" charset="0"/>
              <a:buChar char="•"/>
              <a:defRPr sz="3200" kern="1200">
                <a:solidFill>
                  <a:srgbClr val="000000"/>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rgbClr val="000000"/>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000000"/>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fontAlgn="auto" hangingPunct="1">
              <a:lnSpc>
                <a:spcPct val="110000"/>
              </a:lnSpc>
              <a:spcAft>
                <a:spcPts val="0"/>
              </a:spcAft>
              <a:buFont typeface="Arial"/>
              <a:buChar char="•"/>
              <a:defRPr/>
            </a:pPr>
            <a:r>
              <a:rPr lang="en-US" dirty="0" smtClean="0"/>
              <a:t>PageRank of </a:t>
            </a:r>
            <a:r>
              <a:rPr lang="en-US" i="1" dirty="0" smtClean="0"/>
              <a:t>u</a:t>
            </a:r>
            <a:r>
              <a:rPr lang="en-US" dirty="0" smtClean="0"/>
              <a:t> is dependent on PR of all pages linking to </a:t>
            </a:r>
            <a:r>
              <a:rPr lang="en-US" i="1" dirty="0" smtClean="0"/>
              <a:t>u</a:t>
            </a:r>
            <a:r>
              <a:rPr lang="en-US" dirty="0" smtClean="0"/>
              <a:t>, divided by the number of links from each of these pages</a:t>
            </a:r>
          </a:p>
          <a:p>
            <a:pPr marL="0" indent="0" eaLnBrk="1" fontAlgn="auto" hangingPunct="1">
              <a:spcAft>
                <a:spcPts val="0"/>
              </a:spcAft>
              <a:buFont typeface="Arial"/>
              <a:buNone/>
              <a:defRPr/>
            </a:pPr>
            <a:endParaRPr lang="en-US" sz="3000" dirty="0" smtClean="0"/>
          </a:p>
          <a:p>
            <a:pPr eaLnBrk="1" fontAlgn="auto" hangingPunct="1">
              <a:spcAft>
                <a:spcPts val="0"/>
              </a:spcAft>
              <a:buFont typeface="Arial"/>
              <a:buChar char="•"/>
              <a:defRPr/>
            </a:pPr>
            <a:r>
              <a:rPr lang="en-US" sz="3500" dirty="0" smtClean="0"/>
              <a:t>Recurrence Algorithm:</a:t>
            </a:r>
          </a:p>
          <a:p>
            <a:pPr marL="0" indent="0" eaLnBrk="1" fontAlgn="auto" hangingPunct="1">
              <a:spcAft>
                <a:spcPts val="0"/>
              </a:spcAft>
              <a:buFont typeface="Arial" charset="0"/>
              <a:buNone/>
              <a:defRPr/>
            </a:pPr>
            <a:r>
              <a:rPr lang="en-US" dirty="0" smtClean="0">
                <a:latin typeface="Times New Roman" charset="0"/>
                <a:ea typeface="Times New Roman" charset="0"/>
                <a:cs typeface="Times New Roman" charset="0"/>
              </a:rPr>
              <a:t>	</a:t>
            </a:r>
            <a:r>
              <a:rPr lang="en-US" i="1" dirty="0" smtClean="0">
                <a:latin typeface="Times New Roman" charset="0"/>
                <a:ea typeface="Times New Roman" charset="0"/>
                <a:cs typeface="Times New Roman" charset="0"/>
              </a:rPr>
              <a:t>PR[u] = </a:t>
            </a:r>
            <a:r>
              <a:rPr lang="en-US" sz="4800" dirty="0" smtClean="0">
                <a:latin typeface="Times New Roman" charset="0"/>
                <a:ea typeface="Times New Roman" charset="0"/>
                <a:cs typeface="Times New Roman" charset="0"/>
              </a:rPr>
              <a:t>𝛴</a:t>
            </a:r>
            <a:r>
              <a:rPr lang="en-US" sz="3500" i="1" baseline="-25000" dirty="0" err="1" smtClean="0">
                <a:latin typeface="Times New Roman" charset="0"/>
                <a:ea typeface="Times New Roman" charset="0"/>
                <a:cs typeface="Times New Roman" charset="0"/>
              </a:rPr>
              <a:t>v</a:t>
            </a:r>
            <a:r>
              <a:rPr lang="en-US" sz="2600" i="1" baseline="-25000" dirty="0" err="1" smtClean="0">
                <a:latin typeface="Times New Roman" charset="0"/>
                <a:ea typeface="Times New Roman" charset="0"/>
                <a:cs typeface="Times New Roman" charset="0"/>
              </a:rPr>
              <a:t>∈</a:t>
            </a:r>
            <a:r>
              <a:rPr lang="en-US" sz="3500" i="1" baseline="-25000" dirty="0" err="1" smtClean="0">
                <a:latin typeface="Times New Roman" charset="0"/>
                <a:ea typeface="Times New Roman" charset="0"/>
                <a:cs typeface="Times New Roman" charset="0"/>
              </a:rPr>
              <a:t>Bu</a:t>
            </a:r>
            <a:r>
              <a:rPr lang="en-US" sz="3500" i="1" baseline="-25000" dirty="0" smtClean="0">
                <a:latin typeface="Times New Roman" charset="0"/>
                <a:ea typeface="Times New Roman" charset="0"/>
                <a:cs typeface="Times New Roman" charset="0"/>
              </a:rPr>
              <a:t>  </a:t>
            </a:r>
            <a:r>
              <a:rPr lang="en-US" i="1" dirty="0" smtClean="0">
                <a:latin typeface="Times New Roman" charset="0"/>
                <a:ea typeface="Times New Roman" charset="0"/>
                <a:cs typeface="Times New Roman" charset="0"/>
              </a:rPr>
              <a:t>PR[v] / L[v]</a:t>
            </a:r>
          </a:p>
          <a:p>
            <a:pPr marL="0" indent="0" eaLnBrk="1" fontAlgn="auto" hangingPunct="1">
              <a:spcAft>
                <a:spcPts val="0"/>
              </a:spcAft>
              <a:buFont typeface="Arial" charset="0"/>
              <a:buNone/>
              <a:defRPr/>
            </a:pPr>
            <a:endParaRPr lang="en-US" sz="1700" dirty="0" smtClean="0"/>
          </a:p>
          <a:p>
            <a:pPr lvl="1" eaLnBrk="1" fontAlgn="auto" hangingPunct="1">
              <a:spcAft>
                <a:spcPts val="0"/>
              </a:spcAft>
              <a:buFont typeface="Arial"/>
              <a:buChar char="–"/>
              <a:defRPr/>
            </a:pPr>
            <a:r>
              <a:rPr lang="en-US" sz="3000" dirty="0" smtClean="0"/>
              <a:t>iterate until convergence</a:t>
            </a:r>
          </a:p>
          <a:p>
            <a:pPr lvl="1" eaLnBrk="1" fontAlgn="auto" hangingPunct="1">
              <a:spcAft>
                <a:spcPts val="0"/>
              </a:spcAft>
              <a:buFont typeface="Arial"/>
              <a:buChar char="–"/>
              <a:defRPr/>
            </a:pPr>
            <a:endParaRPr lang="en-US" sz="1700" dirty="0" smtClean="0"/>
          </a:p>
          <a:p>
            <a:pPr eaLnBrk="1" fontAlgn="auto" hangingPunct="1">
              <a:spcAft>
                <a:spcPts val="0"/>
              </a:spcAft>
              <a:buFont typeface="Arial"/>
              <a:buChar char="•"/>
              <a:defRPr/>
            </a:pPr>
            <a:r>
              <a:rPr lang="en-US" sz="3500" dirty="0" smtClean="0"/>
              <a:t>Parallelism:</a:t>
            </a:r>
          </a:p>
          <a:p>
            <a:pPr lvl="1" eaLnBrk="1" fontAlgn="auto" hangingPunct="1">
              <a:lnSpc>
                <a:spcPct val="110000"/>
              </a:lnSpc>
              <a:spcAft>
                <a:spcPts val="0"/>
              </a:spcAft>
              <a:buFont typeface="Arial"/>
              <a:buChar char="–"/>
              <a:defRPr/>
            </a:pPr>
            <a:r>
              <a:rPr lang="en-US" sz="3000" dirty="0" smtClean="0"/>
              <a:t>Compute all </a:t>
            </a:r>
            <a:r>
              <a:rPr lang="en-US" sz="3000" i="1" dirty="0" smtClean="0"/>
              <a:t>PR[u]</a:t>
            </a:r>
            <a:r>
              <a:rPr lang="en-US" sz="3000" dirty="0" smtClean="0"/>
              <a:t> in parallel</a:t>
            </a:r>
          </a:p>
        </p:txBody>
      </p:sp>
    </p:spTree>
    <p:extLst>
      <p:ext uri="{BB962C8B-B14F-4D97-AF65-F5344CB8AC3E}">
        <p14:creationId xmlns:p14="http://schemas.microsoft.com/office/powerpoint/2010/main" val="163451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p:cNvSpPr>
            <a:spLocks/>
          </p:cNvSpPr>
          <p:nvPr/>
        </p:nvSpPr>
        <p:spPr bwMode="auto">
          <a:xfrm>
            <a:off x="3140075" y="2695575"/>
            <a:ext cx="1700213" cy="2762250"/>
          </a:xfrm>
          <a:custGeom>
            <a:avLst/>
            <a:gdLst>
              <a:gd name="T0" fmla="*/ 15221 w 1699793"/>
              <a:gd name="T1" fmla="*/ 1585951 h 2762476"/>
              <a:gd name="T2" fmla="*/ 487075 w 1699793"/>
              <a:gd name="T3" fmla="*/ 141315 h 2762476"/>
              <a:gd name="T4" fmla="*/ 1035040 w 1699793"/>
              <a:gd name="T5" fmla="*/ 88094 h 2762476"/>
              <a:gd name="T6" fmla="*/ 1156809 w 1699793"/>
              <a:gd name="T7" fmla="*/ 437846 h 2762476"/>
              <a:gd name="T8" fmla="*/ 768668 w 1699793"/>
              <a:gd name="T9" fmla="*/ 962477 h 2762476"/>
              <a:gd name="T10" fmla="*/ 913270 w 1699793"/>
              <a:gd name="T11" fmla="*/ 1015701 h 2762476"/>
              <a:gd name="T12" fmla="*/ 1210083 w 1699793"/>
              <a:gd name="T13" fmla="*/ 627931 h 2762476"/>
              <a:gd name="T14" fmla="*/ 1598223 w 1699793"/>
              <a:gd name="T15" fmla="*/ 612724 h 2762476"/>
              <a:gd name="T16" fmla="*/ 1689548 w 1699793"/>
              <a:gd name="T17" fmla="*/ 962477 h 2762476"/>
              <a:gd name="T18" fmla="*/ 1392736 w 1699793"/>
              <a:gd name="T19" fmla="*/ 1350250 h 2762476"/>
              <a:gd name="T20" fmla="*/ 761057 w 1699793"/>
              <a:gd name="T21" fmla="*/ 1532730 h 2762476"/>
              <a:gd name="T22" fmla="*/ 1316630 w 1699793"/>
              <a:gd name="T23" fmla="*/ 2080170 h 2762476"/>
              <a:gd name="T24" fmla="*/ 1156809 w 1699793"/>
              <a:gd name="T25" fmla="*/ 2642818 h 2762476"/>
              <a:gd name="T26" fmla="*/ 692562 w 1699793"/>
              <a:gd name="T27" fmla="*/ 2665628 h 2762476"/>
              <a:gd name="T28" fmla="*/ 0 w 1699793"/>
              <a:gd name="T29" fmla="*/ 1585951 h 27624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9793" h="2762476">
                <a:moveTo>
                  <a:pt x="15209" y="1586341"/>
                </a:moveTo>
                <a:cubicBezTo>
                  <a:pt x="176814" y="1039399"/>
                  <a:pt x="316871" y="391055"/>
                  <a:pt x="486715" y="141351"/>
                </a:cubicBezTo>
                <a:cubicBezTo>
                  <a:pt x="656559" y="-108353"/>
                  <a:pt x="922733" y="38681"/>
                  <a:pt x="1034272" y="88115"/>
                </a:cubicBezTo>
                <a:cubicBezTo>
                  <a:pt x="1145811" y="137549"/>
                  <a:pt x="1200313" y="292187"/>
                  <a:pt x="1155951" y="437954"/>
                </a:cubicBezTo>
                <a:cubicBezTo>
                  <a:pt x="1111589" y="583721"/>
                  <a:pt x="808658" y="866381"/>
                  <a:pt x="768098" y="962714"/>
                </a:cubicBezTo>
                <a:cubicBezTo>
                  <a:pt x="727538" y="1059047"/>
                  <a:pt x="844149" y="1088200"/>
                  <a:pt x="912593" y="1015950"/>
                </a:cubicBezTo>
                <a:cubicBezTo>
                  <a:pt x="981038" y="943700"/>
                  <a:pt x="1095112" y="695263"/>
                  <a:pt x="1209186" y="628084"/>
                </a:cubicBezTo>
                <a:cubicBezTo>
                  <a:pt x="1323260" y="560905"/>
                  <a:pt x="1517186" y="557102"/>
                  <a:pt x="1597038" y="612874"/>
                </a:cubicBezTo>
                <a:cubicBezTo>
                  <a:pt x="1676890" y="668646"/>
                  <a:pt x="1722519" y="839763"/>
                  <a:pt x="1688297" y="962714"/>
                </a:cubicBezTo>
                <a:cubicBezTo>
                  <a:pt x="1654075" y="1085665"/>
                  <a:pt x="1546338" y="1255515"/>
                  <a:pt x="1391704" y="1350580"/>
                </a:cubicBezTo>
                <a:cubicBezTo>
                  <a:pt x="1237070" y="1445645"/>
                  <a:pt x="773168" y="1411422"/>
                  <a:pt x="760493" y="1533105"/>
                </a:cubicBezTo>
                <a:cubicBezTo>
                  <a:pt x="747818" y="1654788"/>
                  <a:pt x="1249745" y="1895620"/>
                  <a:pt x="1315655" y="2080680"/>
                </a:cubicBezTo>
                <a:cubicBezTo>
                  <a:pt x="1381565" y="2265740"/>
                  <a:pt x="1259885" y="2545866"/>
                  <a:pt x="1155951" y="2643466"/>
                </a:cubicBezTo>
                <a:cubicBezTo>
                  <a:pt x="1052017" y="2741066"/>
                  <a:pt x="884708" y="2842470"/>
                  <a:pt x="692049" y="2666282"/>
                </a:cubicBezTo>
                <a:cubicBezTo>
                  <a:pt x="499390" y="2490094"/>
                  <a:pt x="0" y="1586341"/>
                  <a:pt x="0" y="1586341"/>
                </a:cubicBezTo>
              </a:path>
            </a:pathLst>
          </a:custGeom>
          <a:solidFill>
            <a:srgbClr val="FAC090"/>
          </a:solidFill>
          <a:ln w="38100" cap="flat" cmpd="sng">
            <a:solidFill>
              <a:srgbClr val="E46C0A"/>
            </a:solidFill>
            <a:prstDash val="solid"/>
            <a:round/>
            <a:headEnd/>
            <a:tailEnd/>
          </a:ln>
          <a:effectLst>
            <a:outerShdw blurRad="40000" dist="23000" dir="5400000" rotWithShape="0">
              <a:srgbClr val="000000">
                <a:alpha val="34998"/>
              </a:srgbClr>
            </a:outerShdw>
          </a:effectLst>
        </p:spPr>
        <p:txBody>
          <a:bodyPr wrap="none" anchor="ctr"/>
          <a:lstStyle/>
          <a:p>
            <a:endParaRPr lang="en-US"/>
          </a:p>
        </p:txBody>
      </p:sp>
      <p:sp>
        <p:nvSpPr>
          <p:cNvPr id="40962" name="Oval 129"/>
          <p:cNvSpPr>
            <a:spLocks noChangeArrowheads="1"/>
          </p:cNvSpPr>
          <p:nvPr/>
        </p:nvSpPr>
        <p:spPr bwMode="auto">
          <a:xfrm>
            <a:off x="3124200" y="3886200"/>
            <a:ext cx="685800" cy="685800"/>
          </a:xfrm>
          <a:prstGeom prst="ellipse">
            <a:avLst/>
          </a:prstGeom>
          <a:solidFill>
            <a:srgbClr val="FAC090"/>
          </a:solidFill>
          <a:ln w="38100">
            <a:solidFill>
              <a:srgbClr val="E46C0A"/>
            </a:solidFill>
            <a:prstDash val="sysDash"/>
            <a:round/>
            <a:headEnd/>
            <a:tailEnd/>
          </a:ln>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endParaRPr lang="x-none" altLang="x-none" sz="2800">
              <a:latin typeface="Tahoma" charset="0"/>
            </a:endParaRPr>
          </a:p>
        </p:txBody>
      </p:sp>
      <p:sp>
        <p:nvSpPr>
          <p:cNvPr id="40963" name="Title 1"/>
          <p:cNvSpPr>
            <a:spLocks noGrp="1"/>
          </p:cNvSpPr>
          <p:nvPr>
            <p:ph type="title"/>
          </p:nvPr>
        </p:nvSpPr>
        <p:spPr/>
        <p:txBody>
          <a:bodyPr/>
          <a:lstStyle/>
          <a:p>
            <a:pPr eaLnBrk="1" hangingPunct="1"/>
            <a:r>
              <a:rPr lang="en-US" altLang="x-none" sz="3600"/>
              <a:t>Properties of Graph Parallel Algorithms</a:t>
            </a:r>
          </a:p>
        </p:txBody>
      </p:sp>
      <p:grpSp>
        <p:nvGrpSpPr>
          <p:cNvPr id="40964" name="Group 107"/>
          <p:cNvGrpSpPr>
            <a:grpSpLocks/>
          </p:cNvGrpSpPr>
          <p:nvPr/>
        </p:nvGrpSpPr>
        <p:grpSpPr bwMode="auto">
          <a:xfrm>
            <a:off x="457200" y="2819400"/>
            <a:ext cx="2181225" cy="2438400"/>
            <a:chOff x="381000" y="2819402"/>
            <a:chExt cx="2181114" cy="2438398"/>
          </a:xfrm>
        </p:grpSpPr>
        <p:cxnSp>
          <p:nvCxnSpPr>
            <p:cNvPr id="69" name="Straight Connector 68"/>
            <p:cNvCxnSpPr/>
            <p:nvPr/>
          </p:nvCxnSpPr>
          <p:spPr bwMode="auto">
            <a:xfrm flipV="1">
              <a:off x="1552515" y="3021015"/>
              <a:ext cx="703227" cy="65722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bwMode="auto">
            <a:xfrm flipV="1">
              <a:off x="568315" y="3678239"/>
              <a:ext cx="984200" cy="5556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bwMode="auto">
            <a:xfrm flipV="1">
              <a:off x="1036605" y="3021015"/>
              <a:ext cx="1219138" cy="2016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bwMode="auto">
            <a:xfrm flipH="1">
              <a:off x="568315" y="3173415"/>
              <a:ext cx="422254" cy="106044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bwMode="auto">
            <a:xfrm rot="5400000">
              <a:off x="684162" y="4171961"/>
              <a:ext cx="1362074"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bwMode="auto">
            <a:xfrm rot="16200000" flipH="1">
              <a:off x="446858" y="4309286"/>
              <a:ext cx="806449" cy="65560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bwMode="auto">
            <a:xfrm rot="16200000" flipH="1">
              <a:off x="1870770" y="3405987"/>
              <a:ext cx="909636" cy="13969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bwMode="auto">
            <a:xfrm rot="5400000">
              <a:off x="1854901" y="4096554"/>
              <a:ext cx="706437"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bwMode="auto">
            <a:xfrm rot="16200000" flipH="1">
              <a:off x="1307236" y="3923519"/>
              <a:ext cx="958849" cy="46828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Connector 79"/>
            <p:cNvCxnSpPr/>
            <p:nvPr/>
          </p:nvCxnSpPr>
          <p:spPr bwMode="auto">
            <a:xfrm flipV="1">
              <a:off x="1177884" y="4637089"/>
              <a:ext cx="842920" cy="3540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41001" name="Picture 84"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529" y="4384539"/>
              <a:ext cx="298466"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2" name="Picture 85"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8550" y="3677704"/>
              <a:ext cx="353564"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3" name="Picture 88"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21110" y="2819402"/>
              <a:ext cx="392878"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4" name="Picture 89"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80633"/>
              <a:ext cx="320212" cy="48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5" name="Picture 90"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65066" y="3425261"/>
              <a:ext cx="324200"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6" name="Picture 91"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0183" y="4788446"/>
              <a:ext cx="344515"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7" name="Picture 92"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9602" y="2920378"/>
              <a:ext cx="332043" cy="48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5" name="TextBox 94"/>
          <p:cNvSpPr txBox="1">
            <a:spLocks noChangeArrowheads="1"/>
          </p:cNvSpPr>
          <p:nvPr/>
        </p:nvSpPr>
        <p:spPr bwMode="auto">
          <a:xfrm>
            <a:off x="561975" y="1560513"/>
            <a:ext cx="20177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800"/>
              <a:t>Dependency</a:t>
            </a:r>
          </a:p>
          <a:p>
            <a:pPr algn="ctr" eaLnBrk="1" hangingPunct="1">
              <a:spcBef>
                <a:spcPct val="0"/>
              </a:spcBef>
              <a:buFontTx/>
              <a:buNone/>
            </a:pPr>
            <a:r>
              <a:rPr lang="en-US" altLang="x-none" sz="2800"/>
              <a:t>Graph</a:t>
            </a:r>
          </a:p>
        </p:txBody>
      </p:sp>
      <p:sp>
        <p:nvSpPr>
          <p:cNvPr id="40966" name="TextBox 95"/>
          <p:cNvSpPr txBox="1">
            <a:spLocks noChangeArrowheads="1"/>
          </p:cNvSpPr>
          <p:nvPr/>
        </p:nvSpPr>
        <p:spPr bwMode="auto">
          <a:xfrm>
            <a:off x="6451600" y="1600200"/>
            <a:ext cx="21002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800"/>
              <a:t>Iterative</a:t>
            </a:r>
          </a:p>
          <a:p>
            <a:pPr algn="ctr" eaLnBrk="1" hangingPunct="1">
              <a:spcBef>
                <a:spcPct val="0"/>
              </a:spcBef>
              <a:buFontTx/>
              <a:buNone/>
            </a:pPr>
            <a:r>
              <a:rPr lang="en-US" altLang="x-none" sz="2800"/>
              <a:t>Computation</a:t>
            </a:r>
          </a:p>
        </p:txBody>
      </p:sp>
      <p:grpSp>
        <p:nvGrpSpPr>
          <p:cNvPr id="40967" name="Group 57"/>
          <p:cNvGrpSpPr>
            <a:grpSpLocks/>
          </p:cNvGrpSpPr>
          <p:nvPr/>
        </p:nvGrpSpPr>
        <p:grpSpPr bwMode="auto">
          <a:xfrm>
            <a:off x="6265863" y="2971800"/>
            <a:ext cx="2573337" cy="1981200"/>
            <a:chOff x="5510564" y="5120037"/>
            <a:chExt cx="2877737" cy="1602445"/>
          </a:xfrm>
        </p:grpSpPr>
        <p:sp>
          <p:nvSpPr>
            <p:cNvPr id="104" name="Rectangle 103"/>
            <p:cNvSpPr>
              <a:spLocks noChangeArrowheads="1"/>
            </p:cNvSpPr>
            <p:nvPr/>
          </p:nvSpPr>
          <p:spPr bwMode="auto">
            <a:xfrm>
              <a:off x="6056151" y="5120037"/>
              <a:ext cx="1793672" cy="42597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dirty="0">
                  <a:latin typeface="Tahoma" pitchFamily="34" charset="0"/>
                  <a:ea typeface="ＭＳ Ｐゴシック" pitchFamily="-111" charset="-128"/>
                </a:rPr>
                <a:t>What I Like</a:t>
              </a:r>
            </a:p>
          </p:txBody>
        </p:sp>
        <p:sp>
          <p:nvSpPr>
            <p:cNvPr id="105" name="Rectangle 104"/>
            <p:cNvSpPr>
              <a:spLocks noChangeArrowheads="1"/>
            </p:cNvSpPr>
            <p:nvPr/>
          </p:nvSpPr>
          <p:spPr bwMode="auto">
            <a:xfrm>
              <a:off x="6049546" y="6106157"/>
              <a:ext cx="1793672" cy="6163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dirty="0">
                  <a:latin typeface="Tahoma" pitchFamily="34" charset="0"/>
                  <a:ea typeface="ＭＳ Ｐゴシック" pitchFamily="-111" charset="-128"/>
                </a:rPr>
                <a:t>What My </a:t>
              </a:r>
              <a:br>
                <a:rPr lang="en-US" dirty="0">
                  <a:latin typeface="Tahoma" pitchFamily="34" charset="0"/>
                  <a:ea typeface="ＭＳ Ｐゴシック" pitchFamily="-111" charset="-128"/>
                </a:rPr>
              </a:br>
              <a:r>
                <a:rPr lang="en-US" dirty="0">
                  <a:latin typeface="Tahoma" pitchFamily="34" charset="0"/>
                  <a:ea typeface="ＭＳ Ｐゴシック" pitchFamily="-111" charset="-128"/>
                </a:rPr>
                <a:t>Friends Like</a:t>
              </a:r>
            </a:p>
          </p:txBody>
        </p:sp>
        <p:sp>
          <p:nvSpPr>
            <p:cNvPr id="106" name="Curved Right Arrow 105"/>
            <p:cNvSpPr>
              <a:spLocks noChangeArrowheads="1"/>
            </p:cNvSpPr>
            <p:nvPr/>
          </p:nvSpPr>
          <p:spPr bwMode="auto">
            <a:xfrm>
              <a:off x="5510564" y="5237079"/>
              <a:ext cx="538732" cy="1275106"/>
            </a:xfrm>
            <a:prstGeom prst="curvedRightArrow">
              <a:avLst>
                <a:gd name="adj1" fmla="val 32983"/>
                <a:gd name="adj2" fmla="val 70655"/>
                <a:gd name="adj3" fmla="val 25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endParaRPr lang="en-US">
                <a:latin typeface="Tahoma" pitchFamily="34" charset="0"/>
                <a:ea typeface="ＭＳ Ｐゴシック" pitchFamily="-111" charset="-128"/>
              </a:endParaRPr>
            </a:p>
          </p:txBody>
        </p:sp>
        <p:sp>
          <p:nvSpPr>
            <p:cNvPr id="107" name="Curved Right Arrow 106"/>
            <p:cNvSpPr>
              <a:spLocks noChangeArrowheads="1"/>
            </p:cNvSpPr>
            <p:nvPr/>
          </p:nvSpPr>
          <p:spPr bwMode="auto">
            <a:xfrm rot="10800000">
              <a:off x="7849569" y="5204644"/>
              <a:ext cx="538732" cy="1275106"/>
            </a:xfrm>
            <a:prstGeom prst="curvedRightArrow">
              <a:avLst>
                <a:gd name="adj1" fmla="val 32983"/>
                <a:gd name="adj2" fmla="val 70655"/>
                <a:gd name="adj3" fmla="val 25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endParaRPr lang="en-US">
                <a:latin typeface="Tahoma" pitchFamily="34" charset="0"/>
                <a:ea typeface="ＭＳ Ｐゴシック" pitchFamily="-111" charset="-128"/>
              </a:endParaRPr>
            </a:p>
          </p:txBody>
        </p:sp>
      </p:grpSp>
      <p:sp>
        <p:nvSpPr>
          <p:cNvPr id="40968" name="TextBox 108"/>
          <p:cNvSpPr txBox="1">
            <a:spLocks noChangeArrowheads="1"/>
          </p:cNvSpPr>
          <p:nvPr/>
        </p:nvSpPr>
        <p:spPr bwMode="auto">
          <a:xfrm>
            <a:off x="3352800" y="1560513"/>
            <a:ext cx="21002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800"/>
              <a:t>Factored </a:t>
            </a:r>
          </a:p>
          <a:p>
            <a:pPr algn="ctr" eaLnBrk="1" hangingPunct="1">
              <a:spcBef>
                <a:spcPct val="0"/>
              </a:spcBef>
              <a:buFontTx/>
              <a:buNone/>
            </a:pPr>
            <a:r>
              <a:rPr lang="en-US" altLang="x-none" sz="2800"/>
              <a:t>Computation </a:t>
            </a:r>
          </a:p>
        </p:txBody>
      </p:sp>
      <p:grpSp>
        <p:nvGrpSpPr>
          <p:cNvPr id="40969" name="Group 109"/>
          <p:cNvGrpSpPr>
            <a:grpSpLocks/>
          </p:cNvGrpSpPr>
          <p:nvPr/>
        </p:nvGrpSpPr>
        <p:grpSpPr bwMode="auto">
          <a:xfrm>
            <a:off x="3305175" y="2819400"/>
            <a:ext cx="2181225" cy="2438400"/>
            <a:chOff x="381000" y="2819402"/>
            <a:chExt cx="2181114" cy="2438398"/>
          </a:xfrm>
        </p:grpSpPr>
        <p:cxnSp>
          <p:nvCxnSpPr>
            <p:cNvPr id="111" name="Straight Connector 110"/>
            <p:cNvCxnSpPr/>
            <p:nvPr/>
          </p:nvCxnSpPr>
          <p:spPr bwMode="auto">
            <a:xfrm flipV="1">
              <a:off x="1552515" y="3021015"/>
              <a:ext cx="703227" cy="65722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bwMode="auto">
            <a:xfrm flipV="1">
              <a:off x="568315" y="3678239"/>
              <a:ext cx="984200" cy="5556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bwMode="auto">
            <a:xfrm flipV="1">
              <a:off x="1036605" y="3021015"/>
              <a:ext cx="1219138" cy="2016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bwMode="auto">
            <a:xfrm flipH="1">
              <a:off x="568315" y="3173415"/>
              <a:ext cx="422254" cy="106044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bwMode="auto">
            <a:xfrm rot="5400000">
              <a:off x="684162" y="4171961"/>
              <a:ext cx="1362074"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bwMode="auto">
            <a:xfrm rot="16200000" flipH="1">
              <a:off x="446858" y="4309286"/>
              <a:ext cx="806449" cy="65560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bwMode="auto">
            <a:xfrm rot="16200000" flipH="1">
              <a:off x="1870770" y="3405987"/>
              <a:ext cx="909636" cy="13969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bwMode="auto">
            <a:xfrm rot="5400000">
              <a:off x="1854901" y="4096554"/>
              <a:ext cx="706437"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bwMode="auto">
            <a:xfrm rot="16200000" flipH="1">
              <a:off x="1307236" y="3923519"/>
              <a:ext cx="958849" cy="46828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bwMode="auto">
            <a:xfrm flipV="1">
              <a:off x="1177884" y="4637089"/>
              <a:ext cx="842920" cy="3540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40980" name="Picture 120"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529" y="4384539"/>
              <a:ext cx="298466"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1" name="Picture 121"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8550" y="3677704"/>
              <a:ext cx="353564"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2" name="Picture 122"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21110" y="2819402"/>
              <a:ext cx="392878"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123"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80633"/>
              <a:ext cx="320212" cy="48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4" name="Picture 124"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65066" y="3425261"/>
              <a:ext cx="324200"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5" name="Picture 125"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0183" y="4788446"/>
              <a:ext cx="344515"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6" name="Picture 126"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9602" y="2920378"/>
              <a:ext cx="332043" cy="48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5"/>
          <p:cNvGrpSpPr>
            <a:grpSpLocks/>
          </p:cNvGrpSpPr>
          <p:nvPr/>
        </p:nvGrpSpPr>
        <p:grpSpPr bwMode="auto">
          <a:xfrm>
            <a:off x="4648200" y="3863975"/>
            <a:ext cx="3822700" cy="2689225"/>
            <a:chOff x="4724400" y="3711714"/>
            <a:chExt cx="3821947" cy="2689086"/>
          </a:xfrm>
        </p:grpSpPr>
        <p:sp>
          <p:nvSpPr>
            <p:cNvPr id="43021" name="TextBox 14"/>
            <p:cNvSpPr txBox="1">
              <a:spLocks noChangeArrowheads="1"/>
            </p:cNvSpPr>
            <p:nvPr/>
          </p:nvSpPr>
          <p:spPr bwMode="auto">
            <a:xfrm>
              <a:off x="7010400" y="4092714"/>
              <a:ext cx="15359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Belief</a:t>
              </a:r>
            </a:p>
            <a:p>
              <a:pPr algn="ctr" eaLnBrk="1" hangingPunct="1">
                <a:spcBef>
                  <a:spcPct val="0"/>
                </a:spcBef>
                <a:buFontTx/>
                <a:buNone/>
              </a:pPr>
              <a:r>
                <a:rPr lang="en-US" altLang="x-none" sz="2000"/>
                <a:t>Propagation</a:t>
              </a:r>
            </a:p>
          </p:txBody>
        </p:sp>
        <p:sp>
          <p:nvSpPr>
            <p:cNvPr id="43022" name="TextBox 15"/>
            <p:cNvSpPr txBox="1">
              <a:spLocks noChangeArrowheads="1"/>
            </p:cNvSpPr>
            <p:nvPr/>
          </p:nvSpPr>
          <p:spPr bwMode="auto">
            <a:xfrm>
              <a:off x="6096000" y="3711714"/>
              <a:ext cx="2065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t>Label Propagation</a:t>
              </a:r>
            </a:p>
          </p:txBody>
        </p:sp>
        <p:sp>
          <p:nvSpPr>
            <p:cNvPr id="43023" name="TextBox 16"/>
            <p:cNvSpPr txBox="1">
              <a:spLocks noChangeArrowheads="1"/>
            </p:cNvSpPr>
            <p:nvPr/>
          </p:nvSpPr>
          <p:spPr bwMode="auto">
            <a:xfrm>
              <a:off x="5791200" y="4245114"/>
              <a:ext cx="11415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Kernel</a:t>
              </a:r>
            </a:p>
            <a:p>
              <a:pPr algn="ctr" eaLnBrk="1" hangingPunct="1">
                <a:spcBef>
                  <a:spcPct val="0"/>
                </a:spcBef>
                <a:buFontTx/>
                <a:buNone/>
              </a:pPr>
              <a:r>
                <a:rPr lang="en-US" altLang="x-none" sz="2000"/>
                <a:t>Methods</a:t>
              </a:r>
            </a:p>
          </p:txBody>
        </p:sp>
        <p:sp>
          <p:nvSpPr>
            <p:cNvPr id="43024" name="TextBox 17"/>
            <p:cNvSpPr txBox="1">
              <a:spLocks noChangeArrowheads="1"/>
            </p:cNvSpPr>
            <p:nvPr/>
          </p:nvSpPr>
          <p:spPr bwMode="auto">
            <a:xfrm>
              <a:off x="5105400" y="5692914"/>
              <a:ext cx="14927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Deep Belief</a:t>
              </a:r>
            </a:p>
            <a:p>
              <a:pPr algn="ctr" eaLnBrk="1" hangingPunct="1">
                <a:spcBef>
                  <a:spcPct val="0"/>
                </a:spcBef>
                <a:buFontTx/>
                <a:buNone/>
              </a:pPr>
              <a:r>
                <a:rPr lang="en-US" altLang="x-none" sz="2000"/>
                <a:t>Networks</a:t>
              </a:r>
            </a:p>
          </p:txBody>
        </p:sp>
        <p:sp>
          <p:nvSpPr>
            <p:cNvPr id="43025" name="TextBox 20"/>
            <p:cNvSpPr txBox="1">
              <a:spLocks noChangeArrowheads="1"/>
            </p:cNvSpPr>
            <p:nvPr/>
          </p:nvSpPr>
          <p:spPr bwMode="auto">
            <a:xfrm>
              <a:off x="6705600" y="5616714"/>
              <a:ext cx="12408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Neural</a:t>
              </a:r>
            </a:p>
            <a:p>
              <a:pPr algn="ctr" eaLnBrk="1" hangingPunct="1">
                <a:spcBef>
                  <a:spcPct val="0"/>
                </a:spcBef>
                <a:buFontTx/>
                <a:buNone/>
              </a:pPr>
              <a:r>
                <a:rPr lang="en-US" altLang="x-none" sz="2000"/>
                <a:t>Networks</a:t>
              </a:r>
            </a:p>
          </p:txBody>
        </p:sp>
        <p:sp>
          <p:nvSpPr>
            <p:cNvPr id="43026" name="TextBox 21"/>
            <p:cNvSpPr txBox="1">
              <a:spLocks noChangeArrowheads="1"/>
            </p:cNvSpPr>
            <p:nvPr/>
          </p:nvSpPr>
          <p:spPr bwMode="auto">
            <a:xfrm>
              <a:off x="4724400" y="4930914"/>
              <a:ext cx="1610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t>Tensor </a:t>
              </a:r>
            </a:p>
            <a:p>
              <a:pPr eaLnBrk="1" hangingPunct="1">
                <a:spcBef>
                  <a:spcPct val="0"/>
                </a:spcBef>
                <a:buFontTx/>
                <a:buNone/>
              </a:pPr>
              <a:r>
                <a:rPr lang="en-US" altLang="x-none" sz="2000"/>
                <a:t>Factorization</a:t>
              </a:r>
            </a:p>
          </p:txBody>
        </p:sp>
        <p:sp>
          <p:nvSpPr>
            <p:cNvPr id="43027" name="TextBox 22"/>
            <p:cNvSpPr txBox="1">
              <a:spLocks noChangeArrowheads="1"/>
            </p:cNvSpPr>
            <p:nvPr/>
          </p:nvSpPr>
          <p:spPr bwMode="auto">
            <a:xfrm>
              <a:off x="6858000" y="5007114"/>
              <a:ext cx="1201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t>PageRank</a:t>
              </a:r>
            </a:p>
          </p:txBody>
        </p:sp>
        <p:sp>
          <p:nvSpPr>
            <p:cNvPr id="43028" name="TextBox 23"/>
            <p:cNvSpPr txBox="1">
              <a:spLocks noChangeArrowheads="1"/>
            </p:cNvSpPr>
            <p:nvPr/>
          </p:nvSpPr>
          <p:spPr bwMode="auto">
            <a:xfrm>
              <a:off x="5029200" y="3864114"/>
              <a:ext cx="815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Lasso</a:t>
              </a:r>
            </a:p>
          </p:txBody>
        </p:sp>
      </p:grpSp>
      <p:sp>
        <p:nvSpPr>
          <p:cNvPr id="43010" name="Title 1"/>
          <p:cNvSpPr>
            <a:spLocks noGrp="1"/>
          </p:cNvSpPr>
          <p:nvPr>
            <p:ph type="title"/>
          </p:nvPr>
        </p:nvSpPr>
        <p:spPr/>
        <p:txBody>
          <a:bodyPr/>
          <a:lstStyle/>
          <a:p>
            <a:pPr eaLnBrk="1" hangingPunct="1"/>
            <a:r>
              <a:rPr lang="en-US" altLang="x-none" sz="4000"/>
              <a:t>Map-Reduce for Data-Parallel ML</a:t>
            </a:r>
          </a:p>
        </p:txBody>
      </p:sp>
      <p:sp>
        <p:nvSpPr>
          <p:cNvPr id="43011" name="Content Placeholder 2"/>
          <p:cNvSpPr>
            <a:spLocks noGrp="1"/>
          </p:cNvSpPr>
          <p:nvPr>
            <p:ph idx="1"/>
          </p:nvPr>
        </p:nvSpPr>
        <p:spPr>
          <a:xfrm>
            <a:off x="419100" y="1235075"/>
            <a:ext cx="8305800" cy="762000"/>
          </a:xfrm>
        </p:spPr>
        <p:txBody>
          <a:bodyPr/>
          <a:lstStyle/>
          <a:p>
            <a:pPr eaLnBrk="1" hangingPunct="1"/>
            <a:r>
              <a:rPr lang="en-US" altLang="x-none"/>
              <a:t>Excellent for </a:t>
            </a:r>
            <a:r>
              <a:rPr lang="en-US" altLang="x-none" b="1">
                <a:solidFill>
                  <a:srgbClr val="0070C0"/>
                </a:solidFill>
              </a:rPr>
              <a:t>large data-parallel </a:t>
            </a:r>
            <a:r>
              <a:rPr lang="en-US" altLang="x-none"/>
              <a:t>tasks!</a:t>
            </a:r>
          </a:p>
        </p:txBody>
      </p:sp>
      <p:sp>
        <p:nvSpPr>
          <p:cNvPr id="4" name="Slide Number Placeholder 3"/>
          <p:cNvSpPr>
            <a:spLocks noGrp="1"/>
          </p:cNvSpPr>
          <p:nvPr>
            <p:ph type="sldNum" sz="quarter" idx="12"/>
          </p:nvPr>
        </p:nvSpPr>
        <p:spPr/>
        <p:txBody>
          <a:bodyPr/>
          <a:lstStyle/>
          <a:p>
            <a:pPr>
              <a:defRPr/>
            </a:pPr>
            <a:fld id="{1ABF9D46-ABFC-A940-993E-DA431BE6F5FF}" type="slidenum">
              <a:rPr lang="en-US"/>
              <a:pPr>
                <a:defRPr/>
              </a:pPr>
              <a:t>7</a:t>
            </a:fld>
            <a:endParaRPr lang="en-US" dirty="0"/>
          </a:p>
        </p:txBody>
      </p:sp>
      <p:sp>
        <p:nvSpPr>
          <p:cNvPr id="5" name="Left-Right Arrow 4"/>
          <p:cNvSpPr>
            <a:spLocks noChangeArrowheads="1"/>
          </p:cNvSpPr>
          <p:nvPr/>
        </p:nvSpPr>
        <p:spPr bwMode="auto">
          <a:xfrm>
            <a:off x="542925" y="1860550"/>
            <a:ext cx="7999413" cy="957263"/>
          </a:xfrm>
          <a:prstGeom prst="leftRightArrow">
            <a:avLst>
              <a:gd name="adj1" fmla="val 64704"/>
              <a:gd name="adj2" fmla="val 49985"/>
            </a:avLst>
          </a:prstGeom>
          <a:gradFill rotWithShape="1">
            <a:gsLst>
              <a:gs pos="0">
                <a:srgbClr val="FFFFFF"/>
              </a:gs>
              <a:gs pos="82001">
                <a:srgbClr val="CE3B37"/>
              </a:gs>
              <a:gs pos="100000">
                <a:srgbClr val="CE3B37"/>
              </a:gs>
            </a:gsLst>
            <a:lin ang="0" scaled="1"/>
          </a:gradFill>
          <a:ln w="9525">
            <a:solidFill>
              <a:srgbClr val="BE4B48"/>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2400" dirty="0">
                <a:latin typeface="Tahoma" pitchFamily="34" charset="0"/>
                <a:ea typeface="ＭＳ Ｐゴシック" pitchFamily="-111" charset="-128"/>
              </a:rPr>
              <a:t>Data-Parallel                       </a:t>
            </a:r>
            <a:r>
              <a:rPr lang="en-US" sz="2400" dirty="0">
                <a:solidFill>
                  <a:schemeClr val="bg1"/>
                </a:solidFill>
                <a:latin typeface="Tahoma" pitchFamily="34" charset="0"/>
                <a:ea typeface="ＭＳ Ｐゴシック" pitchFamily="-111" charset="-128"/>
              </a:rPr>
              <a:t>Graph-Parallel</a:t>
            </a:r>
          </a:p>
        </p:txBody>
      </p:sp>
      <p:sp>
        <p:nvSpPr>
          <p:cNvPr id="43014" name="TextBox 11"/>
          <p:cNvSpPr txBox="1">
            <a:spLocks noChangeArrowheads="1"/>
          </p:cNvSpPr>
          <p:nvPr/>
        </p:nvSpPr>
        <p:spPr bwMode="auto">
          <a:xfrm>
            <a:off x="1004888" y="3048000"/>
            <a:ext cx="2673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4000"/>
              <a:t>MapReduce</a:t>
            </a:r>
          </a:p>
        </p:txBody>
      </p:sp>
      <p:sp>
        <p:nvSpPr>
          <p:cNvPr id="25" name="TextBox 24"/>
          <p:cNvSpPr txBox="1"/>
          <p:nvPr/>
        </p:nvSpPr>
        <p:spPr>
          <a:xfrm>
            <a:off x="4991490" y="3046564"/>
            <a:ext cx="3276600" cy="707886"/>
          </a:xfrm>
          <a:prstGeom prst="rect">
            <a:avLst/>
          </a:prstGeom>
          <a:solidFill>
            <a:schemeClr val="accent5">
              <a:lumMod val="20000"/>
              <a:lumOff val="80000"/>
            </a:schemeClr>
          </a:solidFill>
        </p:spPr>
        <p:style>
          <a:lnRef idx="0">
            <a:schemeClr val="accent4"/>
          </a:lnRef>
          <a:fillRef idx="3">
            <a:schemeClr val="accent4"/>
          </a:fillRef>
          <a:effectRef idx="3">
            <a:schemeClr val="accent4"/>
          </a:effectRef>
          <a:fontRef idx="minor">
            <a:schemeClr val="lt1"/>
          </a:fontRef>
        </p:style>
        <p:txBody>
          <a:bodyPr>
            <a:spAutoFit/>
          </a:bodyPr>
          <a:lstStyle/>
          <a:p>
            <a:pPr algn="ctr" eaLnBrk="1" fontAlgn="auto" hangingPunct="1">
              <a:spcBef>
                <a:spcPts val="0"/>
              </a:spcBef>
              <a:spcAft>
                <a:spcPts val="0"/>
              </a:spcAft>
              <a:defRPr/>
            </a:pPr>
            <a:r>
              <a:rPr lang="en-US" sz="4000" dirty="0">
                <a:solidFill>
                  <a:schemeClr val="tx1"/>
                </a:solidFill>
              </a:rPr>
              <a:t>MapReduce?</a:t>
            </a:r>
          </a:p>
        </p:txBody>
      </p:sp>
      <p:sp>
        <p:nvSpPr>
          <p:cNvPr id="43018" name="TextBox 25"/>
          <p:cNvSpPr txBox="1">
            <a:spLocks noChangeArrowheads="1"/>
          </p:cNvSpPr>
          <p:nvPr/>
        </p:nvSpPr>
        <p:spPr bwMode="auto">
          <a:xfrm>
            <a:off x="2606675" y="3886200"/>
            <a:ext cx="1430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400"/>
              <a:t>Algorithm </a:t>
            </a:r>
          </a:p>
          <a:p>
            <a:pPr algn="ctr" eaLnBrk="1" hangingPunct="1">
              <a:spcBef>
                <a:spcPct val="0"/>
              </a:spcBef>
              <a:buFontTx/>
              <a:buNone/>
            </a:pPr>
            <a:r>
              <a:rPr lang="en-US" altLang="x-none" sz="2400"/>
              <a:t>Tuning</a:t>
            </a:r>
          </a:p>
        </p:txBody>
      </p:sp>
      <p:sp>
        <p:nvSpPr>
          <p:cNvPr id="43019" name="TextBox 26"/>
          <p:cNvSpPr txBox="1">
            <a:spLocks noChangeArrowheads="1"/>
          </p:cNvSpPr>
          <p:nvPr/>
        </p:nvSpPr>
        <p:spPr bwMode="auto">
          <a:xfrm>
            <a:off x="781050" y="3886200"/>
            <a:ext cx="1452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400"/>
              <a:t>Feature </a:t>
            </a:r>
          </a:p>
          <a:p>
            <a:pPr algn="ctr" eaLnBrk="1" hangingPunct="1">
              <a:spcBef>
                <a:spcPct val="0"/>
              </a:spcBef>
              <a:buFontTx/>
              <a:buNone/>
            </a:pPr>
            <a:r>
              <a:rPr lang="en-US" altLang="x-none" sz="2400"/>
              <a:t>Extraction</a:t>
            </a:r>
          </a:p>
        </p:txBody>
      </p:sp>
      <p:sp>
        <p:nvSpPr>
          <p:cNvPr id="43020" name="TextBox 27"/>
          <p:cNvSpPr txBox="1">
            <a:spLocks noChangeArrowheads="1"/>
          </p:cNvSpPr>
          <p:nvPr/>
        </p:nvSpPr>
        <p:spPr bwMode="auto">
          <a:xfrm>
            <a:off x="1157288" y="4916488"/>
            <a:ext cx="242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Basic Data Processing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163802"/>
            <a:ext cx="8229600" cy="1143000"/>
          </a:xfrm>
        </p:spPr>
        <p:txBody>
          <a:bodyPr/>
          <a:lstStyle/>
          <a:p>
            <a:pPr eaLnBrk="1" hangingPunct="1"/>
            <a:r>
              <a:rPr lang="en-US" altLang="x-none" dirty="0"/>
              <a:t>Problem: Data Dependencies</a:t>
            </a:r>
          </a:p>
        </p:txBody>
      </p:sp>
      <p:sp>
        <p:nvSpPr>
          <p:cNvPr id="45058" name="Content Placeholder 2"/>
          <p:cNvSpPr>
            <a:spLocks noGrp="1"/>
          </p:cNvSpPr>
          <p:nvPr>
            <p:ph idx="1"/>
          </p:nvPr>
        </p:nvSpPr>
        <p:spPr>
          <a:xfrm>
            <a:off x="257175" y="1202028"/>
            <a:ext cx="8562975" cy="2289494"/>
          </a:xfrm>
        </p:spPr>
        <p:txBody>
          <a:bodyPr/>
          <a:lstStyle/>
          <a:p>
            <a:pPr eaLnBrk="1" hangingPunct="1"/>
            <a:r>
              <a:rPr lang="en-US" altLang="x-none" dirty="0"/>
              <a:t>MapReduce </a:t>
            </a:r>
            <a:r>
              <a:rPr lang="en-US" altLang="x-none" b="1" dirty="0">
                <a:solidFill>
                  <a:srgbClr val="FF0000"/>
                </a:solidFill>
              </a:rPr>
              <a:t>doesn’t</a:t>
            </a:r>
            <a:r>
              <a:rPr lang="en-US" altLang="x-none" b="1" dirty="0"/>
              <a:t> efficiently </a:t>
            </a:r>
            <a:r>
              <a:rPr lang="en-US" altLang="x-none" b="1" u="sng" dirty="0"/>
              <a:t>express</a:t>
            </a:r>
            <a:r>
              <a:rPr lang="en-US" altLang="x-none" b="1" dirty="0"/>
              <a:t> </a:t>
            </a:r>
            <a:br>
              <a:rPr lang="en-US" altLang="x-none" b="1" dirty="0"/>
            </a:br>
            <a:r>
              <a:rPr lang="en-US" altLang="x-none" dirty="0"/>
              <a:t>data dependencies</a:t>
            </a:r>
          </a:p>
          <a:p>
            <a:pPr lvl="1" eaLnBrk="1" hangingPunct="1"/>
            <a:r>
              <a:rPr lang="en-US" altLang="x-none" dirty="0"/>
              <a:t>User </a:t>
            </a:r>
            <a:r>
              <a:rPr lang="en-US" altLang="x-none" b="1" dirty="0">
                <a:solidFill>
                  <a:srgbClr val="FF0000"/>
                </a:solidFill>
              </a:rPr>
              <a:t>must code </a:t>
            </a:r>
            <a:r>
              <a:rPr lang="en-US" altLang="x-none" b="1" dirty="0"/>
              <a:t>substantial data transformations </a:t>
            </a:r>
          </a:p>
          <a:p>
            <a:pPr lvl="1" eaLnBrk="1" hangingPunct="1"/>
            <a:r>
              <a:rPr lang="en-US" altLang="x-none" dirty="0"/>
              <a:t>Costly </a:t>
            </a:r>
            <a:r>
              <a:rPr lang="en-US" altLang="x-none" b="1" dirty="0">
                <a:solidFill>
                  <a:srgbClr val="FF0000"/>
                </a:solidFill>
              </a:rPr>
              <a:t>data replication</a:t>
            </a:r>
          </a:p>
        </p:txBody>
      </p:sp>
      <p:cxnSp>
        <p:nvCxnSpPr>
          <p:cNvPr id="5" name="Straight Connector 4"/>
          <p:cNvCxnSpPr/>
          <p:nvPr/>
        </p:nvCxnSpPr>
        <p:spPr bwMode="auto">
          <a:xfrm flipV="1">
            <a:off x="1962150" y="3769158"/>
            <a:ext cx="703263" cy="6572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bwMode="auto">
          <a:xfrm flipV="1">
            <a:off x="977900" y="4426383"/>
            <a:ext cx="984250" cy="5556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flipV="1">
            <a:off x="1446213" y="3769158"/>
            <a:ext cx="1219200" cy="2016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flipH="1">
            <a:off x="977900" y="3921558"/>
            <a:ext cx="422275" cy="106045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rot="5400000">
            <a:off x="1093787" y="4920096"/>
            <a:ext cx="1362075" cy="37465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rot="16200000" flipH="1">
            <a:off x="856457" y="5057414"/>
            <a:ext cx="806450" cy="655637"/>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rot="16200000" flipH="1">
            <a:off x="2280444" y="4154127"/>
            <a:ext cx="909637" cy="13970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rot="5400000">
            <a:off x="2264569" y="4844689"/>
            <a:ext cx="706438" cy="37465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rot="16200000" flipH="1">
            <a:off x="1716882" y="4671651"/>
            <a:ext cx="958850" cy="46831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flipV="1">
            <a:off x="1587500" y="5385233"/>
            <a:ext cx="842963" cy="3540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45069" name="Picture 14"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0763" y="5132820"/>
            <a:ext cx="298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icture 15"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17788" y="4426383"/>
            <a:ext cx="354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icture 16"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30463" y="3567545"/>
            <a:ext cx="393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icture 17"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0575" y="4728008"/>
            <a:ext cx="3206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icture 18"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74825" y="4173970"/>
            <a:ext cx="3238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icture 19"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00175" y="5536045"/>
            <a:ext cx="344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5" name="Picture 20"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669145"/>
            <a:ext cx="3317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76" name="Group 56"/>
          <p:cNvGrpSpPr>
            <a:grpSpLocks/>
          </p:cNvGrpSpPr>
          <p:nvPr/>
        </p:nvGrpSpPr>
        <p:grpSpPr bwMode="auto">
          <a:xfrm>
            <a:off x="5507038" y="3034145"/>
            <a:ext cx="1263650" cy="484188"/>
            <a:chOff x="4745531" y="2895600"/>
            <a:chExt cx="1263418" cy="484631"/>
          </a:xfrm>
        </p:grpSpPr>
        <p:pic>
          <p:nvPicPr>
            <p:cNvPr id="45114" name="Picture 21"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745531" y="2895600"/>
              <a:ext cx="33360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5" name="Picture 22"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03283" y="2895600"/>
              <a:ext cx="40566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6" name="Picture 23"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06870" y="2895600"/>
              <a:ext cx="321291"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77" name="Picture 24"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3572308"/>
            <a:ext cx="4048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8" name="Picture 25"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75400" y="3572308"/>
            <a:ext cx="3556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9" name="Picture 26"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69000" y="3572308"/>
            <a:ext cx="3333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80" name="Group 57"/>
          <p:cNvGrpSpPr>
            <a:grpSpLocks/>
          </p:cNvGrpSpPr>
          <p:nvPr/>
        </p:nvGrpSpPr>
        <p:grpSpPr bwMode="auto">
          <a:xfrm>
            <a:off x="5507038" y="4116820"/>
            <a:ext cx="2493962" cy="485775"/>
            <a:chOff x="4744385" y="4011169"/>
            <a:chExt cx="2494615" cy="484631"/>
          </a:xfrm>
        </p:grpSpPr>
        <p:pic>
          <p:nvPicPr>
            <p:cNvPr id="45108" name="Picture 27"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44385" y="4011169"/>
              <a:ext cx="334752"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9" name="Picture 29"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7201" y="4011169"/>
              <a:ext cx="299870"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0" name="Picture 30"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5071" y="4011169"/>
              <a:ext cx="355227"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1" name="Picture 31"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7871" y="4011169"/>
              <a:ext cx="40566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2" name="Picture 32"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83271" y="4011169"/>
              <a:ext cx="355729"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3" name="Picture 33"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06870" y="4011169"/>
              <a:ext cx="321291"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81" name="Picture 34"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4658158"/>
            <a:ext cx="3206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2" name="Picture 37"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07200" y="4658158"/>
            <a:ext cx="355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3" name="Picture 38"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69000" y="4658158"/>
            <a:ext cx="3333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84" name="Group 59"/>
          <p:cNvGrpSpPr>
            <a:grpSpLocks/>
          </p:cNvGrpSpPr>
          <p:nvPr/>
        </p:nvGrpSpPr>
        <p:grpSpPr bwMode="auto">
          <a:xfrm>
            <a:off x="5486400" y="5199495"/>
            <a:ext cx="1239838" cy="485775"/>
            <a:chOff x="4723910" y="5077969"/>
            <a:chExt cx="1240031" cy="484631"/>
          </a:xfrm>
        </p:grpSpPr>
        <p:pic>
          <p:nvPicPr>
            <p:cNvPr id="45105" name="Picture 39"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3910" y="5077969"/>
              <a:ext cx="355227"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6" name="Picture 40"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4071" y="5077969"/>
              <a:ext cx="299870"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7" name="Picture 41"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06870" y="5077969"/>
              <a:ext cx="40566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85" name="Picture 42"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1963" y="5742420"/>
            <a:ext cx="2984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6" name="Picture 43"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6200" y="5742420"/>
            <a:ext cx="355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7" name="Picture 45"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83400" y="5742420"/>
            <a:ext cx="355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8" name="Picture 46"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84813" y="6283758"/>
            <a:ext cx="3556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9" name="Picture 47"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6283758"/>
            <a:ext cx="3000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0" name="Picture 48"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07200" y="6283758"/>
            <a:ext cx="3206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91" name="Group 82"/>
          <p:cNvGrpSpPr>
            <a:grpSpLocks/>
          </p:cNvGrpSpPr>
          <p:nvPr/>
        </p:nvGrpSpPr>
        <p:grpSpPr bwMode="auto">
          <a:xfrm>
            <a:off x="5105400" y="3546908"/>
            <a:ext cx="3200400" cy="2708275"/>
            <a:chOff x="5257800" y="3408680"/>
            <a:chExt cx="3048000" cy="2707645"/>
          </a:xfrm>
        </p:grpSpPr>
        <p:cxnSp>
          <p:nvCxnSpPr>
            <p:cNvPr id="52" name="Straight Connector 51"/>
            <p:cNvCxnSpPr>
              <a:cxnSpLocks noChangeShapeType="1"/>
            </p:cNvCxnSpPr>
            <p:nvPr/>
          </p:nvCxnSpPr>
          <p:spPr bwMode="auto">
            <a:xfrm>
              <a:off x="5257800" y="3408680"/>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a:off x="5257800" y="3950209"/>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3" name="Straight Connector 62"/>
            <p:cNvCxnSpPr>
              <a:cxnSpLocks noChangeShapeType="1"/>
            </p:cNvCxnSpPr>
            <p:nvPr/>
          </p:nvCxnSpPr>
          <p:spPr bwMode="auto">
            <a:xfrm>
              <a:off x="5257800" y="4491738"/>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a:off x="5257800" y="5033267"/>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a:off x="5257800" y="5574796"/>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6" name="Straight Connector 65"/>
            <p:cNvCxnSpPr>
              <a:cxnSpLocks noChangeShapeType="1"/>
            </p:cNvCxnSpPr>
            <p:nvPr/>
          </p:nvCxnSpPr>
          <p:spPr bwMode="auto">
            <a:xfrm>
              <a:off x="5257800" y="6116325"/>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67" name="Straight Connector 66"/>
          <p:cNvCxnSpPr>
            <a:cxnSpLocks noChangeShapeType="1"/>
          </p:cNvCxnSpPr>
          <p:nvPr/>
        </p:nvCxnSpPr>
        <p:spPr bwMode="auto">
          <a:xfrm>
            <a:off x="5913438" y="2957945"/>
            <a:ext cx="0" cy="3886200"/>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5093" name="Right Arrow 83"/>
          <p:cNvSpPr>
            <a:spLocks noChangeArrowheads="1"/>
          </p:cNvSpPr>
          <p:nvPr/>
        </p:nvSpPr>
        <p:spPr bwMode="auto">
          <a:xfrm>
            <a:off x="3429000" y="4558145"/>
            <a:ext cx="914400" cy="381000"/>
          </a:xfrm>
          <a:prstGeom prst="rightArrow">
            <a:avLst>
              <a:gd name="adj1" fmla="val 50000"/>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endParaRPr lang="x-none" altLang="x-none" sz="2800">
              <a:latin typeface="Tahoma" charset="0"/>
            </a:endParaRPr>
          </a:p>
        </p:txBody>
      </p:sp>
      <p:sp>
        <p:nvSpPr>
          <p:cNvPr id="45094" name="TextBox 84"/>
          <p:cNvSpPr txBox="1">
            <a:spLocks noChangeArrowheads="1"/>
          </p:cNvSpPr>
          <p:nvPr/>
        </p:nvSpPr>
        <p:spPr bwMode="auto">
          <a:xfrm rot="16200000">
            <a:off x="3623469" y="4679589"/>
            <a:ext cx="2441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Independent Data Rows</a:t>
            </a:r>
          </a:p>
        </p:txBody>
      </p:sp>
      <p:pic>
        <p:nvPicPr>
          <p:cNvPr id="45095" name="Picture 36"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396038" y="4658158"/>
            <a:ext cx="3349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6" name="Picture 44"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69000" y="5742420"/>
            <a:ext cx="3349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7" name="Picture 49"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69000" y="6283758"/>
            <a:ext cx="3349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8" name="Picture 85"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572308"/>
            <a:ext cx="3349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Group 184"/>
          <p:cNvGrpSpPr>
            <a:grpSpLocks/>
          </p:cNvGrpSpPr>
          <p:nvPr/>
        </p:nvGrpSpPr>
        <p:grpSpPr bwMode="auto">
          <a:xfrm>
            <a:off x="242888" y="3429000"/>
            <a:ext cx="8367712" cy="1143000"/>
            <a:chOff x="242499" y="4495800"/>
            <a:chExt cx="8368101" cy="1828800"/>
          </a:xfrm>
        </p:grpSpPr>
        <p:sp>
          <p:nvSpPr>
            <p:cNvPr id="183" name="Rounded Rectangle 182"/>
            <p:cNvSpPr>
              <a:spLocks noChangeArrowheads="1"/>
            </p:cNvSpPr>
            <p:nvPr/>
          </p:nvSpPr>
          <p:spPr bwMode="auto">
            <a:xfrm>
              <a:off x="304800" y="4495800"/>
              <a:ext cx="8305800" cy="18288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47203" name="TextBox 183"/>
            <p:cNvSpPr txBox="1">
              <a:spLocks noChangeArrowheads="1"/>
            </p:cNvSpPr>
            <p:nvPr/>
          </p:nvSpPr>
          <p:spPr bwMode="auto">
            <a:xfrm rot="-5400000">
              <a:off x="-208167" y="5121985"/>
              <a:ext cx="15476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1800"/>
                <a:t>Slow</a:t>
              </a:r>
            </a:p>
            <a:p>
              <a:pPr algn="ctr" eaLnBrk="1" hangingPunct="1">
                <a:spcBef>
                  <a:spcPct val="0"/>
                </a:spcBef>
                <a:buFontTx/>
                <a:buNone/>
              </a:pPr>
              <a:r>
                <a:rPr lang="en-US" altLang="x-none" sz="1800"/>
                <a:t>Processor</a:t>
              </a:r>
            </a:p>
          </p:txBody>
        </p:sp>
      </p:grpSp>
      <p:sp>
        <p:nvSpPr>
          <p:cNvPr id="47106" name="Title 1"/>
          <p:cNvSpPr>
            <a:spLocks noGrp="1"/>
          </p:cNvSpPr>
          <p:nvPr>
            <p:ph type="title"/>
          </p:nvPr>
        </p:nvSpPr>
        <p:spPr/>
        <p:txBody>
          <a:bodyPr/>
          <a:lstStyle/>
          <a:p>
            <a:pPr eaLnBrk="1" hangingPunct="1"/>
            <a:r>
              <a:rPr lang="en-US" altLang="x-none" sz="4000"/>
              <a:t>Iterative Algorithms</a:t>
            </a:r>
          </a:p>
        </p:txBody>
      </p:sp>
      <p:sp>
        <p:nvSpPr>
          <p:cNvPr id="3" name="Content Placeholder 2"/>
          <p:cNvSpPr>
            <a:spLocks noGrp="1"/>
          </p:cNvSpPr>
          <p:nvPr>
            <p:ph idx="1"/>
          </p:nvPr>
        </p:nvSpPr>
        <p:spPr>
          <a:xfrm>
            <a:off x="228600" y="1279525"/>
            <a:ext cx="8686800" cy="701675"/>
          </a:xfrm>
        </p:spPr>
        <p:txBody>
          <a:bodyPr rtlCol="0">
            <a:normAutofit/>
          </a:bodyPr>
          <a:lstStyle/>
          <a:p>
            <a:pPr eaLnBrk="1" fontAlgn="auto" hangingPunct="1">
              <a:spcAft>
                <a:spcPts val="0"/>
              </a:spcAft>
              <a:buFont typeface="Arial"/>
              <a:buChar char="•"/>
              <a:defRPr/>
            </a:pPr>
            <a:r>
              <a:rPr lang="en-US" spc="-150" dirty="0" smtClean="0"/>
              <a:t>MR </a:t>
            </a:r>
            <a:r>
              <a:rPr lang="en-US" b="1" spc="-150" dirty="0" smtClean="0">
                <a:solidFill>
                  <a:srgbClr val="FF0000"/>
                </a:solidFill>
              </a:rPr>
              <a:t>doesn’t efficiently express </a:t>
            </a:r>
            <a:r>
              <a:rPr lang="en-US" b="1" spc="-150" dirty="0" smtClean="0"/>
              <a:t>iterative</a:t>
            </a:r>
            <a:r>
              <a:rPr lang="en-US" spc="-150" dirty="0" smtClean="0"/>
              <a:t> algorithms:</a:t>
            </a:r>
            <a:endParaRPr lang="en-US" spc="-150" dirty="0"/>
          </a:p>
        </p:txBody>
      </p:sp>
      <p:sp>
        <p:nvSpPr>
          <p:cNvPr id="47108" name="Oval 4"/>
          <p:cNvSpPr>
            <a:spLocks noChangeArrowheads="1"/>
          </p:cNvSpPr>
          <p:nvPr/>
        </p:nvSpPr>
        <p:spPr bwMode="auto">
          <a:xfrm>
            <a:off x="990600" y="2346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09" name="Oval 5"/>
          <p:cNvSpPr>
            <a:spLocks noChangeArrowheads="1"/>
          </p:cNvSpPr>
          <p:nvPr/>
        </p:nvSpPr>
        <p:spPr bwMode="auto">
          <a:xfrm>
            <a:off x="990600" y="2930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0" name="Oval 6"/>
          <p:cNvSpPr>
            <a:spLocks noChangeArrowheads="1"/>
          </p:cNvSpPr>
          <p:nvPr/>
        </p:nvSpPr>
        <p:spPr bwMode="auto">
          <a:xfrm>
            <a:off x="990600" y="35147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1" name="Oval 7"/>
          <p:cNvSpPr>
            <a:spLocks noChangeArrowheads="1"/>
          </p:cNvSpPr>
          <p:nvPr/>
        </p:nvSpPr>
        <p:spPr bwMode="auto">
          <a:xfrm>
            <a:off x="990600" y="40989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2" name="Oval 8"/>
          <p:cNvSpPr>
            <a:spLocks noChangeArrowheads="1"/>
          </p:cNvSpPr>
          <p:nvPr/>
        </p:nvSpPr>
        <p:spPr bwMode="auto">
          <a:xfrm>
            <a:off x="990600" y="46831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3" name="Oval 9"/>
          <p:cNvSpPr>
            <a:spLocks noChangeArrowheads="1"/>
          </p:cNvSpPr>
          <p:nvPr/>
        </p:nvSpPr>
        <p:spPr bwMode="auto">
          <a:xfrm>
            <a:off x="990600" y="5267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4" name="Oval 10"/>
          <p:cNvSpPr>
            <a:spLocks noChangeArrowheads="1"/>
          </p:cNvSpPr>
          <p:nvPr/>
        </p:nvSpPr>
        <p:spPr bwMode="auto">
          <a:xfrm>
            <a:off x="990600" y="5851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grpSp>
        <p:nvGrpSpPr>
          <p:cNvPr id="153" name="Group 152"/>
          <p:cNvGrpSpPr>
            <a:grpSpLocks/>
          </p:cNvGrpSpPr>
          <p:nvPr/>
        </p:nvGrpSpPr>
        <p:grpSpPr bwMode="auto">
          <a:xfrm>
            <a:off x="1524000" y="2346325"/>
            <a:ext cx="2133600" cy="3825875"/>
            <a:chOff x="990600" y="2118360"/>
            <a:chExt cx="2133600" cy="3825240"/>
          </a:xfrm>
        </p:grpSpPr>
        <p:sp>
          <p:nvSpPr>
            <p:cNvPr id="47178" name="Oval 11"/>
            <p:cNvSpPr>
              <a:spLocks noChangeArrowheads="1"/>
            </p:cNvSpPr>
            <p:nvPr/>
          </p:nvSpPr>
          <p:spPr bwMode="auto">
            <a:xfrm>
              <a:off x="25908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79" name="Oval 12"/>
            <p:cNvSpPr>
              <a:spLocks noChangeArrowheads="1"/>
            </p:cNvSpPr>
            <p:nvPr/>
          </p:nvSpPr>
          <p:spPr bwMode="auto">
            <a:xfrm>
              <a:off x="25908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0" name="Oval 13"/>
            <p:cNvSpPr>
              <a:spLocks noChangeArrowheads="1"/>
            </p:cNvSpPr>
            <p:nvPr/>
          </p:nvSpPr>
          <p:spPr bwMode="auto">
            <a:xfrm>
              <a:off x="25908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1" name="Oval 14"/>
            <p:cNvSpPr>
              <a:spLocks noChangeArrowheads="1"/>
            </p:cNvSpPr>
            <p:nvPr/>
          </p:nvSpPr>
          <p:spPr bwMode="auto">
            <a:xfrm>
              <a:off x="25908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2" name="Oval 15"/>
            <p:cNvSpPr>
              <a:spLocks noChangeArrowheads="1"/>
            </p:cNvSpPr>
            <p:nvPr/>
          </p:nvSpPr>
          <p:spPr bwMode="auto">
            <a:xfrm>
              <a:off x="25908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3" name="Oval 16"/>
            <p:cNvSpPr>
              <a:spLocks noChangeArrowheads="1"/>
            </p:cNvSpPr>
            <p:nvPr/>
          </p:nvSpPr>
          <p:spPr bwMode="auto">
            <a:xfrm>
              <a:off x="25908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4" name="Oval 17"/>
            <p:cNvSpPr>
              <a:spLocks noChangeArrowheads="1"/>
            </p:cNvSpPr>
            <p:nvPr/>
          </p:nvSpPr>
          <p:spPr bwMode="auto">
            <a:xfrm>
              <a:off x="25908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9" name="Rounded Rectangle 18"/>
            <p:cNvSpPr>
              <a:spLocks noChangeArrowheads="1"/>
            </p:cNvSpPr>
            <p:nvPr/>
          </p:nvSpPr>
          <p:spPr bwMode="auto">
            <a:xfrm>
              <a:off x="14478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20" name="Rounded Rectangle 19"/>
            <p:cNvSpPr>
              <a:spLocks noChangeArrowheads="1"/>
            </p:cNvSpPr>
            <p:nvPr/>
          </p:nvSpPr>
          <p:spPr bwMode="auto">
            <a:xfrm>
              <a:off x="14478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21" name="Rounded Rectangle 20"/>
            <p:cNvSpPr>
              <a:spLocks noChangeArrowheads="1"/>
            </p:cNvSpPr>
            <p:nvPr/>
          </p:nvSpPr>
          <p:spPr bwMode="auto">
            <a:xfrm>
              <a:off x="14478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23" name="Straight Arrow Connector 22"/>
            <p:cNvCxnSpPr>
              <a:cxnSpLocks noChangeShapeType="1"/>
              <a:stCxn id="47108" idx="6"/>
              <a:endCxn id="19" idx="1"/>
            </p:cNvCxnSpPr>
            <p:nvPr/>
          </p:nvCxnSpPr>
          <p:spPr bwMode="auto">
            <a:xfrm>
              <a:off x="990600" y="2278380"/>
              <a:ext cx="4572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47109" idx="6"/>
              <a:endCxn id="19" idx="1"/>
            </p:cNvCxnSpPr>
            <p:nvPr/>
          </p:nvCxnSpPr>
          <p:spPr bwMode="auto">
            <a:xfrm flipV="1">
              <a:off x="990600" y="2537460"/>
              <a:ext cx="4572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7110" idx="6"/>
              <a:endCxn id="20" idx="1"/>
            </p:cNvCxnSpPr>
            <p:nvPr/>
          </p:nvCxnSpPr>
          <p:spPr bwMode="auto">
            <a:xfrm>
              <a:off x="990600" y="3446780"/>
              <a:ext cx="4572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7111" idx="6"/>
              <a:endCxn id="20" idx="1"/>
            </p:cNvCxnSpPr>
            <p:nvPr/>
          </p:nvCxnSpPr>
          <p:spPr bwMode="auto">
            <a:xfrm flipV="1">
              <a:off x="990600" y="3756660"/>
              <a:ext cx="4572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7112" idx="6"/>
              <a:endCxn id="21" idx="1"/>
            </p:cNvCxnSpPr>
            <p:nvPr/>
          </p:nvCxnSpPr>
          <p:spPr bwMode="auto">
            <a:xfrm>
              <a:off x="990600" y="4615180"/>
              <a:ext cx="4572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a:stCxn id="47113" idx="6"/>
              <a:endCxn id="21" idx="1"/>
            </p:cNvCxnSpPr>
            <p:nvPr/>
          </p:nvCxnSpPr>
          <p:spPr bwMode="auto">
            <a:xfrm flipV="1">
              <a:off x="990600" y="4975860"/>
              <a:ext cx="4572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a:stCxn id="47114" idx="6"/>
              <a:endCxn id="21" idx="1"/>
            </p:cNvCxnSpPr>
            <p:nvPr/>
          </p:nvCxnSpPr>
          <p:spPr bwMode="auto">
            <a:xfrm flipV="1">
              <a:off x="990600" y="4975860"/>
              <a:ext cx="4572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stCxn id="19" idx="3"/>
              <a:endCxn id="47178" idx="2"/>
            </p:cNvCxnSpPr>
            <p:nvPr/>
          </p:nvCxnSpPr>
          <p:spPr bwMode="auto">
            <a:xfrm flipV="1">
              <a:off x="20574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a:stCxn id="19" idx="3"/>
              <a:endCxn id="47180" idx="2"/>
            </p:cNvCxnSpPr>
            <p:nvPr/>
          </p:nvCxnSpPr>
          <p:spPr bwMode="auto">
            <a:xfrm>
              <a:off x="20574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20" idx="3"/>
              <a:endCxn id="47179" idx="2"/>
            </p:cNvCxnSpPr>
            <p:nvPr/>
          </p:nvCxnSpPr>
          <p:spPr bwMode="auto">
            <a:xfrm flipV="1">
              <a:off x="20574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p:cNvCxnSpPr>
              <a:cxnSpLocks noChangeShapeType="1"/>
              <a:stCxn id="20" idx="3"/>
              <a:endCxn id="47182" idx="2"/>
            </p:cNvCxnSpPr>
            <p:nvPr/>
          </p:nvCxnSpPr>
          <p:spPr bwMode="auto">
            <a:xfrm>
              <a:off x="20574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a:stCxn id="21" idx="3"/>
              <a:endCxn id="47183" idx="2"/>
            </p:cNvCxnSpPr>
            <p:nvPr/>
          </p:nvCxnSpPr>
          <p:spPr bwMode="auto">
            <a:xfrm>
              <a:off x="20574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a:stCxn id="21" idx="3"/>
              <a:endCxn id="47181" idx="2"/>
            </p:cNvCxnSpPr>
            <p:nvPr/>
          </p:nvCxnSpPr>
          <p:spPr bwMode="auto">
            <a:xfrm flipV="1">
              <a:off x="20574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a:stCxn id="21" idx="3"/>
              <a:endCxn id="47184" idx="2"/>
            </p:cNvCxnSpPr>
            <p:nvPr/>
          </p:nvCxnSpPr>
          <p:spPr bwMode="auto">
            <a:xfrm>
              <a:off x="20574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154" name="Group 153"/>
          <p:cNvGrpSpPr>
            <a:grpSpLocks/>
          </p:cNvGrpSpPr>
          <p:nvPr/>
        </p:nvGrpSpPr>
        <p:grpSpPr bwMode="auto">
          <a:xfrm>
            <a:off x="3657600" y="2346325"/>
            <a:ext cx="2209800" cy="3825875"/>
            <a:chOff x="3124200" y="2118360"/>
            <a:chExt cx="2209800" cy="3825240"/>
          </a:xfrm>
        </p:grpSpPr>
        <p:sp>
          <p:nvSpPr>
            <p:cNvPr id="47154" name="Oval 104"/>
            <p:cNvSpPr>
              <a:spLocks noChangeArrowheads="1"/>
            </p:cNvSpPr>
            <p:nvPr/>
          </p:nvSpPr>
          <p:spPr bwMode="auto">
            <a:xfrm>
              <a:off x="48006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5" name="Oval 105"/>
            <p:cNvSpPr>
              <a:spLocks noChangeArrowheads="1"/>
            </p:cNvSpPr>
            <p:nvPr/>
          </p:nvSpPr>
          <p:spPr bwMode="auto">
            <a:xfrm>
              <a:off x="48006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6" name="Oval 106"/>
            <p:cNvSpPr>
              <a:spLocks noChangeArrowheads="1"/>
            </p:cNvSpPr>
            <p:nvPr/>
          </p:nvSpPr>
          <p:spPr bwMode="auto">
            <a:xfrm>
              <a:off x="48006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7" name="Oval 107"/>
            <p:cNvSpPr>
              <a:spLocks noChangeArrowheads="1"/>
            </p:cNvSpPr>
            <p:nvPr/>
          </p:nvSpPr>
          <p:spPr bwMode="auto">
            <a:xfrm>
              <a:off x="48006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8" name="Oval 108"/>
            <p:cNvSpPr>
              <a:spLocks noChangeArrowheads="1"/>
            </p:cNvSpPr>
            <p:nvPr/>
          </p:nvSpPr>
          <p:spPr bwMode="auto">
            <a:xfrm>
              <a:off x="48006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9" name="Oval 109"/>
            <p:cNvSpPr>
              <a:spLocks noChangeArrowheads="1"/>
            </p:cNvSpPr>
            <p:nvPr/>
          </p:nvSpPr>
          <p:spPr bwMode="auto">
            <a:xfrm>
              <a:off x="48006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60" name="Oval 110"/>
            <p:cNvSpPr>
              <a:spLocks noChangeArrowheads="1"/>
            </p:cNvSpPr>
            <p:nvPr/>
          </p:nvSpPr>
          <p:spPr bwMode="auto">
            <a:xfrm>
              <a:off x="48006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12" name="Rounded Rectangle 111"/>
            <p:cNvSpPr>
              <a:spLocks noChangeArrowheads="1"/>
            </p:cNvSpPr>
            <p:nvPr/>
          </p:nvSpPr>
          <p:spPr bwMode="auto">
            <a:xfrm>
              <a:off x="36576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13" name="Rounded Rectangle 112"/>
            <p:cNvSpPr>
              <a:spLocks noChangeArrowheads="1"/>
            </p:cNvSpPr>
            <p:nvPr/>
          </p:nvSpPr>
          <p:spPr bwMode="auto">
            <a:xfrm>
              <a:off x="36576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14" name="Rounded Rectangle 113"/>
            <p:cNvSpPr>
              <a:spLocks noChangeArrowheads="1"/>
            </p:cNvSpPr>
            <p:nvPr/>
          </p:nvSpPr>
          <p:spPr bwMode="auto">
            <a:xfrm>
              <a:off x="36576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15" name="Straight Arrow Connector 114"/>
            <p:cNvCxnSpPr>
              <a:cxnSpLocks noChangeShapeType="1"/>
              <a:endCxn id="112" idx="1"/>
            </p:cNvCxnSpPr>
            <p:nvPr/>
          </p:nvCxnSpPr>
          <p:spPr bwMode="auto">
            <a:xfrm>
              <a:off x="3124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6" name="Straight Arrow Connector 115"/>
            <p:cNvCxnSpPr>
              <a:cxnSpLocks noChangeShapeType="1"/>
              <a:endCxn id="112" idx="1"/>
            </p:cNvCxnSpPr>
            <p:nvPr/>
          </p:nvCxnSpPr>
          <p:spPr bwMode="auto">
            <a:xfrm flipV="1">
              <a:off x="31242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7" name="Straight Arrow Connector 116"/>
            <p:cNvCxnSpPr>
              <a:cxnSpLocks noChangeShapeType="1"/>
              <a:endCxn id="113" idx="1"/>
            </p:cNvCxnSpPr>
            <p:nvPr/>
          </p:nvCxnSpPr>
          <p:spPr bwMode="auto">
            <a:xfrm>
              <a:off x="31242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8" name="Straight Arrow Connector 117"/>
            <p:cNvCxnSpPr>
              <a:cxnSpLocks noChangeShapeType="1"/>
              <a:endCxn id="113" idx="1"/>
            </p:cNvCxnSpPr>
            <p:nvPr/>
          </p:nvCxnSpPr>
          <p:spPr bwMode="auto">
            <a:xfrm flipV="1">
              <a:off x="31242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9" name="Straight Arrow Connector 118"/>
            <p:cNvCxnSpPr>
              <a:cxnSpLocks noChangeShapeType="1"/>
              <a:endCxn id="114" idx="1"/>
            </p:cNvCxnSpPr>
            <p:nvPr/>
          </p:nvCxnSpPr>
          <p:spPr bwMode="auto">
            <a:xfrm>
              <a:off x="31242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0" name="Straight Arrow Connector 119"/>
            <p:cNvCxnSpPr>
              <a:cxnSpLocks noChangeShapeType="1"/>
              <a:endCxn id="114" idx="1"/>
            </p:cNvCxnSpPr>
            <p:nvPr/>
          </p:nvCxnSpPr>
          <p:spPr bwMode="auto">
            <a:xfrm flipV="1">
              <a:off x="3124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1" name="Straight Arrow Connector 120"/>
            <p:cNvCxnSpPr>
              <a:cxnSpLocks noChangeShapeType="1"/>
              <a:endCxn id="114" idx="1"/>
            </p:cNvCxnSpPr>
            <p:nvPr/>
          </p:nvCxnSpPr>
          <p:spPr bwMode="auto">
            <a:xfrm flipV="1">
              <a:off x="3124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2" name="Straight Arrow Connector 121"/>
            <p:cNvCxnSpPr>
              <a:cxnSpLocks noChangeShapeType="1"/>
              <a:stCxn id="112" idx="3"/>
              <a:endCxn id="47154" idx="2"/>
            </p:cNvCxnSpPr>
            <p:nvPr/>
          </p:nvCxnSpPr>
          <p:spPr bwMode="auto">
            <a:xfrm flipV="1">
              <a:off x="4267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3" name="Straight Arrow Connector 122"/>
            <p:cNvCxnSpPr>
              <a:cxnSpLocks noChangeShapeType="1"/>
              <a:stCxn id="112" idx="3"/>
              <a:endCxn id="47156" idx="2"/>
            </p:cNvCxnSpPr>
            <p:nvPr/>
          </p:nvCxnSpPr>
          <p:spPr bwMode="auto">
            <a:xfrm>
              <a:off x="42672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4" name="Straight Arrow Connector 123"/>
            <p:cNvCxnSpPr>
              <a:cxnSpLocks noChangeShapeType="1"/>
              <a:stCxn id="113" idx="3"/>
              <a:endCxn id="47155" idx="2"/>
            </p:cNvCxnSpPr>
            <p:nvPr/>
          </p:nvCxnSpPr>
          <p:spPr bwMode="auto">
            <a:xfrm flipV="1">
              <a:off x="42672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5" name="Straight Arrow Connector 124"/>
            <p:cNvCxnSpPr>
              <a:cxnSpLocks noChangeShapeType="1"/>
              <a:stCxn id="113" idx="3"/>
              <a:endCxn id="47158" idx="2"/>
            </p:cNvCxnSpPr>
            <p:nvPr/>
          </p:nvCxnSpPr>
          <p:spPr bwMode="auto">
            <a:xfrm>
              <a:off x="42672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6" name="Straight Arrow Connector 125"/>
            <p:cNvCxnSpPr>
              <a:cxnSpLocks noChangeShapeType="1"/>
              <a:stCxn id="114" idx="3"/>
              <a:endCxn id="47159" idx="2"/>
            </p:cNvCxnSpPr>
            <p:nvPr/>
          </p:nvCxnSpPr>
          <p:spPr bwMode="auto">
            <a:xfrm>
              <a:off x="4267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7" name="Straight Arrow Connector 126"/>
            <p:cNvCxnSpPr>
              <a:cxnSpLocks noChangeShapeType="1"/>
              <a:stCxn id="114" idx="3"/>
              <a:endCxn id="47157" idx="2"/>
            </p:cNvCxnSpPr>
            <p:nvPr/>
          </p:nvCxnSpPr>
          <p:spPr bwMode="auto">
            <a:xfrm flipV="1">
              <a:off x="42672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8" name="Straight Arrow Connector 127"/>
            <p:cNvCxnSpPr>
              <a:cxnSpLocks noChangeShapeType="1"/>
              <a:stCxn id="114" idx="3"/>
              <a:endCxn id="47160" idx="2"/>
            </p:cNvCxnSpPr>
            <p:nvPr/>
          </p:nvCxnSpPr>
          <p:spPr bwMode="auto">
            <a:xfrm>
              <a:off x="4267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155" name="Group 154"/>
          <p:cNvGrpSpPr>
            <a:grpSpLocks/>
          </p:cNvGrpSpPr>
          <p:nvPr/>
        </p:nvGrpSpPr>
        <p:grpSpPr bwMode="auto">
          <a:xfrm>
            <a:off x="5867400" y="2346325"/>
            <a:ext cx="2209800" cy="3825875"/>
            <a:chOff x="5334000" y="2118360"/>
            <a:chExt cx="2209800" cy="3825240"/>
          </a:xfrm>
        </p:grpSpPr>
        <p:sp>
          <p:nvSpPr>
            <p:cNvPr id="47130" name="Oval 128"/>
            <p:cNvSpPr>
              <a:spLocks noChangeArrowheads="1"/>
            </p:cNvSpPr>
            <p:nvPr/>
          </p:nvSpPr>
          <p:spPr bwMode="auto">
            <a:xfrm>
              <a:off x="70104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1" name="Oval 129"/>
            <p:cNvSpPr>
              <a:spLocks noChangeArrowheads="1"/>
            </p:cNvSpPr>
            <p:nvPr/>
          </p:nvSpPr>
          <p:spPr bwMode="auto">
            <a:xfrm>
              <a:off x="70104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2" name="Oval 130"/>
            <p:cNvSpPr>
              <a:spLocks noChangeArrowheads="1"/>
            </p:cNvSpPr>
            <p:nvPr/>
          </p:nvSpPr>
          <p:spPr bwMode="auto">
            <a:xfrm>
              <a:off x="70104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3" name="Oval 131"/>
            <p:cNvSpPr>
              <a:spLocks noChangeArrowheads="1"/>
            </p:cNvSpPr>
            <p:nvPr/>
          </p:nvSpPr>
          <p:spPr bwMode="auto">
            <a:xfrm>
              <a:off x="70104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4" name="Oval 132"/>
            <p:cNvSpPr>
              <a:spLocks noChangeArrowheads="1"/>
            </p:cNvSpPr>
            <p:nvPr/>
          </p:nvSpPr>
          <p:spPr bwMode="auto">
            <a:xfrm>
              <a:off x="70104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5" name="Oval 133"/>
            <p:cNvSpPr>
              <a:spLocks noChangeArrowheads="1"/>
            </p:cNvSpPr>
            <p:nvPr/>
          </p:nvSpPr>
          <p:spPr bwMode="auto">
            <a:xfrm>
              <a:off x="70104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6" name="Oval 134"/>
            <p:cNvSpPr>
              <a:spLocks noChangeArrowheads="1"/>
            </p:cNvSpPr>
            <p:nvPr/>
          </p:nvSpPr>
          <p:spPr bwMode="auto">
            <a:xfrm>
              <a:off x="70104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36" name="Rounded Rectangle 135"/>
            <p:cNvSpPr>
              <a:spLocks noChangeArrowheads="1"/>
            </p:cNvSpPr>
            <p:nvPr/>
          </p:nvSpPr>
          <p:spPr bwMode="auto">
            <a:xfrm>
              <a:off x="58674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37" name="Rounded Rectangle 136"/>
            <p:cNvSpPr>
              <a:spLocks noChangeArrowheads="1"/>
            </p:cNvSpPr>
            <p:nvPr/>
          </p:nvSpPr>
          <p:spPr bwMode="auto">
            <a:xfrm>
              <a:off x="58674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38" name="Rounded Rectangle 137"/>
            <p:cNvSpPr>
              <a:spLocks noChangeArrowheads="1"/>
            </p:cNvSpPr>
            <p:nvPr/>
          </p:nvSpPr>
          <p:spPr bwMode="auto">
            <a:xfrm>
              <a:off x="58674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39" name="Straight Arrow Connector 138"/>
            <p:cNvCxnSpPr>
              <a:cxnSpLocks noChangeShapeType="1"/>
              <a:endCxn id="136" idx="1"/>
            </p:cNvCxnSpPr>
            <p:nvPr/>
          </p:nvCxnSpPr>
          <p:spPr bwMode="auto">
            <a:xfrm>
              <a:off x="5334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Straight Arrow Connector 139"/>
            <p:cNvCxnSpPr>
              <a:cxnSpLocks noChangeShapeType="1"/>
              <a:endCxn id="136" idx="1"/>
            </p:cNvCxnSpPr>
            <p:nvPr/>
          </p:nvCxnSpPr>
          <p:spPr bwMode="auto">
            <a:xfrm flipV="1">
              <a:off x="53340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1" name="Straight Arrow Connector 140"/>
            <p:cNvCxnSpPr>
              <a:cxnSpLocks noChangeShapeType="1"/>
              <a:endCxn id="137" idx="1"/>
            </p:cNvCxnSpPr>
            <p:nvPr/>
          </p:nvCxnSpPr>
          <p:spPr bwMode="auto">
            <a:xfrm>
              <a:off x="53340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2" name="Straight Arrow Connector 141"/>
            <p:cNvCxnSpPr>
              <a:cxnSpLocks noChangeShapeType="1"/>
              <a:endCxn id="137" idx="1"/>
            </p:cNvCxnSpPr>
            <p:nvPr/>
          </p:nvCxnSpPr>
          <p:spPr bwMode="auto">
            <a:xfrm flipV="1">
              <a:off x="53340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3" name="Straight Arrow Connector 142"/>
            <p:cNvCxnSpPr>
              <a:cxnSpLocks noChangeShapeType="1"/>
              <a:endCxn id="138" idx="1"/>
            </p:cNvCxnSpPr>
            <p:nvPr/>
          </p:nvCxnSpPr>
          <p:spPr bwMode="auto">
            <a:xfrm>
              <a:off x="53340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4" name="Straight Arrow Connector 143"/>
            <p:cNvCxnSpPr>
              <a:cxnSpLocks noChangeShapeType="1"/>
              <a:endCxn id="138" idx="1"/>
            </p:cNvCxnSpPr>
            <p:nvPr/>
          </p:nvCxnSpPr>
          <p:spPr bwMode="auto">
            <a:xfrm flipV="1">
              <a:off x="5334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a:endCxn id="138" idx="1"/>
            </p:cNvCxnSpPr>
            <p:nvPr/>
          </p:nvCxnSpPr>
          <p:spPr bwMode="auto">
            <a:xfrm flipV="1">
              <a:off x="5334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a:stCxn id="136" idx="3"/>
              <a:endCxn id="47130" idx="2"/>
            </p:cNvCxnSpPr>
            <p:nvPr/>
          </p:nvCxnSpPr>
          <p:spPr bwMode="auto">
            <a:xfrm flipV="1">
              <a:off x="6477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7" name="Straight Arrow Connector 146"/>
            <p:cNvCxnSpPr>
              <a:cxnSpLocks noChangeShapeType="1"/>
              <a:stCxn id="136" idx="3"/>
              <a:endCxn id="47132" idx="2"/>
            </p:cNvCxnSpPr>
            <p:nvPr/>
          </p:nvCxnSpPr>
          <p:spPr bwMode="auto">
            <a:xfrm>
              <a:off x="64770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8" name="Straight Arrow Connector 147"/>
            <p:cNvCxnSpPr>
              <a:cxnSpLocks noChangeShapeType="1"/>
              <a:stCxn id="137" idx="3"/>
              <a:endCxn id="47131" idx="2"/>
            </p:cNvCxnSpPr>
            <p:nvPr/>
          </p:nvCxnSpPr>
          <p:spPr bwMode="auto">
            <a:xfrm flipV="1">
              <a:off x="64770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9" name="Straight Arrow Connector 148"/>
            <p:cNvCxnSpPr>
              <a:cxnSpLocks noChangeShapeType="1"/>
              <a:stCxn id="137" idx="3"/>
              <a:endCxn id="47134" idx="2"/>
            </p:cNvCxnSpPr>
            <p:nvPr/>
          </p:nvCxnSpPr>
          <p:spPr bwMode="auto">
            <a:xfrm>
              <a:off x="64770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0" name="Straight Arrow Connector 149"/>
            <p:cNvCxnSpPr>
              <a:cxnSpLocks noChangeShapeType="1"/>
              <a:stCxn id="138" idx="3"/>
              <a:endCxn id="47135" idx="2"/>
            </p:cNvCxnSpPr>
            <p:nvPr/>
          </p:nvCxnSpPr>
          <p:spPr bwMode="auto">
            <a:xfrm>
              <a:off x="6477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1" name="Straight Arrow Connector 150"/>
            <p:cNvCxnSpPr>
              <a:cxnSpLocks noChangeShapeType="1"/>
              <a:stCxn id="138" idx="3"/>
              <a:endCxn id="47133" idx="2"/>
            </p:cNvCxnSpPr>
            <p:nvPr/>
          </p:nvCxnSpPr>
          <p:spPr bwMode="auto">
            <a:xfrm flipV="1">
              <a:off x="64770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2" name="Straight Arrow Connector 151"/>
            <p:cNvCxnSpPr>
              <a:cxnSpLocks noChangeShapeType="1"/>
              <a:stCxn id="138" idx="3"/>
              <a:endCxn id="47136" idx="2"/>
            </p:cNvCxnSpPr>
            <p:nvPr/>
          </p:nvCxnSpPr>
          <p:spPr bwMode="auto">
            <a:xfrm>
              <a:off x="6477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47118" name="Straight Arrow Connector 156"/>
          <p:cNvCxnSpPr>
            <a:cxnSpLocks noChangeShapeType="1"/>
          </p:cNvCxnSpPr>
          <p:nvPr/>
        </p:nvCxnSpPr>
        <p:spPr bwMode="auto">
          <a:xfrm>
            <a:off x="990600" y="2057400"/>
            <a:ext cx="6934200" cy="1588"/>
          </a:xfrm>
          <a:prstGeom prst="straightConnector1">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cxnSp>
      <p:sp>
        <p:nvSpPr>
          <p:cNvPr id="47119" name="TextBox 157"/>
          <p:cNvSpPr txBox="1">
            <a:spLocks noChangeArrowheads="1"/>
          </p:cNvSpPr>
          <p:nvPr/>
        </p:nvSpPr>
        <p:spPr bwMode="auto">
          <a:xfrm>
            <a:off x="3733800" y="17526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Iterations</a:t>
            </a:r>
          </a:p>
        </p:txBody>
      </p:sp>
      <p:grpSp>
        <p:nvGrpSpPr>
          <p:cNvPr id="182" name="Group 181"/>
          <p:cNvGrpSpPr>
            <a:grpSpLocks/>
          </p:cNvGrpSpPr>
          <p:nvPr/>
        </p:nvGrpSpPr>
        <p:grpSpPr bwMode="auto">
          <a:xfrm>
            <a:off x="2830513" y="2133600"/>
            <a:ext cx="4778375" cy="4724400"/>
            <a:chOff x="2831068" y="2133599"/>
            <a:chExt cx="4777264" cy="4724401"/>
          </a:xfrm>
        </p:grpSpPr>
        <p:grpSp>
          <p:nvGrpSpPr>
            <p:cNvPr id="47121" name="Group 174"/>
            <p:cNvGrpSpPr>
              <a:grpSpLocks/>
            </p:cNvGrpSpPr>
            <p:nvPr/>
          </p:nvGrpSpPr>
          <p:grpSpPr bwMode="auto">
            <a:xfrm>
              <a:off x="2831068" y="2133599"/>
              <a:ext cx="369332" cy="4724400"/>
              <a:chOff x="2831068" y="2133599"/>
              <a:chExt cx="369332" cy="4724400"/>
            </a:xfrm>
          </p:grpSpPr>
          <p:cxnSp>
            <p:nvCxnSpPr>
              <p:cNvPr id="172" name="Straight Connector 171"/>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7129" name="TextBox 172"/>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7122" name="Group 175"/>
            <p:cNvGrpSpPr>
              <a:grpSpLocks/>
            </p:cNvGrpSpPr>
            <p:nvPr/>
          </p:nvGrpSpPr>
          <p:grpSpPr bwMode="auto">
            <a:xfrm>
              <a:off x="5029200" y="2133600"/>
              <a:ext cx="369332" cy="4724400"/>
              <a:chOff x="2831068" y="2133599"/>
              <a:chExt cx="369332" cy="4724400"/>
            </a:xfrm>
          </p:grpSpPr>
          <p:cxnSp>
            <p:nvCxnSpPr>
              <p:cNvPr id="177" name="Straight Connector 176"/>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7127" name="TextBox 177"/>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7123" name="Group 178"/>
            <p:cNvGrpSpPr>
              <a:grpSpLocks/>
            </p:cNvGrpSpPr>
            <p:nvPr/>
          </p:nvGrpSpPr>
          <p:grpSpPr bwMode="auto">
            <a:xfrm>
              <a:off x="7239000" y="2133600"/>
              <a:ext cx="369332" cy="4724400"/>
              <a:chOff x="2831068" y="2133599"/>
              <a:chExt cx="369332" cy="4724400"/>
            </a:xfrm>
          </p:grpSpPr>
          <p:cxnSp>
            <p:nvCxnSpPr>
              <p:cNvPr id="180" name="Straight Connector 179"/>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7125" name="TextBox 180"/>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left)">
                                      <p:cBhvr>
                                        <p:cTn id="7" dur="500"/>
                                        <p:tgtEl>
                                          <p:spTgt spid="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wipe(left)">
                                      <p:cBhvr>
                                        <p:cTn id="12" dur="500"/>
                                        <p:tgtEl>
                                          <p:spTgt spid="154"/>
                                        </p:tgtEl>
                                      </p:cBhvr>
                                    </p:animEffect>
                                  </p:childTnLst>
                                </p:cTn>
                              </p:par>
                            </p:childTnLst>
                          </p:cTn>
                        </p:par>
                        <p:par>
                          <p:cTn id="13" fill="hold" nodeType="afterGroup">
                            <p:stCondLst>
                              <p:cond delay="500"/>
                            </p:stCondLst>
                            <p:childTnLst>
                              <p:par>
                                <p:cTn id="14" presetID="22" presetClass="entr" presetSubtype="8" fill="hold" nodeType="afterEffect">
                                  <p:stCondLst>
                                    <p:cond delay="200"/>
                                  </p:stCondLst>
                                  <p:childTnLst>
                                    <p:set>
                                      <p:cBhvr>
                                        <p:cTn id="15" dur="1" fill="hold">
                                          <p:stCondLst>
                                            <p:cond delay="0"/>
                                          </p:stCondLst>
                                        </p:cTn>
                                        <p:tgtEl>
                                          <p:spTgt spid="155"/>
                                        </p:tgtEl>
                                        <p:attrNameLst>
                                          <p:attrName>style.visibility</p:attrName>
                                        </p:attrNameLst>
                                      </p:cBhvr>
                                      <p:to>
                                        <p:strVal val="visible"/>
                                      </p:to>
                                    </p:set>
                                    <p:animEffect transition="in" filter="wipe(left)">
                                      <p:cBhvr>
                                        <p:cTn id="16" dur="500"/>
                                        <p:tgtEl>
                                          <p:spTgt spid="1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3.3|2.4|2.9|1.4|6.4|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28575">
          <a:solidFill>
            <a:schemeClr val="tx1"/>
          </a:solidFill>
          <a:prstDash val="sysDash"/>
        </a:ln>
      </a:spPr>
      <a:bodyPr rtlCol="0" anchor="ctr"/>
      <a:lstStyle>
        <a:defPPr algn="ctr">
          <a:defRPr sz="2800" b="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1121</Words>
  <Application>Microsoft Macintosh PowerPoint</Application>
  <PresentationFormat>On-screen Show (4:3)</PresentationFormat>
  <Paragraphs>325</Paragraphs>
  <Slides>15</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Calibri</vt:lpstr>
      <vt:lpstr>Mangal</vt:lpstr>
      <vt:lpstr>ＭＳ Ｐゴシック</vt:lpstr>
      <vt:lpstr>Tahoma</vt:lpstr>
      <vt:lpstr>Times New Roman</vt:lpstr>
      <vt:lpstr>Arial</vt:lpstr>
      <vt:lpstr>Office Theme</vt:lpstr>
      <vt:lpstr>Equation</vt:lpstr>
      <vt:lpstr>Graph Processing</vt:lpstr>
      <vt:lpstr>Graphs are Everywhere</vt:lpstr>
      <vt:lpstr>Concrete Examples</vt:lpstr>
      <vt:lpstr>Label Propagation Algorithm</vt:lpstr>
      <vt:lpstr>PageRank Algorithm</vt:lpstr>
      <vt:lpstr>Properties of Graph Parallel Algorithms</vt:lpstr>
      <vt:lpstr>Map-Reduce for Data-Parallel ML</vt:lpstr>
      <vt:lpstr>Problem: Data Dependencies</vt:lpstr>
      <vt:lpstr>Iterative Algorithms</vt:lpstr>
      <vt:lpstr>MapAbuse: Iterative MapReduce</vt:lpstr>
      <vt:lpstr>MapAbuse: Iterative MapReduce</vt:lpstr>
      <vt:lpstr>ML Tasks Beyond Data-Parallelism </vt:lpstr>
      <vt:lpstr>This week’s lectures</vt:lpstr>
      <vt:lpstr>Today’s readings</vt:lpstr>
      <vt:lpstr>Today’s readings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[Fall 20120] </dc:title>
  <dc:creator>Yu Qiao</dc:creator>
  <cp:lastModifiedBy>Freedman</cp:lastModifiedBy>
  <cp:revision>419</cp:revision>
  <cp:lastPrinted>2016-12-07T15:58:57Z</cp:lastPrinted>
  <dcterms:created xsi:type="dcterms:W3CDTF">2012-11-29T06:34:31Z</dcterms:created>
  <dcterms:modified xsi:type="dcterms:W3CDTF">2017-03-26T15:23:31Z</dcterms:modified>
</cp:coreProperties>
</file>