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80" r:id="rId11"/>
    <p:sldId id="268" r:id="rId12"/>
    <p:sldId id="269" r:id="rId13"/>
    <p:sldId id="270" r:id="rId14"/>
    <p:sldId id="271" r:id="rId15"/>
    <p:sldId id="281" r:id="rId16"/>
    <p:sldId id="278" r:id="rId17"/>
    <p:sldId id="283" r:id="rId18"/>
    <p:sldId id="284" r:id="rId19"/>
    <p:sldId id="276" r:id="rId20"/>
    <p:sldId id="294" r:id="rId21"/>
    <p:sldId id="286" r:id="rId22"/>
    <p:sldId id="287" r:id="rId23"/>
    <p:sldId id="289" r:id="rId24"/>
    <p:sldId id="290" r:id="rId25"/>
    <p:sldId id="288" r:id="rId26"/>
    <p:sldId id="291" r:id="rId27"/>
    <p:sldId id="292" r:id="rId28"/>
    <p:sldId id="295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3" r:id="rId42"/>
    <p:sldId id="316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CFF"/>
    <a:srgbClr val="FFCC99"/>
    <a:srgbClr val="F56204"/>
    <a:srgbClr val="FFFF99"/>
    <a:srgbClr val="0000FF"/>
    <a:srgbClr val="92D050"/>
    <a:srgbClr val="CCFFFF"/>
    <a:srgbClr val="FF33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340" autoAdjust="0"/>
    <p:restoredTop sz="83860" autoAdjust="0"/>
  </p:normalViewPr>
  <p:slideViewPr>
    <p:cSldViewPr snapToGrid="0">
      <p:cViewPr>
        <p:scale>
          <a:sx n="67" d="100"/>
          <a:sy n="67" d="100"/>
        </p:scale>
        <p:origin x="248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A280710-B661-4847-8464-48A42009DE77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07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B4F6896-7F3E-3F48-9B61-62B5A851840C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0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F740AF9-BE19-F746-93F1-0DBCB0C8484F}" type="slidenum">
              <a:rPr lang="en-US"/>
              <a:pPr/>
              <a:t>24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24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79ED4B65-E141-E346-992E-9D5CB862E210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0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6309ED7-677E-7B42-923B-A3A34D09868E}" type="slidenum">
              <a:rPr lang="en-US"/>
              <a:pPr/>
              <a:t>27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12788"/>
            <a:ext cx="4498975" cy="33750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81" y="4343798"/>
            <a:ext cx="5027839" cy="4113609"/>
          </a:xfrm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2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can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might not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1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SEGUE: Bayou has the most sophisticated reconciliation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DBF0-4DBA-C948-951D-677A5AF04C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190C-B17F-3146-8DCE-7D776BCF6962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88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0CE7E-C084-D447-9076-1F4946221273}" type="slidenum">
              <a:rPr lang="en-US">
                <a:latin typeface="Times New Roman" pitchFamily="-1" charset="0"/>
              </a:rPr>
              <a:pPr/>
              <a:t>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19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7A99B-3E70-614B-8347-C7E7C7773F46}" type="slidenum">
              <a:rPr lang="en-US">
                <a:latin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78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11072-8652-D44A-92C2-2410C06A8AAE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4B617-DF21-504B-BACA-6CFCE5C1B69F}" type="slidenum">
              <a:rPr lang="en-US">
                <a:latin typeface="Times New Roman" pitchFamily="-1" charset="0"/>
              </a:rPr>
              <a:pPr/>
              <a:t>13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3112" cy="34385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1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DA52-6B78-9B49-8C0F-D539EBB7E74E}" type="slidenum">
              <a:rPr lang="en-US">
                <a:latin typeface="Times New Roman" pitchFamily="-1" charset="0"/>
              </a:rPr>
              <a:pPr/>
              <a:t>14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7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6A85-EABF-574E-B6A2-64F21E9486F1}" type="slidenum">
              <a:rPr lang="en-US">
                <a:latin typeface="Times New Roman" pitchFamily="-1" charset="0"/>
              </a:rPr>
              <a:pPr/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97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defRPr sz="260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2400"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4pPr>
            <a:lvl5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Naming and layering</a:t>
            </a:r>
            <a:br>
              <a:rPr lang="en-US" dirty="0" smtClean="0"/>
            </a:br>
            <a:r>
              <a:rPr lang="en-US" dirty="0" smtClean="0"/>
              <a:t>Replicated storage</a:t>
            </a:r>
            <a:r>
              <a:rPr lang="en-US" dirty="0" smtClean="0"/>
              <a:t>, 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r>
              <a:rPr lang="en-US" dirty="0" smtClean="0"/>
              <a:t>Lecture 2</a:t>
            </a:r>
          </a:p>
          <a:p>
            <a:endParaRPr lang="en-US" dirty="0" smtClean="0"/>
          </a:p>
          <a:p>
            <a:r>
              <a:rPr lang="en-US" dirty="0" smtClean="0"/>
              <a:t>Mike Freedman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3550"/>
            <a:ext cx="7772400" cy="2278689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Domain Name System (DNS)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4012238"/>
            <a:ext cx="8143027" cy="2217111"/>
          </a:xfrm>
        </p:spPr>
        <p:txBody>
          <a:bodyPr>
            <a:normAutofit fontScale="92500"/>
          </a:bodyPr>
          <a:lstStyle/>
          <a:p>
            <a:pPr algn="l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/>
              <a:t>Computer science concepts underlying DNS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Indirection:  </a:t>
            </a:r>
            <a:r>
              <a:rPr lang="en-US" sz="2600" dirty="0">
                <a:solidFill>
                  <a:schemeClr val="bg1"/>
                </a:solidFill>
              </a:rPr>
              <a:t>names in place of addresses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Hierarchy:  </a:t>
            </a:r>
            <a:r>
              <a:rPr lang="en-US" sz="2600" dirty="0">
                <a:solidFill>
                  <a:schemeClr val="bg1"/>
                </a:solidFill>
              </a:rPr>
              <a:t>in names, addresses, and 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Caching:  </a:t>
            </a:r>
            <a:r>
              <a:rPr lang="en-US" sz="2600" dirty="0">
                <a:solidFill>
                  <a:schemeClr val="bg1"/>
                </a:solidFill>
              </a:rPr>
              <a:t>of mappings from names to/from addresses</a:t>
            </a:r>
          </a:p>
          <a:p>
            <a:pPr algn="l">
              <a:spcAft>
                <a:spcPts val="60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Strawman Solution #1: Local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Original name to address mapping</a:t>
            </a:r>
          </a:p>
          <a:p>
            <a:pPr lvl="1" eaLnBrk="1" hangingPunct="1"/>
            <a:r>
              <a:rPr lang="en-US" sz="2600" dirty="0"/>
              <a:t>Flat namespace</a:t>
            </a:r>
          </a:p>
          <a:p>
            <a:pPr lvl="1" eaLnBrk="1" hangingPunct="1"/>
            <a:r>
              <a:rPr lang="en-US" sz="2600" dirty="0"/>
              <a:t>/</a:t>
            </a:r>
            <a:r>
              <a:rPr lang="en-US" sz="2600" dirty="0" err="1"/>
              <a:t>etc</a:t>
            </a:r>
            <a:r>
              <a:rPr lang="en-US" sz="2600" dirty="0"/>
              <a:t>/hosts </a:t>
            </a:r>
          </a:p>
          <a:p>
            <a:pPr lvl="1" eaLnBrk="1" hangingPunct="1"/>
            <a:r>
              <a:rPr lang="en-US" sz="2600" dirty="0"/>
              <a:t>SRI kept main copy</a:t>
            </a:r>
          </a:p>
          <a:p>
            <a:pPr lvl="1" eaLnBrk="1" hangingPunct="1">
              <a:spcAft>
                <a:spcPts val="2400"/>
              </a:spcAft>
            </a:pPr>
            <a:r>
              <a:rPr lang="en-US" sz="2600" dirty="0"/>
              <a:t>Downloaded regularly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Count of hosts was increasing: moving from a machine per domain to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  <a:sym typeface="Wingdings" pitchFamily="-1" charset="2"/>
              </a:rPr>
              <a:t>machine per user</a:t>
            </a:r>
          </a:p>
          <a:p>
            <a:pPr lvl="1" eaLnBrk="1" hangingPunct="1"/>
            <a:r>
              <a:rPr lang="en-US" sz="2600" dirty="0"/>
              <a:t>Many more downloads</a:t>
            </a:r>
          </a:p>
          <a:p>
            <a:pPr lvl="1" eaLnBrk="1" hangingPunct="1"/>
            <a:r>
              <a:rPr lang="en-US" sz="2600" dirty="0"/>
              <a:t>Many more updates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519BFD-01DF-C349-B5E0-125B06283278}" type="slidenum">
              <a:rPr lang="en-US">
                <a:latin typeface="Courier New" pitchFamily="-1" charset="0"/>
              </a:rPr>
              <a:pPr/>
              <a:t>11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 smtClean="0">
                <a:ea typeface="ＭＳ Ｐゴシック" pitchFamily="-1" charset="-128"/>
                <a:cs typeface="ＭＳ Ｐゴシック" pitchFamily="-1" charset="-128"/>
              </a:rPr>
              <a:t>Strawman Solution #2: Central Server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Central server</a:t>
            </a:r>
          </a:p>
          <a:p>
            <a:pPr lvl="1" eaLnBrk="1" hangingPunct="1"/>
            <a:r>
              <a:rPr lang="en-US" sz="2600" dirty="0"/>
              <a:t>One place where all mappings are stored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600" dirty="0"/>
              <a:t>All queries go to the central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practical problems</a:t>
            </a:r>
          </a:p>
          <a:p>
            <a:pPr lvl="1" eaLnBrk="1" hangingPunct="1"/>
            <a:r>
              <a:rPr lang="en-US" sz="2600" dirty="0"/>
              <a:t>Single point of failure</a:t>
            </a:r>
          </a:p>
          <a:p>
            <a:pPr lvl="1" eaLnBrk="1" hangingPunct="1"/>
            <a:r>
              <a:rPr lang="en-US" sz="2600" dirty="0"/>
              <a:t>High traffic volume</a:t>
            </a:r>
          </a:p>
          <a:p>
            <a:pPr lvl="1" eaLnBrk="1" hangingPunct="1"/>
            <a:r>
              <a:rPr lang="en-US" sz="2600" dirty="0"/>
              <a:t>Distant centralized database</a:t>
            </a:r>
          </a:p>
          <a:p>
            <a:pPr lvl="1" eaLnBrk="1" hangingPunct="1"/>
            <a:r>
              <a:rPr lang="en-US" sz="2600" dirty="0"/>
              <a:t>Single point of update</a:t>
            </a:r>
          </a:p>
          <a:p>
            <a:pPr lvl="1" eaLnBrk="1" hangingPunct="1"/>
            <a:r>
              <a:rPr lang="en-US" sz="2600" dirty="0"/>
              <a:t>Does not scale</a:t>
            </a: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381000" y="6096000"/>
            <a:ext cx="8486775" cy="492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Need a distributed, hierarchical collection of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9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/>
            <a:r>
              <a:rPr lang="en-US" dirty="0"/>
              <a:t>Hierarchical name space divided into zones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Distributed over a collection of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/>
            <a:r>
              <a:rPr lang="en-US" dirty="0"/>
              <a:t>Root servers</a:t>
            </a:r>
          </a:p>
          <a:p>
            <a:pPr lvl="1"/>
            <a:r>
              <a:rPr lang="en-US" dirty="0"/>
              <a:t>Top-level domain (TLD) servers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Authoritative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the translations</a:t>
            </a:r>
          </a:p>
          <a:p>
            <a:pPr lvl="1"/>
            <a:r>
              <a:rPr lang="en-US" dirty="0"/>
              <a:t>Local DNS servers and client resolvers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Reliability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66850"/>
            <a:ext cx="8534400" cy="53911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servers are replicated</a:t>
            </a:r>
          </a:p>
          <a:p>
            <a:pPr lvl="1" eaLnBrk="1" hangingPunct="1"/>
            <a:r>
              <a:rPr lang="en-US" dirty="0"/>
              <a:t>Name service available if </a:t>
            </a:r>
            <a:r>
              <a:rPr lang="en-US" dirty="0">
                <a:sym typeface="Math B" pitchFamily="2" charset="2"/>
              </a:rPr>
              <a:t>at least one</a:t>
            </a:r>
            <a:r>
              <a:rPr lang="en-US" dirty="0"/>
              <a:t> replica is up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Queries can be load balanced between replicas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UDP used for queries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Need reliability: </a:t>
            </a:r>
            <a:r>
              <a:rPr lang="en-US" dirty="0">
                <a:sym typeface="Wingdings" pitchFamily="-1" charset="2"/>
              </a:rPr>
              <a:t>must implement this on top of UDP</a:t>
            </a:r>
            <a:endParaRPr lang="en-US" dirty="0"/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Try alternate servers on timeout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when retrying same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Same identifier for all queries</a:t>
            </a:r>
          </a:p>
          <a:p>
            <a:pPr lvl="1" eaLnBrk="1" hangingPunct="1"/>
            <a:r>
              <a:rPr lang="en-US" dirty="0"/>
              <a:t>Don’t care which server responds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3962E-3F39-1E48-943B-43DB576602D3}" type="slidenum">
              <a:rPr lang="en-US">
                <a:latin typeface="Courier New" pitchFamily="-1" charset="0"/>
              </a:rPr>
              <a:pPr/>
              <a:t>14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Hierarchical Database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546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3240" y="222124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6969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9215" y="2221248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60278" y="2392698"/>
            <a:ext cx="522287" cy="88900"/>
            <a:chOff x="1347" y="1706"/>
            <a:chExt cx="329" cy="5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06832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08015" y="2221248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704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2256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24040" y="2221248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06394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11565" y="221966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140015" y="2421273"/>
            <a:ext cx="522288" cy="88900"/>
            <a:chOff x="3703" y="1706"/>
            <a:chExt cx="329" cy="5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80847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76740" y="2206960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12719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81499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103878" y="220854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465328" y="1354473"/>
            <a:ext cx="563562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225740" y="1276685"/>
            <a:ext cx="158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unnamed root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744228" y="1554498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1574490" y="1651335"/>
            <a:ext cx="295116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349315" y="1721185"/>
            <a:ext cx="1204913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512953" y="1775160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011428" y="1540210"/>
            <a:ext cx="33242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970153" y="1651335"/>
            <a:ext cx="2119312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914590" y="1735473"/>
            <a:ext cx="13446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1280803" y="30991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823603" y="40770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1834840" y="40754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063940" y="311342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063940" y="40897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063940" y="50533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8777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8236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8149915" y="30991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8149915" y="40770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8149915" y="50390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295090" y="316263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80740" y="415958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801503" y="4159585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8648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19189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574490" y="2726073"/>
            <a:ext cx="1588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83953" y="3675398"/>
            <a:ext cx="360362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1658628" y="3661110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1104590" y="4658060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30115" y="4643773"/>
            <a:ext cx="15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344928" y="2746710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346515" y="3675398"/>
            <a:ext cx="158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6346515" y="4686635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8149915" y="59661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8461065" y="2718135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8432490" y="366111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432490" y="4629485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8432490" y="5599448"/>
            <a:ext cx="1588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133790" y="3162635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6029015" y="4173873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078228" y="512954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8180078" y="3148348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8243578" y="415958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8241990" y="51152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8241990" y="60169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1982478" y="2808623"/>
            <a:ext cx="185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4182753" y="2808623"/>
            <a:ext cx="1881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1295090" y="5585160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5573403" y="5599448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</p:spTree>
    <p:extLst>
      <p:ext uri="{BB962C8B-B14F-4D97-AF65-F5344CB8AC3E}">
        <p14:creationId xmlns:p14="http://schemas.microsoft.com/office/powerpoint/2010/main" val="19194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Queries and </a:t>
            </a:r>
            <a:r>
              <a:rPr lang="en-US" dirty="0"/>
              <a:t>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</a:t>
            </a:r>
            <a:r>
              <a:rPr lang="en-US" dirty="0" smtClean="0">
                <a:ea typeface="Calibri" pitchFamily="-1" charset="0"/>
                <a:cs typeface="Calibri" pitchFamily="-1" charset="0"/>
              </a:rPr>
              <a:t>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83868"/>
              </p:ext>
            </p:extLst>
          </p:nvPr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8680"/>
              </p:ext>
            </p:extLst>
          </p:nvPr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22"/>
          <p:cNvGrpSpPr>
            <a:grpSpLocks/>
          </p:cNvGrpSpPr>
          <p:nvPr/>
        </p:nvGrpSpPr>
        <p:grpSpPr bwMode="auto">
          <a:xfrm>
            <a:off x="3806826" y="2057405"/>
            <a:ext cx="2133601" cy="708026"/>
            <a:chOff x="2757" y="2132"/>
            <a:chExt cx="1344" cy="446"/>
          </a:xfrm>
          <a:noFill/>
        </p:grpSpPr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2757" y="2132"/>
              <a:ext cx="1344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0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187326" y="2133600"/>
            <a:ext cx="42672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6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wants IP address for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sz="22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Recursive </a:t>
            </a:r>
            <a:r>
              <a:rPr lang="en-US" sz="24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vs. </a:t>
            </a:r>
            <a:r>
              <a:rPr lang="en-US" sz="24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Iterative </a:t>
            </a:r>
            <a:r>
              <a:rPr lang="en-US" sz="24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Queries</a:t>
            </a:r>
            <a:endParaRPr lang="en-US" sz="2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50" name="Group 22"/>
          <p:cNvGrpSpPr>
            <a:grpSpLocks/>
          </p:cNvGrpSpPr>
          <p:nvPr/>
        </p:nvGrpSpPr>
        <p:grpSpPr bwMode="auto">
          <a:xfrm>
            <a:off x="2816225" y="3635380"/>
            <a:ext cx="2411413" cy="708026"/>
            <a:chOff x="2669" y="2132"/>
            <a:chExt cx="1519" cy="446"/>
          </a:xfrm>
          <a:noFill/>
        </p:grpSpPr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Text Box 24"/>
            <p:cNvSpPr txBox="1">
              <a:spLocks noChangeArrowheads="1"/>
            </p:cNvSpPr>
            <p:nvPr/>
          </p:nvSpPr>
          <p:spPr bwMode="auto">
            <a:xfrm>
              <a:off x="2669" y="2132"/>
              <a:ext cx="1519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dns.cs.princeton.edu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668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8" grpId="0"/>
      <p:bldP spid="107" grpId="0"/>
      <p:bldP spid="135" grpId="0"/>
      <p:bldP spid="138" grpId="0"/>
      <p:bldP spid="140" grpId="0" build="p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</a:t>
            </a:r>
            <a:r>
              <a:rPr lang="en-US" dirty="0" smtClean="0">
                <a:ea typeface="Calibri" pitchFamily="-1" charset="0"/>
                <a:cs typeface="Calibri" pitchFamily="-1" charset="0"/>
              </a:rPr>
              <a:t>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/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/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1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394345" y="1632914"/>
            <a:ext cx="4442690" cy="504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DNS query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latency:</a:t>
            </a:r>
          </a:p>
          <a:p>
            <a:pPr lvl="1">
              <a:lnSpc>
                <a:spcPct val="110000"/>
              </a:lnSpc>
            </a:pPr>
            <a:r>
              <a:rPr lang="en-US" b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e.g., 1 second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Caching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to reduce overhead and delay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Small # of top-level servers, that change rarely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Popular sites visited often</a:t>
            </a:r>
          </a:p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Where to cache?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Local DNS server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Browser</a:t>
            </a:r>
          </a:p>
          <a:p>
            <a:pPr>
              <a:lnSpc>
                <a:spcPct val="110000"/>
              </a:lnSpc>
            </a:pP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4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DNS Cache Consistency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5900"/>
            <a:ext cx="8534400" cy="53721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Goal:  Ensuring cached data is up to date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DNS design considerations</a:t>
            </a:r>
          </a:p>
          <a:p>
            <a:pPr lvl="1"/>
            <a:r>
              <a:rPr lang="en-US" sz="2400" dirty="0" smtClean="0"/>
              <a:t>Cached data is “read only”</a:t>
            </a:r>
          </a:p>
          <a:p>
            <a:pPr lvl="1"/>
            <a:r>
              <a:rPr lang="en-US" sz="2400" dirty="0" smtClean="0"/>
              <a:t>Explicit invalidation would be expensive</a:t>
            </a:r>
          </a:p>
          <a:p>
            <a:pPr lvl="2">
              <a:spcAft>
                <a:spcPts val="1200"/>
              </a:spcAft>
            </a:pPr>
            <a:r>
              <a:rPr lang="en-US" sz="2300" dirty="0" smtClean="0">
                <a:ea typeface="ＭＳ Ｐゴシック" pitchFamily="-1" charset="-128"/>
              </a:rPr>
              <a:t>Server would need to keep track of all resolvers caching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Avoiding stale information</a:t>
            </a:r>
          </a:p>
          <a:p>
            <a:pPr lvl="1"/>
            <a:r>
              <a:rPr lang="en-US" sz="2400" dirty="0" smtClean="0"/>
              <a:t>Responses include a “time to live” (TTL) field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Delete the cached entry after TTL expires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Perform negative caching (for dead links, misspellings)</a:t>
            </a:r>
          </a:p>
          <a:p>
            <a:pPr lvl="1"/>
            <a:r>
              <a:rPr lang="en-US" sz="2400" dirty="0" smtClean="0"/>
              <a:t>So failures quick and don’t overload </a:t>
            </a:r>
            <a:r>
              <a:rPr lang="en-US" sz="2400" dirty="0" err="1" smtClean="0"/>
              <a:t>gTLD</a:t>
            </a:r>
            <a:r>
              <a:rPr lang="en-US" sz="2400" dirty="0" smtClean="0"/>
              <a:t> servers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ABC4FB-99D4-4140-BE5C-00538615C5AF}" type="slidenum">
              <a:rPr lang="en-US" smtClean="0">
                <a:latin typeface="Courier New" pitchFamily="-1" charset="0"/>
              </a:rPr>
              <a:pPr/>
              <a:t>19</a:t>
            </a:fld>
            <a:endParaRPr lang="en-US" smtClean="0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and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6293"/>
            <a:ext cx="8686800" cy="2910257"/>
          </a:xfrm>
        </p:spPr>
        <p:txBody>
          <a:bodyPr>
            <a:normAutofit/>
          </a:bodyPr>
          <a:lstStyle/>
          <a:p>
            <a:r>
              <a:rPr lang="en-US" dirty="0" smtClean="0"/>
              <a:t>How to design interface between components?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Many interactions involve naming things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Naming objects that caller asks </a:t>
            </a:r>
            <a:r>
              <a:rPr lang="en-US" sz="2600" dirty="0" err="1" smtClean="0"/>
              <a:t>callee</a:t>
            </a:r>
            <a:r>
              <a:rPr lang="en-US" sz="2600" dirty="0" smtClean="0"/>
              <a:t> to manipulate</a:t>
            </a:r>
          </a:p>
          <a:p>
            <a:pPr lvl="1"/>
            <a:r>
              <a:rPr lang="en-US" sz="2600" dirty="0" smtClean="0"/>
              <a:t>Naming caller and </a:t>
            </a:r>
            <a:r>
              <a:rPr lang="en-US" sz="2600" dirty="0" err="1" smtClean="0"/>
              <a:t>callee</a:t>
            </a:r>
            <a:r>
              <a:rPr lang="en-US" sz="2600" dirty="0" smtClean="0"/>
              <a:t> together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2029795" y="18822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7451" y="1882237"/>
            <a:ext cx="914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9177" y="2963763"/>
            <a:ext cx="91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Caller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3590" y="296376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85424" y="2214695"/>
            <a:ext cx="2376128" cy="2494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-1" charset="-128"/>
                <a:cs typeface="Calibri"/>
              </a:rPr>
              <a:t>Layering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229600" cy="40499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"/>
                <a:ea typeface="ＭＳ Ｐゴシック" pitchFamily="-1" charset="-128"/>
                <a:cs typeface="Calibri"/>
              </a:rPr>
              <a:t>Partition </a:t>
            </a:r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the system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solely</a:t>
            </a:r>
            <a:r>
              <a:rPr lang="en-US" dirty="0">
                <a:latin typeface="Calibri"/>
                <a:cs typeface="Calibri"/>
              </a:rPr>
              <a:t> relies on services from layer below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solely</a:t>
            </a:r>
            <a:r>
              <a:rPr lang="en-US" dirty="0">
                <a:latin typeface="Calibri"/>
                <a:cs typeface="Calibri"/>
              </a:rPr>
              <a:t> exports services to layer above</a:t>
            </a:r>
          </a:p>
          <a:p>
            <a:endParaRPr lang="en-US" dirty="0">
              <a:latin typeface="Calibri"/>
              <a:ea typeface="ＭＳ Ｐゴシック" pitchFamily="-1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Interface between layers defines interaction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implementation details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Layers can change without disturbing other layers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04769" y="1516514"/>
            <a:ext cx="6400800" cy="501877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Open Systems Interconnection (OSI</a:t>
            </a:r>
            <a:r>
              <a:rPr lang="en-US" dirty="0" smtClean="0">
                <a:latin typeface="Calibri"/>
                <a:ea typeface="ＭＳ Ｐゴシック" pitchFamily="-1" charset="-128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Developed by International Organization for Standardization (OSI) in 1984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Seven </a:t>
            </a:r>
            <a:r>
              <a:rPr lang="en-US" dirty="0">
                <a:latin typeface="Calibri"/>
                <a:cs typeface="Calibri"/>
              </a:rPr>
              <a:t>layers </a:t>
            </a:r>
            <a:endParaRPr lang="en-US" dirty="0">
              <a:latin typeface="Calibri"/>
              <a:ea typeface="ＭＳ Ｐゴシック" pitchFamily="-1" charset="-128"/>
              <a:cs typeface="Calibri"/>
            </a:endParaRPr>
          </a:p>
          <a:p>
            <a:pPr>
              <a:spcBef>
                <a:spcPts val="3200"/>
              </a:spcBef>
            </a:pPr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Internet Protocol (IP)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b="1" dirty="0">
                <a:latin typeface="Calibri"/>
                <a:cs typeface="Calibri"/>
              </a:rPr>
              <a:t>five</a:t>
            </a:r>
            <a:r>
              <a:rPr lang="en-US" dirty="0">
                <a:latin typeface="Calibri"/>
                <a:cs typeface="Calibri"/>
              </a:rPr>
              <a:t> layers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functionalities of the missing layers (i.e., Presentation and Session) are provided by the Application layer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6852593" y="3365128"/>
            <a:ext cx="1931987" cy="574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6852593" y="3939803"/>
            <a:ext cx="1931987" cy="576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6852593" y="451606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20486" name="Rectangle 18"/>
          <p:cNvSpPr>
            <a:spLocks noChangeArrowheads="1"/>
          </p:cNvSpPr>
          <p:nvPr/>
        </p:nvSpPr>
        <p:spPr bwMode="auto">
          <a:xfrm>
            <a:off x="6852593" y="2788865"/>
            <a:ext cx="1931987" cy="57626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Session</a:t>
            </a:r>
          </a:p>
        </p:txBody>
      </p:sp>
      <p:sp>
        <p:nvSpPr>
          <p:cNvPr id="20487" name="Rectangle 19"/>
          <p:cNvSpPr>
            <a:spLocks noChangeArrowheads="1"/>
          </p:cNvSpPr>
          <p:nvPr/>
        </p:nvSpPr>
        <p:spPr bwMode="auto">
          <a:xfrm>
            <a:off x="6852593" y="221101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Presentation</a:t>
            </a:r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6852593" y="163316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Application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6852593" y="509391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OSI Layering Model</a:t>
            </a:r>
          </a:p>
        </p:txBody>
      </p:sp>
    </p:spTree>
    <p:extLst>
      <p:ext uri="{BB962C8B-B14F-4D97-AF65-F5344CB8AC3E}">
        <p14:creationId xmlns:p14="http://schemas.microsoft.com/office/powerpoint/2010/main" val="164752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6850"/>
            <a:ext cx="7981950" cy="1676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Lower three layers implemented everywhere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Top two layers implemented only at hosts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Logically, layers interacts with </a:t>
            </a:r>
            <a:r>
              <a:rPr lang="en-US" sz="2600" dirty="0" smtClean="0">
                <a:latin typeface="Calibri"/>
                <a:ea typeface="ＭＳ Ｐゴシック" pitchFamily="-1" charset="-128"/>
                <a:cs typeface="Calibri"/>
              </a:rPr>
              <a:t>peer’</a:t>
            </a:r>
            <a:r>
              <a:rPr lang="en-US" altLang="ja-JP" sz="2600" dirty="0" smtClean="0">
                <a:latin typeface="Calibri"/>
                <a:ea typeface="ＭＳ Ｐゴシック" pitchFamily="-1" charset="-128"/>
                <a:cs typeface="Calibri"/>
              </a:rPr>
              <a:t>s </a:t>
            </a:r>
            <a:r>
              <a:rPr lang="en-US" altLang="ja-JP" sz="2600" dirty="0">
                <a:latin typeface="Calibri"/>
                <a:ea typeface="ＭＳ Ｐゴシック" pitchFamily="-1" charset="-128"/>
                <a:cs typeface="Calibri"/>
              </a:rPr>
              <a:t>corresponding layer</a:t>
            </a:r>
          </a:p>
          <a:p>
            <a:pPr>
              <a:spcBef>
                <a:spcPts val="1800"/>
              </a:spcBef>
            </a:pPr>
            <a:endParaRPr lang="en-US" sz="2600" dirty="0">
              <a:latin typeface="Calibri"/>
              <a:ea typeface="ＭＳ Ｐゴシック" pitchFamily="-1" charset="-128"/>
              <a:cs typeface="Calibri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0668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2334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0668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3255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10668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13319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10668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13112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64770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66436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64770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67357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83" name="Rectangle 16"/>
          <p:cNvSpPr>
            <a:spLocks noChangeArrowheads="1"/>
          </p:cNvSpPr>
          <p:nvPr/>
        </p:nvSpPr>
        <p:spPr bwMode="auto">
          <a:xfrm>
            <a:off x="64770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67421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85" name="Rectangle 18"/>
          <p:cNvSpPr>
            <a:spLocks noChangeArrowheads="1"/>
          </p:cNvSpPr>
          <p:nvPr/>
        </p:nvSpPr>
        <p:spPr bwMode="auto">
          <a:xfrm>
            <a:off x="64770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67214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58387" name="Rectangle 20"/>
          <p:cNvSpPr>
            <a:spLocks noChangeArrowheads="1"/>
          </p:cNvSpPr>
          <p:nvPr/>
        </p:nvSpPr>
        <p:spPr bwMode="auto">
          <a:xfrm>
            <a:off x="3783013" y="4432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8" name="Text Box 21"/>
          <p:cNvSpPr txBox="1">
            <a:spLocks noChangeArrowheads="1"/>
          </p:cNvSpPr>
          <p:nvPr/>
        </p:nvSpPr>
        <p:spPr bwMode="auto">
          <a:xfrm>
            <a:off x="4041775" y="4416525"/>
            <a:ext cx="11858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3783013" y="4813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4048125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3783013" y="5194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4027488" y="5178525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cxnSp>
        <p:nvCxnSpPr>
          <p:cNvPr id="58393" name="AutoShape 26"/>
          <p:cNvCxnSpPr>
            <a:cxnSpLocks noChangeShapeType="1"/>
            <a:stCxn id="58377" idx="3"/>
            <a:endCxn id="58391" idx="1"/>
          </p:cNvCxnSpPr>
          <p:nvPr/>
        </p:nvCxnSpPr>
        <p:spPr bwMode="auto">
          <a:xfrm>
            <a:off x="2770188" y="5384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4" name="AutoShape 27"/>
          <p:cNvCxnSpPr>
            <a:cxnSpLocks noChangeShapeType="1"/>
            <a:stCxn id="58375" idx="3"/>
            <a:endCxn id="58389" idx="1"/>
          </p:cNvCxnSpPr>
          <p:nvPr/>
        </p:nvCxnSpPr>
        <p:spPr bwMode="auto">
          <a:xfrm>
            <a:off x="2770188" y="5003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5" name="AutoShape 28"/>
          <p:cNvCxnSpPr>
            <a:cxnSpLocks noChangeShapeType="1"/>
            <a:stCxn id="58373" idx="3"/>
            <a:endCxn id="58387" idx="1"/>
          </p:cNvCxnSpPr>
          <p:nvPr/>
        </p:nvCxnSpPr>
        <p:spPr bwMode="auto">
          <a:xfrm>
            <a:off x="2770188" y="4622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6" name="AutoShape 29"/>
          <p:cNvCxnSpPr>
            <a:cxnSpLocks noChangeShapeType="1"/>
            <a:stCxn id="58391" idx="3"/>
            <a:endCxn id="58385" idx="1"/>
          </p:cNvCxnSpPr>
          <p:nvPr/>
        </p:nvCxnSpPr>
        <p:spPr bwMode="auto">
          <a:xfrm>
            <a:off x="5486400" y="5384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7" name="AutoShape 30"/>
          <p:cNvCxnSpPr>
            <a:cxnSpLocks noChangeShapeType="1"/>
            <a:stCxn id="58389" idx="3"/>
            <a:endCxn id="58383" idx="1"/>
          </p:cNvCxnSpPr>
          <p:nvPr/>
        </p:nvCxnSpPr>
        <p:spPr bwMode="auto">
          <a:xfrm>
            <a:off x="5486400" y="5003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8" name="AutoShape 31"/>
          <p:cNvCxnSpPr>
            <a:cxnSpLocks noChangeShapeType="1"/>
            <a:stCxn id="58387" idx="3"/>
            <a:endCxn id="58381" idx="1"/>
          </p:cNvCxnSpPr>
          <p:nvPr/>
        </p:nvCxnSpPr>
        <p:spPr bwMode="auto">
          <a:xfrm>
            <a:off x="5486400" y="4622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9" name="AutoShape 32"/>
          <p:cNvCxnSpPr>
            <a:cxnSpLocks noChangeShapeType="1"/>
            <a:stCxn id="58371" idx="3"/>
            <a:endCxn id="58379" idx="1"/>
          </p:cNvCxnSpPr>
          <p:nvPr/>
        </p:nvCxnSpPr>
        <p:spPr bwMode="auto">
          <a:xfrm>
            <a:off x="2782888" y="42419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3670400"/>
            <a:ext cx="7113588" cy="396875"/>
            <a:chOff x="647" y="2280"/>
            <a:chExt cx="4481" cy="250"/>
          </a:xfrm>
        </p:grpSpPr>
        <p:sp>
          <p:nvSpPr>
            <p:cNvPr id="58404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58405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sp>
          <p:nvSpPr>
            <p:cNvPr id="58406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58407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cxnSp>
          <p:nvCxnSpPr>
            <p:cNvPr id="58408" name="AutoShape 38"/>
            <p:cNvCxnSpPr>
              <a:cxnSpLocks noChangeShapeType="1"/>
              <a:stCxn id="58404" idx="3"/>
              <a:endCxn id="58407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8401" name="Text Box 39"/>
          <p:cNvSpPr txBox="1">
            <a:spLocks noChangeArrowheads="1"/>
          </p:cNvSpPr>
          <p:nvPr/>
        </p:nvSpPr>
        <p:spPr bwMode="auto">
          <a:xfrm>
            <a:off x="1416050" y="57278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A</a:t>
            </a:r>
          </a:p>
        </p:txBody>
      </p:sp>
      <p:sp>
        <p:nvSpPr>
          <p:cNvPr id="58402" name="Text Box 40"/>
          <p:cNvSpPr txBox="1">
            <a:spLocks noChangeArrowheads="1"/>
          </p:cNvSpPr>
          <p:nvPr/>
        </p:nvSpPr>
        <p:spPr bwMode="auto">
          <a:xfrm>
            <a:off x="6824663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B</a:t>
            </a:r>
          </a:p>
        </p:txBody>
      </p:sp>
      <p:sp>
        <p:nvSpPr>
          <p:cNvPr id="58403" name="Text Box 41"/>
          <p:cNvSpPr txBox="1">
            <a:spLocks noChangeArrowheads="1"/>
          </p:cNvSpPr>
          <p:nvPr/>
        </p:nvSpPr>
        <p:spPr bwMode="auto">
          <a:xfrm>
            <a:off x="4110038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Router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Five Layers Summary</a:t>
            </a:r>
          </a:p>
        </p:txBody>
      </p:sp>
    </p:spTree>
    <p:extLst>
      <p:ext uri="{BB962C8B-B14F-4D97-AF65-F5344CB8AC3E}">
        <p14:creationId xmlns:p14="http://schemas.microsoft.com/office/powerpoint/2010/main" val="200265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466850"/>
            <a:ext cx="7562850" cy="189927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Communication goes down to physical network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Then from network peer to peer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Then up to relevant layer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668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12334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10668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3255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0668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13319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0668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13112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60427" name="Rectangle 12"/>
          <p:cNvSpPr>
            <a:spLocks noChangeArrowheads="1"/>
          </p:cNvSpPr>
          <p:nvPr/>
        </p:nvSpPr>
        <p:spPr bwMode="auto">
          <a:xfrm>
            <a:off x="64770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66436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64770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67357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64770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67421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33" name="Rectangle 18"/>
          <p:cNvSpPr>
            <a:spLocks noChangeArrowheads="1"/>
          </p:cNvSpPr>
          <p:nvPr/>
        </p:nvSpPr>
        <p:spPr bwMode="auto">
          <a:xfrm>
            <a:off x="64770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67214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377825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403701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377825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4044950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39" name="Rectangle 24"/>
          <p:cNvSpPr>
            <a:spLocks noChangeArrowheads="1"/>
          </p:cNvSpPr>
          <p:nvPr/>
        </p:nvSpPr>
        <p:spPr bwMode="auto">
          <a:xfrm>
            <a:off x="377825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402272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cxnSp>
        <p:nvCxnSpPr>
          <p:cNvPr id="60441" name="AutoShape 26"/>
          <p:cNvCxnSpPr>
            <a:cxnSpLocks noChangeShapeType="1"/>
            <a:stCxn id="60425" idx="3"/>
            <a:endCxn id="60439" idx="1"/>
          </p:cNvCxnSpPr>
          <p:nvPr/>
        </p:nvCxnSpPr>
        <p:spPr bwMode="auto">
          <a:xfrm>
            <a:off x="2770188" y="5384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2" name="AutoShape 27"/>
          <p:cNvCxnSpPr>
            <a:cxnSpLocks noChangeShapeType="1"/>
            <a:stCxn id="60423" idx="3"/>
            <a:endCxn id="60437" idx="1"/>
          </p:cNvCxnSpPr>
          <p:nvPr/>
        </p:nvCxnSpPr>
        <p:spPr bwMode="auto">
          <a:xfrm>
            <a:off x="2770188" y="5003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3" name="AutoShape 28"/>
          <p:cNvCxnSpPr>
            <a:cxnSpLocks noChangeShapeType="1"/>
            <a:stCxn id="60421" idx="3"/>
            <a:endCxn id="60435" idx="1"/>
          </p:cNvCxnSpPr>
          <p:nvPr/>
        </p:nvCxnSpPr>
        <p:spPr bwMode="auto">
          <a:xfrm>
            <a:off x="2770188" y="4622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4" name="AutoShape 29"/>
          <p:cNvCxnSpPr>
            <a:cxnSpLocks noChangeShapeType="1"/>
            <a:stCxn id="60439" idx="3"/>
            <a:endCxn id="60433" idx="1"/>
          </p:cNvCxnSpPr>
          <p:nvPr/>
        </p:nvCxnSpPr>
        <p:spPr bwMode="auto">
          <a:xfrm>
            <a:off x="5481638" y="5384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5" name="AutoShape 30"/>
          <p:cNvCxnSpPr>
            <a:cxnSpLocks noChangeShapeType="1"/>
            <a:stCxn id="60437" idx="3"/>
            <a:endCxn id="60431" idx="1"/>
          </p:cNvCxnSpPr>
          <p:nvPr/>
        </p:nvCxnSpPr>
        <p:spPr bwMode="auto">
          <a:xfrm>
            <a:off x="5481638" y="5003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6" name="AutoShape 31"/>
          <p:cNvCxnSpPr>
            <a:cxnSpLocks noChangeShapeType="1"/>
            <a:stCxn id="60435" idx="3"/>
            <a:endCxn id="60429" idx="1"/>
          </p:cNvCxnSpPr>
          <p:nvPr/>
        </p:nvCxnSpPr>
        <p:spPr bwMode="auto">
          <a:xfrm>
            <a:off x="5481638" y="4622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7" name="AutoShape 32"/>
          <p:cNvCxnSpPr>
            <a:cxnSpLocks noChangeShapeType="1"/>
            <a:stCxn id="60419" idx="3"/>
            <a:endCxn id="60427" idx="1"/>
          </p:cNvCxnSpPr>
          <p:nvPr/>
        </p:nvCxnSpPr>
        <p:spPr bwMode="auto">
          <a:xfrm>
            <a:off x="2782888" y="42419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3670400"/>
            <a:ext cx="7113588" cy="396875"/>
            <a:chOff x="647" y="2280"/>
            <a:chExt cx="4481" cy="250"/>
          </a:xfrm>
        </p:grpSpPr>
        <p:sp>
          <p:nvSpPr>
            <p:cNvPr id="6045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6045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sp>
          <p:nvSpPr>
            <p:cNvPr id="6045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6045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cxnSp>
          <p:nvCxnSpPr>
            <p:cNvPr id="60457" name="AutoShape 38"/>
            <p:cNvCxnSpPr>
              <a:cxnSpLocks noChangeShapeType="1"/>
              <a:stCxn id="60453" idx="3"/>
              <a:endCxn id="6045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0449" name="Text Box 39"/>
          <p:cNvSpPr txBox="1">
            <a:spLocks noChangeArrowheads="1"/>
          </p:cNvSpPr>
          <p:nvPr/>
        </p:nvSpPr>
        <p:spPr bwMode="auto">
          <a:xfrm>
            <a:off x="1416050" y="57278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A</a:t>
            </a:r>
          </a:p>
        </p:txBody>
      </p:sp>
      <p:sp>
        <p:nvSpPr>
          <p:cNvPr id="60450" name="Text Box 40"/>
          <p:cNvSpPr txBox="1">
            <a:spLocks noChangeArrowheads="1"/>
          </p:cNvSpPr>
          <p:nvPr/>
        </p:nvSpPr>
        <p:spPr bwMode="auto">
          <a:xfrm>
            <a:off x="6824663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B</a:t>
            </a:r>
          </a:p>
        </p:txBody>
      </p:sp>
      <p:sp>
        <p:nvSpPr>
          <p:cNvPr id="60451" name="Text Box 41"/>
          <p:cNvSpPr txBox="1">
            <a:spLocks noChangeArrowheads="1"/>
          </p:cNvSpPr>
          <p:nvPr/>
        </p:nvSpPr>
        <p:spPr bwMode="auto">
          <a:xfrm>
            <a:off x="4110038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Router</a:t>
            </a:r>
          </a:p>
        </p:txBody>
      </p:sp>
      <p:sp>
        <p:nvSpPr>
          <p:cNvPr id="60452" name="Freeform 42"/>
          <p:cNvSpPr>
            <a:spLocks/>
          </p:cNvSpPr>
          <p:nvPr/>
        </p:nvSpPr>
        <p:spPr bwMode="auto">
          <a:xfrm>
            <a:off x="2438400" y="36704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Physical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849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04950" y="609161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593403" y="6167810"/>
            <a:ext cx="2521844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Calibri" charset="0"/>
                <a:ea typeface="Calibri" charset="0"/>
                <a:cs typeface="Calibri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150" y="251021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Transport Layer </a:t>
            </a:r>
          </a:p>
        </p:txBody>
      </p:sp>
      <p:sp>
        <p:nvSpPr>
          <p:cNvPr id="57349" name="Rectangle 45"/>
          <p:cNvSpPr>
            <a:spLocks noChangeArrowheads="1"/>
          </p:cNvSpPr>
          <p:nvPr/>
        </p:nvSpPr>
        <p:spPr bwMode="auto">
          <a:xfrm>
            <a:off x="2876550" y="2586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734300" y="251021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Transport Layer </a:t>
            </a:r>
          </a:p>
        </p:txBody>
      </p:sp>
      <p:sp>
        <p:nvSpPr>
          <p:cNvPr id="57351" name="Rectangle 55"/>
          <p:cNvSpPr>
            <a:spLocks noChangeArrowheads="1"/>
          </p:cNvSpPr>
          <p:nvPr/>
        </p:nvSpPr>
        <p:spPr bwMode="auto">
          <a:xfrm>
            <a:off x="6210300" y="2586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7150" y="365321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Network Layer </a:t>
            </a:r>
          </a:p>
        </p:txBody>
      </p:sp>
      <p:sp>
        <p:nvSpPr>
          <p:cNvPr id="57353" name="Rectangle 60"/>
          <p:cNvSpPr>
            <a:spLocks noChangeArrowheads="1"/>
          </p:cNvSpPr>
          <p:nvPr/>
        </p:nvSpPr>
        <p:spPr bwMode="auto">
          <a:xfrm>
            <a:off x="2876550" y="3729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190750" y="3729410"/>
            <a:ext cx="685800" cy="609600"/>
          </a:xfrm>
          <a:prstGeom prst="rect">
            <a:avLst/>
          </a:prstGeom>
          <a:solidFill>
            <a:srgbClr val="A0BC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734300" y="365321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Network Layer </a:t>
            </a:r>
          </a:p>
        </p:txBody>
      </p:sp>
      <p:sp>
        <p:nvSpPr>
          <p:cNvPr id="57356" name="Rectangle 65"/>
          <p:cNvSpPr>
            <a:spLocks noChangeArrowheads="1"/>
          </p:cNvSpPr>
          <p:nvPr/>
        </p:nvSpPr>
        <p:spPr bwMode="auto">
          <a:xfrm>
            <a:off x="6210300" y="3729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57" name="Rectangle 67"/>
          <p:cNvSpPr>
            <a:spLocks noChangeArrowheads="1"/>
          </p:cNvSpPr>
          <p:nvPr/>
        </p:nvSpPr>
        <p:spPr bwMode="auto">
          <a:xfrm>
            <a:off x="5524500" y="372941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7150" y="479621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Datalink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Layer </a:t>
            </a:r>
          </a:p>
        </p:txBody>
      </p:sp>
      <p:sp>
        <p:nvSpPr>
          <p:cNvPr id="57359" name="Rectangle 70"/>
          <p:cNvSpPr>
            <a:spLocks noChangeArrowheads="1"/>
          </p:cNvSpPr>
          <p:nvPr/>
        </p:nvSpPr>
        <p:spPr bwMode="auto">
          <a:xfrm>
            <a:off x="2876550" y="4872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190750" y="4872410"/>
            <a:ext cx="685800" cy="609600"/>
          </a:xfrm>
          <a:prstGeom prst="rect">
            <a:avLst/>
          </a:prstGeom>
          <a:solidFill>
            <a:srgbClr val="A0BC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57361" name="Rectangle 73"/>
          <p:cNvSpPr>
            <a:spLocks noChangeArrowheads="1"/>
          </p:cNvSpPr>
          <p:nvPr/>
        </p:nvSpPr>
        <p:spPr bwMode="auto">
          <a:xfrm>
            <a:off x="1504950" y="487241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b="0">
                <a:latin typeface="Calibri" charset="0"/>
                <a:ea typeface="Calibri" charset="0"/>
                <a:cs typeface="Calibri" charset="0"/>
              </a:rPr>
              <a:t>Frame</a:t>
            </a:r>
          </a:p>
          <a:p>
            <a:pPr algn="ctr"/>
            <a:r>
              <a:rPr lang="en-US" sz="15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734300" y="479621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Datalink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Layer </a:t>
            </a:r>
          </a:p>
        </p:txBody>
      </p:sp>
      <p:sp>
        <p:nvSpPr>
          <p:cNvPr id="57363" name="Rectangle 75"/>
          <p:cNvSpPr>
            <a:spLocks noChangeArrowheads="1"/>
          </p:cNvSpPr>
          <p:nvPr/>
        </p:nvSpPr>
        <p:spPr bwMode="auto">
          <a:xfrm>
            <a:off x="6210300" y="4872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64" name="Rectangle 77"/>
          <p:cNvSpPr>
            <a:spLocks noChangeArrowheads="1"/>
          </p:cNvSpPr>
          <p:nvPr/>
        </p:nvSpPr>
        <p:spPr bwMode="auto">
          <a:xfrm>
            <a:off x="5524500" y="487241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65" name="Rectangle 78"/>
          <p:cNvSpPr>
            <a:spLocks noChangeArrowheads="1"/>
          </p:cNvSpPr>
          <p:nvPr/>
        </p:nvSpPr>
        <p:spPr bwMode="auto">
          <a:xfrm>
            <a:off x="4838700" y="487241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Calibri" charset="0"/>
                <a:ea typeface="Calibri" charset="0"/>
                <a:cs typeface="Calibri" charset="0"/>
              </a:rPr>
              <a:t>Frame</a:t>
            </a:r>
          </a:p>
          <a:p>
            <a:pPr algn="ctr"/>
            <a:r>
              <a:rPr lang="en-US" sz="15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5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7150" y="593921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Physical Layer 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734300" y="593921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Physical Layer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838700" y="609161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TextBox 2"/>
          <p:cNvSpPr txBox="1">
            <a:spLocks noChangeArrowheads="1"/>
          </p:cNvSpPr>
          <p:nvPr/>
        </p:nvSpPr>
        <p:spPr bwMode="auto">
          <a:xfrm>
            <a:off x="4927153" y="6167810"/>
            <a:ext cx="2521844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Calibri" charset="0"/>
                <a:ea typeface="Calibri" charset="0"/>
                <a:cs typeface="Calibri" charset="0"/>
              </a:rPr>
              <a:t>101010100110101110</a:t>
            </a:r>
          </a:p>
        </p:txBody>
      </p:sp>
      <p:sp>
        <p:nvSpPr>
          <p:cNvPr id="57370" name="Rectangle 96"/>
          <p:cNvSpPr>
            <a:spLocks noChangeArrowheads="1"/>
          </p:cNvSpPr>
          <p:nvPr/>
        </p:nvSpPr>
        <p:spPr bwMode="auto">
          <a:xfrm>
            <a:off x="3562350" y="2586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1" name="Rectangle 97"/>
          <p:cNvSpPr>
            <a:spLocks noChangeArrowheads="1"/>
          </p:cNvSpPr>
          <p:nvPr/>
        </p:nvSpPr>
        <p:spPr bwMode="auto">
          <a:xfrm>
            <a:off x="3562350" y="3729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2" name="Rectangle 98"/>
          <p:cNvSpPr>
            <a:spLocks noChangeArrowheads="1"/>
          </p:cNvSpPr>
          <p:nvPr/>
        </p:nvSpPr>
        <p:spPr bwMode="auto">
          <a:xfrm>
            <a:off x="3562350" y="4872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3" name="Rectangle 100"/>
          <p:cNvSpPr>
            <a:spLocks noChangeArrowheads="1"/>
          </p:cNvSpPr>
          <p:nvPr/>
        </p:nvSpPr>
        <p:spPr bwMode="auto">
          <a:xfrm>
            <a:off x="6896100" y="2586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4" name="Rectangle 101"/>
          <p:cNvSpPr>
            <a:spLocks noChangeArrowheads="1"/>
          </p:cNvSpPr>
          <p:nvPr/>
        </p:nvSpPr>
        <p:spPr bwMode="auto">
          <a:xfrm>
            <a:off x="6896100" y="3729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5" name="Rectangle 102"/>
          <p:cNvSpPr>
            <a:spLocks noChangeArrowheads="1"/>
          </p:cNvSpPr>
          <p:nvPr/>
        </p:nvSpPr>
        <p:spPr bwMode="auto">
          <a:xfrm>
            <a:off x="6896100" y="4872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cxnSp>
        <p:nvCxnSpPr>
          <p:cNvPr id="57376" name="Straight Arrow Connector 29"/>
          <p:cNvCxnSpPr>
            <a:cxnSpLocks noChangeShapeType="1"/>
            <a:stCxn id="57372" idx="3"/>
            <a:endCxn id="57365" idx="1"/>
          </p:cNvCxnSpPr>
          <p:nvPr/>
        </p:nvCxnSpPr>
        <p:spPr bwMode="auto">
          <a:xfrm>
            <a:off x="4248150" y="5177210"/>
            <a:ext cx="5905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57377" name="Straight Arrow Connector 31"/>
          <p:cNvCxnSpPr>
            <a:cxnSpLocks noChangeShapeType="1"/>
            <a:stCxn id="46" idx="3"/>
          </p:cNvCxnSpPr>
          <p:nvPr/>
        </p:nvCxnSpPr>
        <p:spPr bwMode="auto">
          <a:xfrm>
            <a:off x="4248150" y="6358310"/>
            <a:ext cx="59055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7378" name="Straight Arrow Connector 30"/>
          <p:cNvCxnSpPr>
            <a:cxnSpLocks noChangeShapeType="1"/>
            <a:stCxn id="57371" idx="3"/>
          </p:cNvCxnSpPr>
          <p:nvPr/>
        </p:nvCxnSpPr>
        <p:spPr bwMode="auto">
          <a:xfrm>
            <a:off x="4248150" y="4034210"/>
            <a:ext cx="12763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57379" name="Straight Arrow Connector 30"/>
          <p:cNvCxnSpPr>
            <a:cxnSpLocks noChangeShapeType="1"/>
            <a:stCxn id="57370" idx="3"/>
            <a:endCxn id="57351" idx="1"/>
          </p:cNvCxnSpPr>
          <p:nvPr/>
        </p:nvCxnSpPr>
        <p:spPr bwMode="auto">
          <a:xfrm>
            <a:off x="4248150" y="2891210"/>
            <a:ext cx="1962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57380" name="Up-Down Arrow 23"/>
          <p:cNvSpPr>
            <a:spLocks noChangeArrowheads="1"/>
          </p:cNvSpPr>
          <p:nvPr/>
        </p:nvSpPr>
        <p:spPr bwMode="auto">
          <a:xfrm>
            <a:off x="590550" y="5558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1" name="Up-Down Arrow 24"/>
          <p:cNvSpPr>
            <a:spLocks noChangeArrowheads="1"/>
          </p:cNvSpPr>
          <p:nvPr/>
        </p:nvSpPr>
        <p:spPr bwMode="auto">
          <a:xfrm>
            <a:off x="590550" y="4415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2" name="Up-Down Arrow 27"/>
          <p:cNvSpPr>
            <a:spLocks noChangeArrowheads="1"/>
          </p:cNvSpPr>
          <p:nvPr/>
        </p:nvSpPr>
        <p:spPr bwMode="auto">
          <a:xfrm>
            <a:off x="590550" y="3272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3" name="Up-Down Arrow 23"/>
          <p:cNvSpPr>
            <a:spLocks noChangeArrowheads="1"/>
          </p:cNvSpPr>
          <p:nvPr/>
        </p:nvSpPr>
        <p:spPr bwMode="auto">
          <a:xfrm>
            <a:off x="8267700" y="5558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4" name="Up-Down Arrow 24"/>
          <p:cNvSpPr>
            <a:spLocks noChangeArrowheads="1"/>
          </p:cNvSpPr>
          <p:nvPr/>
        </p:nvSpPr>
        <p:spPr bwMode="auto">
          <a:xfrm>
            <a:off x="8267700" y="4415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5" name="Up-Down Arrow 27"/>
          <p:cNvSpPr>
            <a:spLocks noChangeArrowheads="1"/>
          </p:cNvSpPr>
          <p:nvPr/>
        </p:nvSpPr>
        <p:spPr bwMode="auto">
          <a:xfrm>
            <a:off x="8267700" y="3272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76200" y="1367210"/>
            <a:ext cx="8953500" cy="1143000"/>
            <a:chOff x="190500" y="914400"/>
            <a:chExt cx="8953500" cy="1143000"/>
          </a:xfrm>
        </p:grpSpPr>
        <p:sp>
          <p:nvSpPr>
            <p:cNvPr id="57387" name="Rectangle 90"/>
            <p:cNvSpPr>
              <a:spLocks noChangeArrowheads="1"/>
            </p:cNvSpPr>
            <p:nvPr/>
          </p:nvSpPr>
          <p:spPr bwMode="auto">
            <a:xfrm>
              <a:off x="367665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Calibri" charset="0"/>
                  <a:ea typeface="Calibri" charset="0"/>
                  <a:cs typeface="Calibri" charset="0"/>
                </a:rPr>
                <a:t>Data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05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900" b="0" dirty="0">
                  <a:latin typeface="Calibri" charset="0"/>
                  <a:ea typeface="Calibri" charset="0"/>
                  <a:cs typeface="Calibri" charset="0"/>
                </a:rPr>
                <a:t>Application Layer 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900" b="0" dirty="0">
                  <a:latin typeface="Calibri" charset="0"/>
                  <a:ea typeface="Calibri" charset="0"/>
                  <a:cs typeface="Calibri" charset="0"/>
                </a:rPr>
                <a:t>Application Layer </a:t>
              </a:r>
            </a:p>
          </p:txBody>
        </p:sp>
        <p:sp>
          <p:nvSpPr>
            <p:cNvPr id="57390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Calibri" charset="0"/>
                  <a:ea typeface="Calibri" charset="0"/>
                  <a:cs typeface="Calibri" charset="0"/>
                </a:rPr>
                <a:t>Data</a:t>
              </a:r>
            </a:p>
          </p:txBody>
        </p:sp>
        <p:sp>
          <p:nvSpPr>
            <p:cNvPr id="57391" name="Up-Down Arrow 27"/>
            <p:cNvSpPr>
              <a:spLocks noChangeArrowheads="1"/>
            </p:cNvSpPr>
            <p:nvPr/>
          </p:nvSpPr>
          <p:spPr bwMode="auto">
            <a:xfrm>
              <a:off x="70485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392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1" charset="0"/>
                <a:ea typeface="ＭＳ Ｐゴシック" pitchFamily="-1" charset="-128"/>
                <a:cs typeface="ＭＳ Ｐゴシック" pitchFamily="-1" charset="-128"/>
              </a:rPr>
              <a:t>Layer model and headers</a:t>
            </a:r>
            <a:endParaRPr lang="en-US" dirty="0">
              <a:latin typeface="Helvetica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8367"/>
            <a:ext cx="8229600" cy="525628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 N may duplicate layer N-1 functionality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error recovery to retransmit lost data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Layers may need same information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timestamps, maximum transmission unit size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Layering can hurt performance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hiding details about what is really going on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Some layers are not always cleanly separated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Inter-layer dependencies for performance reasons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Some dependencies in standards (header checksums)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Headers start to get really big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Sometimes header bytes &gt;&gt; actual content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-1" charset="0"/>
                <a:ea typeface="ＭＳ Ｐゴシック" pitchFamily="-1" charset="-128"/>
                <a:cs typeface="ＭＳ Ｐゴシック" pitchFamily="-1" charset="-128"/>
              </a:rPr>
              <a:t>Drawbacks of Layering</a:t>
            </a:r>
          </a:p>
        </p:txBody>
      </p:sp>
    </p:spTree>
    <p:extLst>
      <p:ext uri="{BB962C8B-B14F-4D97-AF65-F5344CB8AC3E}">
        <p14:creationId xmlns:p14="http://schemas.microsoft.com/office/powerpoint/2010/main" val="10354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-1" charset="-128"/>
                <a:cs typeface="Calibri"/>
              </a:rPr>
              <a:t>Placing Network Functionality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5092"/>
            <a:ext cx="8229600" cy="4351071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Hugely influential paper:</a:t>
            </a:r>
            <a:r>
              <a:rPr lang="en-US" dirty="0" smtClean="0">
                <a:latin typeface="Calibri"/>
                <a:ea typeface="ＭＳ Ｐゴシック" pitchFamily="-1" charset="-128"/>
                <a:cs typeface="Calibri"/>
              </a:rPr>
              <a:t> “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End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-to-End Arguments in System 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Design” 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by </a:t>
            </a:r>
            <a:r>
              <a:rPr lang="en-US" altLang="ja-JP" dirty="0" err="1">
                <a:latin typeface="Calibri"/>
                <a:ea typeface="ＭＳ Ｐゴシック" pitchFamily="-1" charset="-128"/>
                <a:cs typeface="Calibri"/>
              </a:rPr>
              <a:t>Saltzer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, Reed, and Clark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 (’84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)</a:t>
            </a:r>
          </a:p>
          <a:p>
            <a:endParaRPr lang="en-US" dirty="0" smtClean="0">
              <a:latin typeface="Calibri"/>
              <a:ea typeface="ＭＳ Ｐゴシック" pitchFamily="-1" charset="-128"/>
              <a:cs typeface="Calibri"/>
            </a:endParaRPr>
          </a:p>
          <a:p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“Sacred Text” 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of the Internet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Endless disputes about what it means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88279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–  Paper Discussion  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smtClean="0"/>
              <a:t>fault tolerant +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Potential Name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638800"/>
          </a:xfrm>
        </p:spPr>
        <p:txBody>
          <a:bodyPr>
            <a:norm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Human readable?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users interact with the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Fixed length?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equipment processes at high speed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Large name space?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many nodes need unique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Hierarchical names?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the system is very large and/or federated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 smtClean="0"/>
              <a:t>Self-certifying?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preventing “spoofing” is important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reliable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systems from </a:t>
            </a:r>
            <a:r>
              <a:rPr lang="en-US" b="1" dirty="0" smtClean="0">
                <a:solidFill>
                  <a:schemeClr val="accent6"/>
                </a:solidFill>
              </a:rPr>
              <a:t>unreliable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Three basic steps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Detecting errors</a:t>
            </a:r>
            <a:r>
              <a:rPr lang="en-US" dirty="0" smtClean="0"/>
              <a:t>: discovering presence of an error in a data value or control signal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Containing errors</a:t>
            </a:r>
            <a:r>
              <a:rPr lang="en-US" dirty="0" smtClean="0"/>
              <a:t>: limiting how far errors propagate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Masking errors</a:t>
            </a:r>
            <a:r>
              <a:rPr lang="en-US" dirty="0" smtClean="0"/>
              <a:t>: designing mechanisms to ensure </a:t>
            </a:r>
            <a:r>
              <a:rPr lang="en-US" dirty="0"/>
              <a:t>s</a:t>
            </a:r>
            <a:r>
              <a:rPr lang="en-US" dirty="0" smtClean="0"/>
              <a:t>ystem operates correctly despite error (+ possibly correct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 tolerance?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0895" y="1853455"/>
            <a:ext cx="6455675" cy="46997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one bit </a:t>
            </a:r>
            <a:r>
              <a:rPr lang="en-US" dirty="0" smtClean="0">
                <a:solidFill>
                  <a:schemeClr val="tx1"/>
                </a:solidFill>
              </a:rPr>
              <a:t>in a DRAM fails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s-IS" dirty="0" smtClean="0">
                <a:solidFill>
                  <a:schemeClr val="tx1"/>
                </a:solidFill>
              </a:rPr>
              <a:t>…it </a:t>
            </a:r>
            <a:r>
              <a:rPr lang="is-IS" b="1" dirty="0" smtClean="0">
                <a:solidFill>
                  <a:schemeClr val="accent6"/>
                </a:solidFill>
              </a:rPr>
              <a:t>flips a bit </a:t>
            </a:r>
            <a:r>
              <a:rPr lang="is-IS" dirty="0" smtClean="0">
                <a:solidFill>
                  <a:schemeClr val="tx1"/>
                </a:solidFill>
              </a:rPr>
              <a:t>in a memory address the kernel is writing to...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...causes big memory error elsewhere, or a </a:t>
            </a:r>
            <a:r>
              <a:rPr lang="is-IS" b="1" dirty="0" smtClean="0">
                <a:solidFill>
                  <a:schemeClr val="accent6"/>
                </a:solidFill>
              </a:rPr>
              <a:t>kernel panic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...program is running one of many distributed file system storage servers...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...a client </a:t>
            </a:r>
            <a:r>
              <a:rPr lang="is-IS" b="1" dirty="0" smtClean="0">
                <a:solidFill>
                  <a:schemeClr val="accent6"/>
                </a:solidFill>
              </a:rPr>
              <a:t>can’t read from FS</a:t>
            </a:r>
            <a:r>
              <a:rPr lang="is-IS" dirty="0" smtClean="0">
                <a:solidFill>
                  <a:schemeClr val="tx1"/>
                </a:solidFill>
              </a:rPr>
              <a:t>, so it hangs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fault tolerance hard?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085" y="1539235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Failures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Propagate</a:t>
            </a:r>
          </a:p>
        </p:txBody>
      </p:sp>
      <p:sp>
        <p:nvSpPr>
          <p:cNvPr id="8" name="Down Arrow 7"/>
          <p:cNvSpPr/>
          <p:nvPr/>
        </p:nvSpPr>
        <p:spPr>
          <a:xfrm>
            <a:off x="732406" y="2571750"/>
            <a:ext cx="1027244" cy="388579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6164" y="41998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Do nothing</a:t>
            </a:r>
            <a:r>
              <a:rPr lang="en-US" dirty="0" smtClean="0"/>
              <a:t>: silently return the failure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Fail fast</a:t>
            </a:r>
            <a:r>
              <a:rPr lang="en-US" dirty="0" smtClean="0"/>
              <a:t>: detect the failure and report at interface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Ethernet station jams medium on detecting collision </a:t>
            </a:r>
            <a:endParaRPr lang="en-US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Fail safe</a:t>
            </a:r>
            <a:r>
              <a:rPr lang="en-US" dirty="0" smtClean="0"/>
              <a:t>: transform incorrect behavior or values into acceptable ones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Failed traffic light controller switches to blinking-red </a:t>
            </a:r>
            <a:endParaRPr lang="en-US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Mask the failure</a:t>
            </a:r>
            <a:r>
              <a:rPr lang="en-US" dirty="0" smtClean="0"/>
              <a:t>: operate despite failure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 smtClean="0"/>
              <a:t>Retry </a:t>
            </a:r>
            <a:r>
              <a:rPr lang="en-US" dirty="0"/>
              <a:t>op for transient errors, use error-correcting code for bit flips, replicate data in multiple places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146104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mask failures on </a:t>
            </a:r>
            <a:r>
              <a:rPr lang="en-US" b="1" dirty="0" smtClean="0">
                <a:solidFill>
                  <a:schemeClr val="accent6"/>
                </a:solidFill>
              </a:rPr>
              <a:t>one server</a:t>
            </a:r>
            <a:r>
              <a:rPr lang="en-US" dirty="0" smtClean="0"/>
              <a:t> via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Logging and recovery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In a distributed system with </a:t>
            </a:r>
            <a:r>
              <a:rPr lang="en-US" b="1" dirty="0" smtClean="0">
                <a:solidFill>
                  <a:schemeClr val="accent6"/>
                </a:solidFill>
              </a:rPr>
              <a:t>multiple servers</a:t>
            </a:r>
            <a:r>
              <a:rPr lang="en-US" dirty="0" smtClean="0"/>
              <a:t>, we might replicate some or all servers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But if you give a mouse some replicated servers</a:t>
            </a:r>
          </a:p>
          <a:p>
            <a:pPr lvl="1"/>
            <a:r>
              <a:rPr lang="en-US" dirty="0" smtClean="0"/>
              <a:t>She’s going to need to figure out how to keep the state of the servers consistent (immediately? eventually?)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Safety and liveness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hard!</a:t>
            </a:r>
          </a:p>
          <a:p>
            <a:pPr lvl="1"/>
            <a:r>
              <a:rPr lang="en-US" dirty="0" smtClean="0"/>
              <a:t>How do we design fault-tolerant systems?</a:t>
            </a:r>
          </a:p>
          <a:p>
            <a:pPr lvl="1"/>
            <a:r>
              <a:rPr lang="en-US" dirty="0" smtClean="0"/>
              <a:t>How do we know if we’re successful?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Often use “properties” that hold true for every possible execution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We focus on </a:t>
            </a:r>
            <a:r>
              <a:rPr lang="en-US" b="1" dirty="0" smtClean="0">
                <a:solidFill>
                  <a:schemeClr val="accent6"/>
                </a:solidFill>
              </a:rPr>
              <a:t>safety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liveness </a:t>
            </a:r>
            <a:r>
              <a:rPr lang="en-US" dirty="0" smtClean="0"/>
              <a:t>properties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317554" cy="4762500"/>
          </a:xfrm>
        </p:spPr>
        <p:txBody>
          <a:bodyPr>
            <a:normAutofit/>
          </a:bodyPr>
          <a:lstStyle/>
          <a:p>
            <a:r>
              <a:rPr lang="en-US" dirty="0" smtClean="0"/>
              <a:t>“Bad things” don’t happen</a:t>
            </a:r>
          </a:p>
          <a:p>
            <a:pPr lvl="1"/>
            <a:r>
              <a:rPr lang="en-US" dirty="0" smtClean="0"/>
              <a:t>No stopped or deadlocked states</a:t>
            </a:r>
          </a:p>
          <a:p>
            <a:pPr lvl="1"/>
            <a:r>
              <a:rPr lang="en-US" dirty="0" smtClean="0"/>
              <a:t>No error states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Examples</a:t>
            </a:r>
          </a:p>
          <a:p>
            <a:pPr lvl="1"/>
            <a:r>
              <a:rPr lang="en-US" b="1" dirty="0" smtClean="0"/>
              <a:t>Mutual exclusion:  </a:t>
            </a:r>
            <a:r>
              <a:rPr lang="en-US" dirty="0" smtClean="0"/>
              <a:t>two processes can’t be in a critical section at the same time</a:t>
            </a:r>
          </a:p>
          <a:p>
            <a:pPr lvl="1"/>
            <a:r>
              <a:rPr lang="en-US" b="1" dirty="0" smtClean="0"/>
              <a:t>Bounded overtaking:  </a:t>
            </a:r>
            <a:r>
              <a:rPr lang="en-US" dirty="0" smtClean="0"/>
              <a:t>if process 1 wants to enter a critical section, process 2 can enter at most once before process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565204" cy="4248150"/>
          </a:xfrm>
        </p:spPr>
        <p:txBody>
          <a:bodyPr>
            <a:normAutofit/>
          </a:bodyPr>
          <a:lstStyle/>
          <a:p>
            <a:r>
              <a:rPr lang="en-US" dirty="0" smtClean="0"/>
              <a:t>“Good things” happen</a:t>
            </a:r>
          </a:p>
          <a:p>
            <a:pPr lvl="1"/>
            <a:r>
              <a:rPr lang="is-IS" dirty="0" smtClean="0"/>
              <a:t>…eventually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Examples</a:t>
            </a:r>
          </a:p>
          <a:p>
            <a:pPr lvl="1"/>
            <a:r>
              <a:rPr lang="en-US" b="1" dirty="0" smtClean="0"/>
              <a:t>Starvation freedom:  </a:t>
            </a:r>
            <a:r>
              <a:rPr lang="en-US" dirty="0" smtClean="0"/>
              <a:t>process 1 can eventually enter a critical section as long as process 2 terminates</a:t>
            </a:r>
          </a:p>
          <a:p>
            <a:pPr lvl="1"/>
            <a:r>
              <a:rPr lang="en-US" b="1" dirty="0"/>
              <a:t>Eventual consistency</a:t>
            </a:r>
            <a:r>
              <a:rPr lang="en-US" b="1" dirty="0" smtClean="0"/>
              <a:t>:  </a:t>
            </a:r>
            <a:r>
              <a:rPr lang="en-US" dirty="0" smtClean="0"/>
              <a:t>if a value in an application doesn’t change, two servers will eventually agree on its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ood” and “bad” are application-specific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Safety is very important in banking transactions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Liveness is very important in social networking 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a tradeoff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Eventual Consistency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98" y="139065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Enabling sharing in applications</a:t>
            </a:r>
          </a:p>
          <a:p>
            <a:pPr lvl="1"/>
            <a:r>
              <a:rPr lang="en-US" sz="2200" dirty="0" smtClean="0"/>
              <a:t>Multiple components or users can name a shared object.</a:t>
            </a:r>
          </a:p>
          <a:p>
            <a:pPr lvl="1"/>
            <a:r>
              <a:rPr lang="en-US" sz="2200" dirty="0" smtClean="0"/>
              <a:t>Without names, client-server interface pass entire object by value</a:t>
            </a:r>
          </a:p>
          <a:p>
            <a:r>
              <a:rPr lang="en-US" sz="2400" dirty="0" smtClean="0"/>
              <a:t>Retrieval</a:t>
            </a:r>
          </a:p>
          <a:p>
            <a:pPr lvl="1"/>
            <a:r>
              <a:rPr lang="en-US" sz="2200" dirty="0" smtClean="0"/>
              <a:t>Accessing same object later on, just by remembering name</a:t>
            </a:r>
          </a:p>
          <a:p>
            <a:r>
              <a:rPr lang="en-US" sz="2400" dirty="0" smtClean="0"/>
              <a:t>Indirection mechanism</a:t>
            </a:r>
          </a:p>
          <a:p>
            <a:pPr lvl="1"/>
            <a:r>
              <a:rPr lang="en-US" sz="2200" dirty="0" smtClean="0"/>
              <a:t>Component A knows about name N</a:t>
            </a:r>
          </a:p>
          <a:p>
            <a:pPr lvl="1"/>
            <a:r>
              <a:rPr lang="en-US" sz="2200" dirty="0" smtClean="0"/>
              <a:t>Interposition: can change what N refers to without changing A</a:t>
            </a:r>
          </a:p>
          <a:p>
            <a:r>
              <a:rPr lang="en-US" sz="2400" dirty="0" smtClean="0"/>
              <a:t>Hiding</a:t>
            </a:r>
          </a:p>
          <a:p>
            <a:pPr lvl="1"/>
            <a:r>
              <a:rPr lang="en-US" sz="2200" dirty="0" smtClean="0"/>
              <a:t>Hides </a:t>
            </a:r>
            <a:r>
              <a:rPr lang="en-US" sz="2200" dirty="0" err="1" smtClean="0"/>
              <a:t>impl</a:t>
            </a:r>
            <a:r>
              <a:rPr lang="en-US" sz="2200" dirty="0" smtClean="0"/>
              <a:t>. details, don’t know where </a:t>
            </a:r>
            <a:r>
              <a:rPr lang="en-US" sz="2200" dirty="0" err="1" smtClean="0"/>
              <a:t>google.com</a:t>
            </a:r>
            <a:r>
              <a:rPr lang="en-US" sz="2200" dirty="0" smtClean="0"/>
              <a:t> located</a:t>
            </a:r>
          </a:p>
          <a:p>
            <a:pPr lvl="1"/>
            <a:r>
              <a:rPr lang="en-US" sz="2200" dirty="0" smtClean="0"/>
              <a:t>For security purposes, might only access resource if know name (e.g., </a:t>
            </a:r>
            <a:r>
              <a:rPr lang="en-US" sz="2200" dirty="0" err="1" smtClean="0"/>
              <a:t>dropbox</a:t>
            </a:r>
            <a:r>
              <a:rPr lang="en-US" sz="2200" dirty="0" smtClean="0"/>
              <a:t> or Google docs URL –&gt; knowledge gives access)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540" y="1447799"/>
            <a:ext cx="8404860" cy="5318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err="1" smtClean="0"/>
              <a:t>Def’n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new updates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the object,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eventually </a:t>
            </a:r>
            <a:r>
              <a:rPr lang="en-US" dirty="0">
                <a:solidFill>
                  <a:schemeClr val="tx1"/>
                </a:solidFill>
              </a:rPr>
              <a:t>all accesses will return the last updated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pc="-150" dirty="0" smtClean="0"/>
              <a:t>Common: </a:t>
            </a:r>
            <a:r>
              <a:rPr lang="en-US" spc="-150" dirty="0" smtClean="0"/>
              <a:t> </a:t>
            </a:r>
            <a:r>
              <a:rPr lang="en-US" spc="-150" dirty="0" err="1" smtClean="0">
                <a:solidFill>
                  <a:schemeClr val="tx1"/>
                </a:solidFill>
              </a:rPr>
              <a:t>git</a:t>
            </a:r>
            <a:r>
              <a:rPr lang="en-US" spc="-150" dirty="0">
                <a:solidFill>
                  <a:schemeClr val="tx1"/>
                </a:solidFill>
              </a:rPr>
              <a:t>, iPhone sync, Dropbox, Amazon </a:t>
            </a:r>
            <a:r>
              <a:rPr lang="en-US" spc="-150" dirty="0" smtClean="0">
                <a:solidFill>
                  <a:schemeClr val="tx1"/>
                </a:solidFill>
              </a:rPr>
              <a:t>Dynamo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Why </a:t>
            </a:r>
            <a:r>
              <a:rPr lang="en-US" dirty="0"/>
              <a:t>do people like eventual </a:t>
            </a:r>
            <a:r>
              <a:rPr lang="en-US" dirty="0" smtClean="0"/>
              <a:t>consistency?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spc="-150" dirty="0"/>
              <a:t>F</a:t>
            </a:r>
            <a:r>
              <a:rPr lang="en-US" sz="2800" spc="-150" dirty="0" smtClean="0"/>
              <a:t>ast </a:t>
            </a:r>
            <a:r>
              <a:rPr lang="en-US" sz="2800" spc="-150" dirty="0"/>
              <a:t>read/write of local copy (no primary, no </a:t>
            </a:r>
            <a:r>
              <a:rPr lang="en-US" sz="2800" spc="-150" dirty="0" err="1" smtClean="0"/>
              <a:t>Paxos</a:t>
            </a:r>
            <a:r>
              <a:rPr lang="en-US" sz="2800" spc="-15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/>
              <a:t>D</a:t>
            </a:r>
            <a:r>
              <a:rPr lang="en-US" sz="2800" dirty="0" smtClean="0"/>
              <a:t>isconnected operation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Challenges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 smtClean="0"/>
              <a:t>How do you discover other writes?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 smtClean="0"/>
              <a:t>How do you resolve conflicting writes?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prevailing styles of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4950"/>
            <a:ext cx="8534400" cy="5276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Gossip pull (“anti-entropy”)</a:t>
            </a:r>
          </a:p>
          <a:p>
            <a:pPr lvl="1"/>
            <a:r>
              <a:rPr lang="en-US" dirty="0" smtClean="0"/>
              <a:t>A asks B for something it is trying to “find”</a:t>
            </a:r>
          </a:p>
          <a:p>
            <a:pPr lvl="1"/>
            <a:r>
              <a:rPr lang="en-US" dirty="0" smtClean="0"/>
              <a:t>Commonly used for management replicated data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Resolve differences between </a:t>
            </a:r>
            <a:r>
              <a:rPr lang="en-US" dirty="0" err="1" smtClean="0"/>
              <a:t>DBs</a:t>
            </a:r>
            <a:r>
              <a:rPr lang="en-US" dirty="0" smtClean="0"/>
              <a:t> by comparing digests</a:t>
            </a:r>
          </a:p>
          <a:p>
            <a:r>
              <a:rPr lang="en-US" dirty="0" smtClean="0"/>
              <a:t>Gossip push (“rumor mongering”):</a:t>
            </a:r>
          </a:p>
          <a:p>
            <a:pPr lvl="1"/>
            <a:r>
              <a:rPr lang="en-US" dirty="0" smtClean="0"/>
              <a:t>A tells B something B doesn’t know</a:t>
            </a:r>
          </a:p>
          <a:p>
            <a:pPr lvl="1"/>
            <a:r>
              <a:rPr lang="en-US" dirty="0" smtClean="0"/>
              <a:t>Gossip for multicasting</a:t>
            </a:r>
          </a:p>
          <a:p>
            <a:pPr lvl="2"/>
            <a:r>
              <a:rPr lang="en-US" dirty="0" smtClean="0"/>
              <a:t>Keep sending for bounded period of time</a:t>
            </a:r>
            <a:r>
              <a:rPr lang="en-US" i="1" dirty="0" smtClean="0"/>
              <a:t>:   O (log </a:t>
            </a:r>
            <a:r>
              <a:rPr lang="en-US" i="1" dirty="0" err="1" smtClean="0"/>
              <a:t>n</a:t>
            </a:r>
            <a:r>
              <a:rPr lang="en-US" i="1" dirty="0" smtClean="0"/>
              <a:t>) </a:t>
            </a:r>
          </a:p>
          <a:p>
            <a:pPr lvl="1"/>
            <a:r>
              <a:rPr lang="en-US" dirty="0" smtClean="0"/>
              <a:t>Also used to compute aggregates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Max, min, </a:t>
            </a:r>
            <a:r>
              <a:rPr lang="en-US" dirty="0" err="1" smtClean="0"/>
              <a:t>avg</a:t>
            </a:r>
            <a:r>
              <a:rPr lang="en-US" dirty="0" smtClean="0"/>
              <a:t> easy.  Sum and count more difficult.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Push-pull gossip</a:t>
            </a:r>
          </a:p>
          <a:p>
            <a:pPr lvl="1"/>
            <a:r>
              <a:rPr lang="en-US" dirty="0" smtClean="0"/>
              <a:t>Combines both :  O(n log log n) </a:t>
            </a:r>
            <a:r>
              <a:rPr lang="en-US" dirty="0" err="1" smtClean="0"/>
              <a:t>msgs</a:t>
            </a:r>
            <a:r>
              <a:rPr lang="en-US" dirty="0" smtClean="0"/>
              <a:t> to spread in O(log n) time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6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331411"/>
            <a:ext cx="7772400" cy="1011468"/>
          </a:xfrm>
        </p:spPr>
        <p:txBody>
          <a:bodyPr/>
          <a:lstStyle/>
          <a:p>
            <a:r>
              <a:rPr lang="en-US" u="sng" dirty="0" smtClean="0"/>
              <a:t>Monday reading for </a:t>
            </a:r>
            <a:r>
              <a:rPr lang="en-US" u="sng" dirty="0" smtClean="0"/>
              <a:t>everybody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555604"/>
            <a:ext cx="7772400" cy="2483246"/>
          </a:xfrm>
        </p:spPr>
        <p:txBody>
          <a:bodyPr>
            <a:normAutofit/>
          </a:bodyPr>
          <a:lstStyle/>
          <a:p>
            <a:r>
              <a:rPr lang="en-US" sz="3800" dirty="0"/>
              <a:t>Conflict resolution </a:t>
            </a:r>
            <a:endParaRPr lang="en-US" sz="3800" dirty="0" smtClean="0"/>
          </a:p>
          <a:p>
            <a:r>
              <a:rPr lang="en-US" sz="3800" dirty="0" smtClean="0"/>
              <a:t>in eventually consistent systems: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4000" dirty="0" smtClean="0"/>
              <a:t> </a:t>
            </a:r>
            <a:r>
              <a:rPr lang="en-US" sz="4000" dirty="0" smtClean="0"/>
              <a:t>Bayou </a:t>
            </a:r>
            <a:r>
              <a:rPr lang="en-US" sz="4000" dirty="0"/>
              <a:t>+ 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all around…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9150065" cy="49726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Registers:  LD R0, 0x1234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IP addresses: 128.112.132.86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Host names: </a:t>
            </a:r>
            <a:r>
              <a:rPr lang="en-US" sz="2400" dirty="0" err="1" smtClean="0">
                <a:solidFill>
                  <a:schemeClr val="tx1"/>
                </a:solidFill>
              </a:rPr>
              <a:t>www.cs.princeton.edu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Path names: </a:t>
            </a:r>
            <a:r>
              <a:rPr lang="en-US" sz="1800" dirty="0" smtClean="0">
                <a:solidFill>
                  <a:schemeClr val="tx1"/>
                </a:solidFill>
              </a:rPr>
              <a:t>/courses/archive/spring17/cos518/</a:t>
            </a:r>
            <a:r>
              <a:rPr lang="en-US" sz="1800" dirty="0" err="1" smtClean="0">
                <a:solidFill>
                  <a:schemeClr val="tx1"/>
                </a:solidFill>
              </a:rPr>
              <a:t>syllabus.html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vs. “</a:t>
            </a:r>
            <a:r>
              <a:rPr lang="en-US" sz="2000" dirty="0" err="1" smtClean="0">
                <a:solidFill>
                  <a:schemeClr val="tx1"/>
                </a:solidFill>
              </a:rPr>
              <a:t>syllabus.html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“..” (to parent directory)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URLs: </a:t>
            </a:r>
            <a:r>
              <a:rPr lang="en-US" sz="2000" dirty="0" smtClean="0">
                <a:solidFill>
                  <a:schemeClr val="tx1"/>
                </a:solidFill>
              </a:rPr>
              <a:t>http://</a:t>
            </a:r>
            <a:r>
              <a:rPr lang="en-US" sz="2000" dirty="0" err="1" smtClean="0">
                <a:solidFill>
                  <a:schemeClr val="tx1"/>
                </a:solidFill>
              </a:rPr>
              <a:t>www.cs.princeton.edu</a:t>
            </a:r>
            <a:r>
              <a:rPr lang="en-US" sz="2000" dirty="0" smtClean="0">
                <a:solidFill>
                  <a:schemeClr val="tx1"/>
                </a:solidFill>
              </a:rPr>
              <a:t>/courses/archive/spring17/cos518/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Email addresses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Function names:  </a:t>
            </a:r>
            <a:r>
              <a:rPr lang="en-US" sz="2400" dirty="0" err="1" smtClean="0">
                <a:solidFill>
                  <a:schemeClr val="tx1"/>
                </a:solidFill>
              </a:rPr>
              <a:t>ls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Phone numbers: 609-258-9169  vs.  x8-9179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SSNs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000" dirty="0" smtClean="0"/>
              <a:t>Set of possible names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Set of possible values that names map to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Lookup algorithm that translates name to value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Optional context that affects the lookup algorithm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Helping to understand naming system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Name syntax?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Values?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Context used to resolve name?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Who supplies context?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Global (context-free) or local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453530"/>
            <a:ext cx="8763000" cy="5410200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ＭＳ Ｐゴシック" pitchFamily="-1" charset="-128"/>
                <a:cs typeface="ＭＳ Ｐゴシック" pitchFamily="-1" charset="-128"/>
              </a:rPr>
              <a:t>Host </a:t>
            </a:r>
            <a:r>
              <a:rPr lang="en-US" sz="2800" b="1" dirty="0" smtClean="0">
                <a:ea typeface="ＭＳ Ｐゴシック" pitchFamily="-1" charset="-128"/>
                <a:cs typeface="ＭＳ Ｐゴシック" pitchFamily="-1" charset="-128"/>
              </a:rPr>
              <a:t>names: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2800" dirty="0" err="1" smtClean="0">
                <a:ea typeface="ＭＳ Ｐゴシック" pitchFamily="-1" charset="-128"/>
                <a:cs typeface="ＭＳ Ｐゴシック" pitchFamily="-1" charset="-128"/>
              </a:rPr>
              <a:t>www.cs.princeton.edu</a:t>
            </a:r>
            <a:endParaRPr lang="en-US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sz="2600" dirty="0"/>
              <a:t>Mnemonic, variable-length, appreciated </a:t>
            </a:r>
            <a:r>
              <a:rPr lang="en-US" sz="2600" i="1" dirty="0"/>
              <a:t>by humans</a:t>
            </a:r>
          </a:p>
          <a:p>
            <a:pPr lvl="1">
              <a:spcAft>
                <a:spcPts val="1200"/>
              </a:spcAft>
            </a:pPr>
            <a:r>
              <a:rPr lang="en-US" sz="2600" dirty="0"/>
              <a:t>Hierarchical, based on organizations</a:t>
            </a:r>
          </a:p>
          <a:p>
            <a:r>
              <a:rPr lang="en-US" sz="2800" b="1" dirty="0">
                <a:ea typeface="ＭＳ Ｐゴシック" pitchFamily="-1" charset="-128"/>
                <a:cs typeface="ＭＳ Ｐゴシック" pitchFamily="-1" charset="-128"/>
              </a:rPr>
              <a:t>IP </a:t>
            </a:r>
            <a:r>
              <a:rPr lang="en-US" sz="2800" b="1" dirty="0" smtClean="0">
                <a:ea typeface="ＭＳ Ｐゴシック" pitchFamily="-1" charset="-128"/>
                <a:cs typeface="ＭＳ Ｐゴシック" pitchFamily="-1" charset="-128"/>
              </a:rPr>
              <a:t>addresses</a:t>
            </a:r>
            <a:r>
              <a:rPr lang="en-US" sz="2800" dirty="0" smtClean="0"/>
              <a:t>: 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128.112.7.156</a:t>
            </a:r>
            <a:endParaRPr lang="en-US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sz="2600" dirty="0"/>
              <a:t>Numerical 32-bit address appreciated </a:t>
            </a:r>
            <a:r>
              <a:rPr lang="en-US" sz="2600" i="1" dirty="0"/>
              <a:t>by routers</a:t>
            </a:r>
          </a:p>
          <a:p>
            <a:pPr lvl="1">
              <a:spcAft>
                <a:spcPts val="1200"/>
              </a:spcAft>
            </a:pPr>
            <a:r>
              <a:rPr lang="en-US" sz="2600" dirty="0"/>
              <a:t>Hierarchical, based on organizations and topology</a:t>
            </a:r>
          </a:p>
          <a:p>
            <a:r>
              <a:rPr lang="en-US" sz="2800" b="1" dirty="0">
                <a:ea typeface="ＭＳ Ｐゴシック" pitchFamily="-1" charset="-128"/>
                <a:cs typeface="ＭＳ Ｐゴシック" pitchFamily="-1" charset="-128"/>
              </a:rPr>
              <a:t>MAC </a:t>
            </a:r>
            <a:r>
              <a:rPr lang="en-US" sz="2800" b="1" dirty="0" smtClean="0">
                <a:ea typeface="ＭＳ Ｐゴシック" pitchFamily="-1" charset="-128"/>
                <a:cs typeface="ＭＳ Ｐゴシック" pitchFamily="-1" charset="-128"/>
              </a:rPr>
              <a:t>addresses </a:t>
            </a:r>
            <a:r>
              <a:rPr lang="en-US" sz="2800" dirty="0" smtClean="0"/>
              <a:t>: 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00-15-C5-49-04-A9</a:t>
            </a:r>
            <a:endParaRPr lang="en-US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sz="2600" dirty="0"/>
              <a:t>Numerical 48-bit address appreciated</a:t>
            </a:r>
            <a:r>
              <a:rPr lang="en-US" sz="2600" i="1" dirty="0"/>
              <a:t> by adapters</a:t>
            </a:r>
          </a:p>
          <a:p>
            <a:pPr lvl="1"/>
            <a:r>
              <a:rPr lang="en-US" sz="2600" dirty="0"/>
              <a:t>Non-hierarchical, unrelated to network topology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Different Kinds of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6395"/>
            <a:ext cx="8915400" cy="4906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Host names: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www.cs.</a:t>
            </a:r>
            <a:r>
              <a:rPr lang="en-US" dirty="0" err="1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princeton.edu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Domain</a:t>
            </a:r>
            <a:r>
              <a:rPr lang="en-US" dirty="0" smtClean="0"/>
              <a:t>: registrar for each top-level domain (</a:t>
            </a:r>
            <a:r>
              <a:rPr lang="en-US" dirty="0" err="1" smtClean="0"/>
              <a:t>eg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CC0000"/>
                </a:solidFill>
              </a:rPr>
              <a:t>Host name</a:t>
            </a:r>
            <a:r>
              <a:rPr lang="en-US" dirty="0" smtClean="0"/>
              <a:t>: local administrator assigns to each host</a:t>
            </a:r>
          </a:p>
          <a:p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IP addresses: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128.112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7.156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Prefixes</a:t>
            </a:r>
            <a:r>
              <a:rPr lang="en-US" dirty="0" smtClean="0"/>
              <a:t>: ICANN, regional Internet registries, and ISPs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CC0000"/>
                </a:solidFill>
              </a:rPr>
              <a:t>Hosts</a:t>
            </a:r>
            <a:r>
              <a:rPr lang="en-US" dirty="0" smtClean="0"/>
              <a:t>: static configuration, or dynamic using DHCP</a:t>
            </a:r>
          </a:p>
          <a:p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MAC addresses: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00-15-C5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-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49-04-A9</a:t>
            </a: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Blocks</a:t>
            </a:r>
            <a:r>
              <a:rPr lang="en-US" dirty="0" smtClean="0"/>
              <a:t>: assigned to vendors by the IEEE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Adapters</a:t>
            </a:r>
            <a:r>
              <a:rPr lang="en-US" dirty="0" smtClean="0"/>
              <a:t>: assigned by the vendor from its block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ＭＳ Ｐゴシック" pitchFamily="-1" charset="-128"/>
                <a:cs typeface="ＭＳ Ｐゴシック" pitchFamily="-1" charset="-128"/>
              </a:rPr>
              <a:t>Hierarchical Assignment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36267</TotalTime>
  <Words>1969</Words>
  <Application>Microsoft Macintosh PowerPoint</Application>
  <PresentationFormat>On-screen Show (4:3)</PresentationFormat>
  <Paragraphs>481</Paragraphs>
  <Slides>42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Comic Sans MS</vt:lpstr>
      <vt:lpstr>Courier New</vt:lpstr>
      <vt:lpstr>Helvetica</vt:lpstr>
      <vt:lpstr>Math B</vt:lpstr>
      <vt:lpstr>ＭＳ Ｐゴシック</vt:lpstr>
      <vt:lpstr>Times New Roman</vt:lpstr>
      <vt:lpstr>Wingdings</vt:lpstr>
      <vt:lpstr>Arial</vt:lpstr>
      <vt:lpstr>1_Office Theme</vt:lpstr>
      <vt:lpstr>Clip</vt:lpstr>
      <vt:lpstr>Naming and layering Replicated storage, consistency</vt:lpstr>
      <vt:lpstr>Naming and system components</vt:lpstr>
      <vt:lpstr>Potential Name Syntax</vt:lpstr>
      <vt:lpstr>Properties of Naming</vt:lpstr>
      <vt:lpstr>Names all around…</vt:lpstr>
      <vt:lpstr>High-level view of naming</vt:lpstr>
      <vt:lpstr>Helping to understand naming system</vt:lpstr>
      <vt:lpstr>Different Kinds of Names</vt:lpstr>
      <vt:lpstr>Hierarchical Assignment Processes</vt:lpstr>
      <vt:lpstr>Case Study: Domain Name System (DNS) </vt:lpstr>
      <vt:lpstr>Strawman Solution #1: Local File</vt:lpstr>
      <vt:lpstr>Strawman Solution #2: Central Server</vt:lpstr>
      <vt:lpstr>Domain Name System (DNS)</vt:lpstr>
      <vt:lpstr>Reliability</vt:lpstr>
      <vt:lpstr>Distributed Hierarchical Database</vt:lpstr>
      <vt:lpstr>DNS Queries and Caching</vt:lpstr>
      <vt:lpstr>DNS Queries</vt:lpstr>
      <vt:lpstr>DNS Queries</vt:lpstr>
      <vt:lpstr>DNS Cache Consistency</vt:lpstr>
      <vt:lpstr>Layering</vt:lpstr>
      <vt:lpstr>Layering</vt:lpstr>
      <vt:lpstr>OSI Layering Model</vt:lpstr>
      <vt:lpstr>Five Layers Summary</vt:lpstr>
      <vt:lpstr>Physical Communication</vt:lpstr>
      <vt:lpstr>Layer model and headers</vt:lpstr>
      <vt:lpstr>Drawbacks of Layering</vt:lpstr>
      <vt:lpstr>Placing Network Functionality</vt:lpstr>
      <vt:lpstr>–  Paper Discussion  –</vt:lpstr>
      <vt:lpstr>Intro to  fault tolerant + consistency</vt:lpstr>
      <vt:lpstr>What is fault tolerance?</vt:lpstr>
      <vt:lpstr>Why is fault tolerance hard?</vt:lpstr>
      <vt:lpstr>So what to do?</vt:lpstr>
      <vt:lpstr>Masking failures</vt:lpstr>
      <vt:lpstr>Safety and liveness</vt:lpstr>
      <vt:lpstr>Reasoning about fault tolerance</vt:lpstr>
      <vt:lpstr>Safety</vt:lpstr>
      <vt:lpstr>Liveness</vt:lpstr>
      <vt:lpstr>Often a tradeoff</vt:lpstr>
      <vt:lpstr>Eventual Consistency</vt:lpstr>
      <vt:lpstr>Eventual consistency</vt:lpstr>
      <vt:lpstr>Two prevailing styles of discovery</vt:lpstr>
      <vt:lpstr>Monday reading for everybody </vt:lpstr>
    </vt:vector>
  </TitlesOfParts>
  <Company>Princeton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1485</cp:revision>
  <cp:lastPrinted>2016-09-14T02:16:39Z</cp:lastPrinted>
  <dcterms:created xsi:type="dcterms:W3CDTF">2013-10-08T01:49:25Z</dcterms:created>
  <dcterms:modified xsi:type="dcterms:W3CDTF">2017-02-08T04:14:24Z</dcterms:modified>
</cp:coreProperties>
</file>