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9" r:id="rId4"/>
    <p:sldId id="271" r:id="rId5"/>
    <p:sldId id="318" r:id="rId6"/>
    <p:sldId id="273" r:id="rId7"/>
    <p:sldId id="274" r:id="rId8"/>
    <p:sldId id="275" r:id="rId9"/>
    <p:sldId id="276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88049" autoAdjust="0"/>
  </p:normalViewPr>
  <p:slideViewPr>
    <p:cSldViewPr snapToGrid="0" snapToObjects="1">
      <p:cViewPr varScale="1">
        <p:scale>
          <a:sx n="111" d="100"/>
          <a:sy n="111" d="100"/>
        </p:scale>
        <p:origin x="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9A995738-0EAF-384E-8D72-1B0ED41833F2}" type="datetimeFigureOut">
              <a:rPr lang="en-US" smtClean="0"/>
              <a:pPr/>
              <a:t>2/9/17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1381D8B1-02C1-3A40-AE21-B3CCE30BB0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1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Examples of</a:t>
            </a:r>
            <a:r>
              <a:rPr lang="en-US" b="1" baseline="0" dirty="0" smtClean="0"/>
              <a:t> untidy / odd</a:t>
            </a:r>
            <a:r>
              <a:rPr lang="en-US" b="1" dirty="0" smtClean="0"/>
              <a:t>: outlier points, high variance/wide confidence intervals in measurements, authors claim a trend but some of the data don't fit it, &amp;c.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81D8B1-02C1-3A40-AE21-B3CCE30BB08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33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685800"/>
            <a:ext cx="8763000" cy="1905000"/>
          </a:xfrm>
          <a:prstGeom prst="rect">
            <a:avLst/>
          </a:prstGeom>
        </p:spPr>
        <p:txBody>
          <a:bodyPr anchor="b"/>
          <a:lstStyle>
            <a:lvl1pPr algn="ctr">
              <a:defRPr spc="-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7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F4A17-4C70-E84A-9970-1A01803A7B7A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8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5CD3E-09EF-2141-9E11-F07995B827C5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50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6" y="100467"/>
            <a:ext cx="8969829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3A5D6-39BC-1843-8D83-C2165D8726BF}" type="datetimeFigureOut">
              <a:rPr lang="en-US" smtClean="0"/>
              <a:pPr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21EB-59E0-7B48-9FB7-CC39E45357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2800"/>
            </a:lvl1pPr>
            <a:lvl2pPr>
              <a:lnSpc>
                <a:spcPct val="90000"/>
              </a:lnSpc>
              <a:spcBef>
                <a:spcPts val="800"/>
              </a:spcBef>
              <a:defRPr sz="2600"/>
            </a:lvl2pPr>
            <a:lvl3pPr>
              <a:lnSpc>
                <a:spcPct val="90000"/>
              </a:lnSpc>
              <a:spcBef>
                <a:spcPts val="800"/>
              </a:spcBef>
              <a:defRPr sz="2600"/>
            </a:lvl3pPr>
            <a:lvl4pPr>
              <a:lnSpc>
                <a:spcPct val="90000"/>
              </a:lnSpc>
              <a:defRPr sz="2400"/>
            </a:lvl4pPr>
            <a:lvl5pPr>
              <a:lnSpc>
                <a:spcPct val="90000"/>
              </a:lnSpc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B92D7-95A7-A546-8386-7B319A43C07D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2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FA1EC-F896-8540-B72F-F99BAF03AEF9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1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415" y="1428868"/>
            <a:ext cx="4348385" cy="50237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28868"/>
            <a:ext cx="4264755" cy="50237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E5220-A671-3C40-854E-3368757E65EF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394847"/>
            <a:ext cx="4349973" cy="3969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415" y="1791754"/>
            <a:ext cx="4349973" cy="4626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4847"/>
            <a:ext cx="4267930" cy="3969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91754"/>
            <a:ext cx="4267930" cy="46268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784F-6353-8344-B306-609561FD9B0A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5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878A0-52FC-D543-963C-6AD5A58606E8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35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16457-D03A-2142-9437-02AC3D521E98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7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07D69-7C84-1A49-8104-FADF399BDAAD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BF8A7-4151-8F4A-BA37-51E1C47ACC6F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7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603209-1D7F-344D-A2B3-836E135D00E2}" type="datetime1">
              <a:rPr lang="en-US"/>
              <a:pPr>
                <a:defRPr/>
              </a:pPr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32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8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0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0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Reading and presenting papers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 518 </a:t>
            </a:r>
            <a:r>
              <a:rPr lang="en-US" i="1" dirty="0"/>
              <a:t>Advanced Computer </a:t>
            </a:r>
            <a:r>
              <a:rPr lang="en-US" i="1" dirty="0" smtClean="0"/>
              <a:t>Systems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71579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Offer your final critical assessment:</a:t>
            </a:r>
          </a:p>
          <a:p>
            <a:pPr lvl="1"/>
            <a:r>
              <a:rPr lang="en-US" dirty="0" smtClean="0"/>
              <a:t>What are the strengths of the work?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are the weaknesses/limitations?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important questions are left unanswered?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“Opinion part”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2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Advice on giving a good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E46C0A"/>
                </a:solidFill>
              </a:rPr>
              <a:t>Rehearse your talk </a:t>
            </a:r>
            <a:r>
              <a:rPr lang="en-US" dirty="0" smtClean="0"/>
              <a:t>several times</a:t>
            </a:r>
            <a:endParaRPr lang="en-US" dirty="0" smtClean="0"/>
          </a:p>
          <a:p>
            <a:pPr lvl="1"/>
            <a:r>
              <a:rPr lang="en-US" dirty="0" smtClean="0"/>
              <a:t>Pay attention to length</a:t>
            </a:r>
            <a:endParaRPr lang="en-US" dirty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E46C0A"/>
                </a:solidFill>
              </a:rPr>
              <a:t>Help </a:t>
            </a:r>
            <a:r>
              <a:rPr lang="en-US" b="1" dirty="0">
                <a:solidFill>
                  <a:srgbClr val="E46C0A"/>
                </a:solidFill>
              </a:rPr>
              <a:t>one another </a:t>
            </a:r>
            <a:r>
              <a:rPr lang="en-US" dirty="0"/>
              <a:t>present </a:t>
            </a:r>
            <a:r>
              <a:rPr lang="en-US" dirty="0" smtClean="0"/>
              <a:t>clearly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examples to explain difficult </a:t>
            </a:r>
            <a:r>
              <a:rPr lang="en-US" dirty="0" smtClean="0"/>
              <a:t>ideas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Animations and pictures </a:t>
            </a:r>
            <a:r>
              <a:rPr lang="en-US" dirty="0" smtClean="0"/>
              <a:t>help tremendously</a:t>
            </a:r>
          </a:p>
          <a:p>
            <a:pPr lvl="1"/>
            <a:r>
              <a:rPr lang="en-US" dirty="0" smtClean="0"/>
              <a:t>There is utility in </a:t>
            </a:r>
            <a:r>
              <a:rPr lang="en-US" b="1" dirty="0" smtClean="0">
                <a:solidFill>
                  <a:srgbClr val="E46C0A"/>
                </a:solidFill>
              </a:rPr>
              <a:t>creating your own</a:t>
            </a:r>
          </a:p>
          <a:p>
            <a:endParaRPr lang="en-US" dirty="0" smtClean="0"/>
          </a:p>
          <a:p>
            <a:r>
              <a:rPr lang="en-US" dirty="0" smtClean="0"/>
              <a:t>Be </a:t>
            </a:r>
            <a:r>
              <a:rPr lang="en-US" b="1" u="sng" dirty="0">
                <a:solidFill>
                  <a:srgbClr val="E46C0A"/>
                </a:solidFill>
              </a:rPr>
              <a:t>constructively</a:t>
            </a:r>
            <a:r>
              <a:rPr lang="en-US" b="1" dirty="0">
                <a:solidFill>
                  <a:srgbClr val="E46C0A"/>
                </a:solidFill>
              </a:rPr>
              <a:t> critical </a:t>
            </a:r>
            <a:r>
              <a:rPr lang="en-US" dirty="0" smtClean="0"/>
              <a:t>throughout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Read once for perspective, twice for details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Large systems have many “moving parts” (Lect. 1)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Analogous to “build one to throw one away”, you may 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revisit the paper </a:t>
            </a:r>
            <a:r>
              <a:rPr lang="en-US" dirty="0" smtClean="0">
                <a:solidFill>
                  <a:srgbClr val="000000"/>
                </a:solidFill>
              </a:rPr>
              <a:t>in order to know which design details to focus on</a:t>
            </a:r>
          </a:p>
          <a:p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Take notes </a:t>
            </a:r>
            <a:r>
              <a:rPr lang="en-US" dirty="0" smtClean="0"/>
              <a:t>as you read</a:t>
            </a:r>
          </a:p>
          <a:p>
            <a:pPr lvl="1"/>
            <a:r>
              <a:rPr lang="en-US" dirty="0" smtClean="0"/>
              <a:t>Question assumptions, importance of problem, important effects not mentioned by authors</a:t>
            </a:r>
          </a:p>
          <a:p>
            <a:pPr lvl="1"/>
            <a:r>
              <a:rPr lang="en-US" dirty="0" smtClean="0"/>
              <a:t>Write questions to </a:t>
            </a:r>
            <a:r>
              <a:rPr lang="en-US" b="1" dirty="0" smtClean="0">
                <a:solidFill>
                  <a:srgbClr val="E46C0A"/>
                </a:solidFill>
              </a:rPr>
              <a:t>track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what you don’t understand</a:t>
            </a:r>
          </a:p>
          <a:p>
            <a:pPr lvl="1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critically read a paper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-150" dirty="0">
                <a:solidFill>
                  <a:srgbClr val="E46C0A"/>
                </a:solidFill>
              </a:rPr>
              <a:t>Don’t pass by </a:t>
            </a:r>
            <a:r>
              <a:rPr lang="en-US" spc="-150" dirty="0"/>
              <a:t>ideas/design details until you </a:t>
            </a:r>
            <a:r>
              <a:rPr lang="en-US" b="1" spc="-150" dirty="0">
                <a:solidFill>
                  <a:srgbClr val="E46C0A"/>
                </a:solidFill>
              </a:rPr>
              <a:t>understand</a:t>
            </a:r>
          </a:p>
          <a:p>
            <a:pPr lvl="1"/>
            <a:r>
              <a:rPr lang="en-US" dirty="0"/>
              <a:t>May need to re-read a paragraph, </a:t>
            </a:r>
            <a:r>
              <a:rPr lang="en-US" dirty="0" smtClean="0"/>
              <a:t>many times, or </a:t>
            </a:r>
            <a:r>
              <a:rPr lang="en-US" dirty="0"/>
              <a:t>even discuss with peers</a:t>
            </a:r>
          </a:p>
          <a:p>
            <a:pPr lvl="1"/>
            <a:r>
              <a:rPr lang="en-US" dirty="0"/>
              <a:t>You can’t fully understand if the design is good unless you understand all the details: be vigilant!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>
                <a:solidFill>
                  <a:srgbClr val="E46C0A"/>
                </a:solidFill>
              </a:rPr>
              <a:t>Don’t presume </a:t>
            </a:r>
            <a:r>
              <a:rPr lang="en-US" dirty="0"/>
              <a:t>authors’ assumptions or design choices </a:t>
            </a:r>
            <a:r>
              <a:rPr lang="en-US" b="1" dirty="0">
                <a:solidFill>
                  <a:srgbClr val="E46C0A"/>
                </a:solidFill>
              </a:rPr>
              <a:t>correct</a:t>
            </a:r>
            <a:r>
              <a:rPr lang="en-US" dirty="0">
                <a:solidFill>
                  <a:srgbClr val="E46C0A"/>
                </a:solidFill>
              </a:rPr>
              <a:t> </a:t>
            </a:r>
            <a:r>
              <a:rPr lang="en-US" dirty="0"/>
              <a:t>simply because paper was published!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critically read a paper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3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evaluate a research paper?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Important, relevant </a:t>
            </a:r>
            <a:r>
              <a:rPr lang="en-US" b="1" dirty="0" smtClean="0">
                <a:solidFill>
                  <a:srgbClr val="E46C0A"/>
                </a:solidFill>
              </a:rPr>
              <a:t>problem</a:t>
            </a:r>
            <a:r>
              <a:rPr lang="en-US" dirty="0" smtClean="0"/>
              <a:t>?  Clever </a:t>
            </a:r>
            <a:r>
              <a:rPr lang="en-US" b="1" dirty="0" smtClean="0">
                <a:solidFill>
                  <a:srgbClr val="E46C0A"/>
                </a:solidFill>
              </a:rPr>
              <a:t>idea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These are </a:t>
            </a:r>
            <a:r>
              <a:rPr lang="en-US" b="1" dirty="0" smtClean="0">
                <a:solidFill>
                  <a:srgbClr val="E46C0A"/>
                </a:solidFill>
              </a:rPr>
              <a:t>orthogonal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r>
              <a:rPr lang="en-US" dirty="0" smtClean="0"/>
              <a:t>Reasonable assumptions and models?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E46C0A"/>
                </a:solidFill>
              </a:rPr>
              <a:t>Longer ago published, </a:t>
            </a:r>
            <a:r>
              <a:rPr lang="en-US" dirty="0" smtClean="0"/>
              <a:t>more you can judge </a:t>
            </a:r>
            <a:r>
              <a:rPr lang="en-US" b="1" dirty="0" smtClean="0">
                <a:solidFill>
                  <a:srgbClr val="E46C0A"/>
                </a:solidFill>
              </a:rPr>
              <a:t>impact:</a:t>
            </a:r>
          </a:p>
          <a:p>
            <a:pPr lvl="1"/>
            <a:r>
              <a:rPr lang="en-US" dirty="0" smtClean="0"/>
              <a:t>Does everyone now use </a:t>
            </a:r>
            <a:r>
              <a:rPr lang="en-US" dirty="0" smtClean="0">
                <a:solidFill>
                  <a:srgbClr val="000000"/>
                </a:solidFill>
              </a:rPr>
              <a:t>systems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E46C0A"/>
                </a:solidFill>
              </a:rPr>
              <a:t>derived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from it?</a:t>
            </a:r>
          </a:p>
          <a:p>
            <a:pPr lvl="1"/>
            <a:r>
              <a:rPr lang="en-US" dirty="0" smtClean="0"/>
              <a:t>Has the </a:t>
            </a:r>
            <a:r>
              <a:rPr lang="en-US" b="1" dirty="0" smtClean="0">
                <a:solidFill>
                  <a:srgbClr val="E46C0A"/>
                </a:solidFill>
              </a:rPr>
              <a:t>idea </a:t>
            </a:r>
            <a:r>
              <a:rPr lang="en-US" dirty="0" smtClean="0">
                <a:solidFill>
                  <a:srgbClr val="000000"/>
                </a:solidFill>
              </a:rPr>
              <a:t>shown up </a:t>
            </a:r>
            <a:r>
              <a:rPr lang="en-US" dirty="0" smtClean="0"/>
              <a:t>in many different contexts?</a:t>
            </a:r>
          </a:p>
          <a:p>
            <a:pPr lvl="1"/>
            <a:endParaRPr lang="en-US" dirty="0" smtClean="0"/>
          </a:p>
          <a:p>
            <a:r>
              <a:rPr lang="en-US" b="1" dirty="0" smtClean="0">
                <a:solidFill>
                  <a:srgbClr val="E46C0A"/>
                </a:solidFill>
              </a:rPr>
              <a:t>Recent papers:</a:t>
            </a:r>
            <a:r>
              <a:rPr lang="en-US" dirty="0" smtClean="0"/>
              <a:t> more on cleverness, promise</a:t>
            </a:r>
          </a:p>
          <a:p>
            <a:endParaRPr lang="en-US" dirty="0" smtClean="0"/>
          </a:p>
          <a:p>
            <a:r>
              <a:rPr lang="en-US" dirty="0" smtClean="0"/>
              <a:t>Other contributions possible</a:t>
            </a:r>
          </a:p>
          <a:p>
            <a:pPr lvl="1"/>
            <a:r>
              <a:rPr lang="en-US" b="1" dirty="0" smtClean="0">
                <a:solidFill>
                  <a:srgbClr val="E46C0A"/>
                </a:solidFill>
              </a:rPr>
              <a:t>Thorough investigation </a:t>
            </a:r>
            <a:r>
              <a:rPr lang="en-US" dirty="0" smtClean="0"/>
              <a:t>of complex phenomenon</a:t>
            </a:r>
          </a:p>
          <a:p>
            <a:pPr lvl="1"/>
            <a:r>
              <a:rPr lang="en-US" dirty="0" smtClean="0"/>
              <a:t>Comparison that </a:t>
            </a:r>
            <a:r>
              <a:rPr lang="en-US" b="1" dirty="0" smtClean="0">
                <a:solidFill>
                  <a:srgbClr val="E46C0A"/>
                </a:solidFill>
              </a:rPr>
              <a:t>brings sense to an area</a:t>
            </a:r>
            <a:endParaRPr lang="en-US" b="1" dirty="0">
              <a:solidFill>
                <a:srgbClr val="E46C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74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Slides for a talk </a:t>
            </a:r>
            <a:r>
              <a:rPr lang="en-US" dirty="0" smtClean="0"/>
              <a:t>10 - 12 </a:t>
            </a:r>
            <a:r>
              <a:rPr lang="en-US" dirty="0" smtClean="0"/>
              <a:t>minutes in length</a:t>
            </a:r>
          </a:p>
          <a:p>
            <a:endParaRPr lang="en-US" dirty="0"/>
          </a:p>
          <a:p>
            <a:r>
              <a:rPr lang="en-US" dirty="0" smtClean="0"/>
              <a:t>Come prepared to lead class discussion after talk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guidelines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a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Motivation and problem statement</a:t>
            </a:r>
          </a:p>
          <a:p>
            <a:endParaRPr lang="en-US" dirty="0" smtClean="0"/>
          </a:p>
          <a:p>
            <a:r>
              <a:rPr lang="en-US" dirty="0" smtClean="0"/>
              <a:t>State main contributions of work (core ideas)</a:t>
            </a:r>
          </a:p>
          <a:p>
            <a:endParaRPr lang="en-US" dirty="0" smtClean="0"/>
          </a:p>
          <a:p>
            <a:r>
              <a:rPr lang="en-US" dirty="0" smtClean="0"/>
              <a:t>Description </a:t>
            </a:r>
            <a:r>
              <a:rPr lang="en-US" dirty="0"/>
              <a:t>of central </a:t>
            </a:r>
            <a:r>
              <a:rPr lang="en-US" dirty="0" smtClean="0"/>
              <a:t>design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Experimental evaluation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Related work</a:t>
            </a:r>
          </a:p>
          <a:p>
            <a:endParaRPr lang="en-US" dirty="0" smtClean="0"/>
          </a:p>
          <a:p>
            <a:r>
              <a:rPr lang="en-US" dirty="0" smtClean="0"/>
              <a:t>Future work</a:t>
            </a:r>
          </a:p>
          <a:p>
            <a:endParaRPr lang="en-US" dirty="0"/>
          </a:p>
          <a:p>
            <a:r>
              <a:rPr lang="en-US" dirty="0" smtClean="0"/>
              <a:t>“Opinion part”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6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central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won’t have time/space </a:t>
            </a:r>
            <a:r>
              <a:rPr lang="en-US" dirty="0"/>
              <a:t>to </a:t>
            </a:r>
            <a:r>
              <a:rPr lang="en-US" dirty="0" smtClean="0"/>
              <a:t>discuss </a:t>
            </a:r>
            <a:r>
              <a:rPr lang="en-US" b="1" dirty="0" smtClean="0">
                <a:solidFill>
                  <a:srgbClr val="E46C0A"/>
                </a:solidFill>
              </a:rPr>
              <a:t>every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detail, so present </a:t>
            </a:r>
            <a:r>
              <a:rPr lang="en-US" dirty="0"/>
              <a:t>those that are </a:t>
            </a:r>
            <a:r>
              <a:rPr lang="en-US" b="1" dirty="0">
                <a:solidFill>
                  <a:srgbClr val="E46C0A"/>
                </a:solidFill>
              </a:rPr>
              <a:t>most </a:t>
            </a:r>
            <a:r>
              <a:rPr lang="en-US" b="1" dirty="0" smtClean="0">
                <a:solidFill>
                  <a:srgbClr val="E46C0A"/>
                </a:solidFill>
              </a:rPr>
              <a:t>important</a:t>
            </a:r>
            <a:r>
              <a:rPr lang="en-US" dirty="0" smtClean="0"/>
              <a:t>…</a:t>
            </a:r>
            <a:endParaRPr lang="en-US" dirty="0"/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o understanding </a:t>
            </a:r>
            <a:r>
              <a:rPr lang="en-US" sz="2400" b="1" dirty="0" smtClean="0">
                <a:solidFill>
                  <a:srgbClr val="E46C0A"/>
                </a:solidFill>
              </a:rPr>
              <a:t>how and why </a:t>
            </a:r>
            <a:r>
              <a:rPr lang="en-US" sz="2400" b="1" dirty="0" smtClean="0">
                <a:solidFill>
                  <a:srgbClr val="E46C0A"/>
                </a:solidFill>
              </a:rPr>
              <a:t>system</a:t>
            </a:r>
            <a:r>
              <a:rPr lang="en-US" sz="2400" dirty="0" smtClean="0"/>
              <a:t>, design, or algorithm </a:t>
            </a:r>
            <a:r>
              <a:rPr lang="en-US" sz="2400" dirty="0"/>
              <a:t>works</a:t>
            </a:r>
          </a:p>
          <a:p>
            <a:pPr lvl="1"/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E46C0A"/>
                </a:solidFill>
              </a:rPr>
              <a:t>understanding results </a:t>
            </a:r>
            <a:r>
              <a:rPr lang="en-US" sz="2400" dirty="0" smtClean="0"/>
              <a:t>in experimental evaluation</a:t>
            </a:r>
          </a:p>
          <a:p>
            <a:endParaRPr lang="en-US" dirty="0"/>
          </a:p>
          <a:p>
            <a:r>
              <a:rPr lang="en-US" dirty="0" smtClean="0"/>
              <a:t>Clarity is very </a:t>
            </a:r>
            <a:r>
              <a:rPr lang="en-US" dirty="0"/>
              <a:t>important </a:t>
            </a:r>
            <a:r>
              <a:rPr lang="en-US" dirty="0" smtClean="0"/>
              <a:t>here</a:t>
            </a:r>
            <a:endParaRPr lang="en-US" dirty="0"/>
          </a:p>
          <a:p>
            <a:pPr lvl="1"/>
            <a:r>
              <a:rPr lang="en-US" sz="2400" dirty="0" smtClean="0"/>
              <a:t>Usually describe in </a:t>
            </a:r>
            <a:r>
              <a:rPr lang="en-US" sz="2400" dirty="0"/>
              <a:t>a </a:t>
            </a:r>
            <a:r>
              <a:rPr lang="en-US" sz="2400" b="1" dirty="0" smtClean="0">
                <a:solidFill>
                  <a:srgbClr val="E46C0A"/>
                </a:solidFill>
              </a:rPr>
              <a:t>“top</a:t>
            </a:r>
            <a:r>
              <a:rPr lang="en-US" sz="2400" b="1" dirty="0">
                <a:solidFill>
                  <a:srgbClr val="E46C0A"/>
                </a:solidFill>
              </a:rPr>
              <a:t>-</a:t>
            </a:r>
            <a:r>
              <a:rPr lang="en-US" sz="2400" b="1" dirty="0" smtClean="0">
                <a:solidFill>
                  <a:srgbClr val="E46C0A"/>
                </a:solidFill>
              </a:rPr>
              <a:t>down” fashion</a:t>
            </a:r>
            <a:endParaRPr lang="en-US" sz="2400" b="1" dirty="0">
              <a:solidFill>
                <a:srgbClr val="E46C0A"/>
              </a:solidFill>
            </a:endParaRPr>
          </a:p>
          <a:p>
            <a:pPr lvl="1"/>
            <a:r>
              <a:rPr lang="en-US" sz="2400" dirty="0" smtClean="0"/>
              <a:t>Start </a:t>
            </a:r>
            <a:r>
              <a:rPr lang="en-US" sz="2400" dirty="0"/>
              <a:t>with the overall </a:t>
            </a:r>
            <a:r>
              <a:rPr lang="en-US" sz="2400" dirty="0" smtClean="0"/>
              <a:t>problem</a:t>
            </a:r>
            <a:endParaRPr lang="en-US" sz="2400" dirty="0"/>
          </a:p>
          <a:p>
            <a:pPr lvl="1"/>
            <a:r>
              <a:rPr lang="en-US" sz="2400" dirty="0" smtClean="0"/>
              <a:t>Identify parts </a:t>
            </a:r>
            <a:r>
              <a:rPr lang="en-US" sz="2400" dirty="0"/>
              <a:t>of </a:t>
            </a:r>
            <a:r>
              <a:rPr lang="en-US" sz="2400" dirty="0" smtClean="0"/>
              <a:t>the solution</a:t>
            </a:r>
            <a:r>
              <a:rPr lang="en-US" sz="2400" dirty="0"/>
              <a:t>, then identifying the sub-parts of those parts, </a:t>
            </a:r>
            <a:r>
              <a:rPr lang="en-US" sz="2400" dirty="0" smtClean="0"/>
              <a:t>etc.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5548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b="1" dirty="0" smtClean="0">
                <a:solidFill>
                  <a:srgbClr val="E46C0A"/>
                </a:solidFill>
              </a:rPr>
              <a:t>What questions </a:t>
            </a:r>
            <a:r>
              <a:rPr lang="en-US" dirty="0" smtClean="0"/>
              <a:t>do the authors ask in their evaluation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authors</a:t>
            </a:r>
            <a:r>
              <a:rPr lang="en-US" dirty="0" smtClean="0"/>
              <a:t>' hypothesis for each question and why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dirty="0"/>
              <a:t>W</a:t>
            </a:r>
            <a:r>
              <a:rPr lang="en-US" dirty="0" smtClean="0"/>
              <a:t>on’t </a:t>
            </a:r>
            <a:r>
              <a:rPr lang="en-US" dirty="0" smtClean="0"/>
              <a:t>have time to present all results, so present most important </a:t>
            </a:r>
            <a:r>
              <a:rPr lang="en-US" dirty="0" smtClean="0"/>
              <a:t>results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3000"/>
              </a:spcBef>
            </a:pPr>
            <a:r>
              <a:rPr lang="en-US" dirty="0" smtClean="0"/>
              <a:t>For any </a:t>
            </a:r>
            <a:r>
              <a:rPr lang="en-US" b="1" dirty="0" smtClean="0">
                <a:solidFill>
                  <a:srgbClr val="E46C0A"/>
                </a:solidFill>
              </a:rPr>
              <a:t>graph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you show or refer to: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First, </a:t>
            </a:r>
            <a:r>
              <a:rPr lang="en-US" b="1" dirty="0" smtClean="0">
                <a:solidFill>
                  <a:srgbClr val="E46C0A"/>
                </a:solidFill>
              </a:rPr>
              <a:t>explain the axes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Explain </a:t>
            </a:r>
            <a:r>
              <a:rPr lang="en-US" b="1" dirty="0" smtClean="0">
                <a:solidFill>
                  <a:srgbClr val="E46C0A"/>
                </a:solidFill>
              </a:rPr>
              <a:t>overall trend: </a:t>
            </a:r>
            <a:r>
              <a:rPr lang="en-US" dirty="0" smtClean="0"/>
              <a:t>why system behaves as it does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Justify explanation by </a:t>
            </a:r>
            <a:r>
              <a:rPr lang="en-US" b="1" dirty="0" smtClean="0">
                <a:solidFill>
                  <a:srgbClr val="E46C0A"/>
                </a:solidFill>
              </a:rPr>
              <a:t>referring to relevant details </a:t>
            </a:r>
            <a:r>
              <a:rPr lang="en-US" dirty="0" smtClean="0"/>
              <a:t>of the system's </a:t>
            </a:r>
            <a:r>
              <a:rPr lang="en-US" b="1" dirty="0" smtClean="0">
                <a:solidFill>
                  <a:srgbClr val="E46C0A"/>
                </a:solidFill>
              </a:rPr>
              <a:t>design</a:t>
            </a:r>
            <a:r>
              <a:rPr lang="en-US" dirty="0" smtClean="0">
                <a:solidFill>
                  <a:srgbClr val="E46C0A"/>
                </a:solidFill>
              </a:rPr>
              <a:t> </a:t>
            </a:r>
            <a:r>
              <a:rPr lang="en-US" dirty="0" smtClean="0"/>
              <a:t>and experiment's design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Does anything </a:t>
            </a:r>
            <a:r>
              <a:rPr lang="en-US" dirty="0" smtClean="0"/>
              <a:t>in </a:t>
            </a:r>
            <a:r>
              <a:rPr lang="en-US" dirty="0" smtClean="0"/>
              <a:t>graph </a:t>
            </a:r>
            <a:r>
              <a:rPr lang="en-US" dirty="0" smtClean="0"/>
              <a:t>seem </a:t>
            </a:r>
            <a:r>
              <a:rPr lang="en-US" b="1" dirty="0" smtClean="0">
                <a:solidFill>
                  <a:srgbClr val="E46C0A"/>
                </a:solidFill>
              </a:rPr>
              <a:t>anomalous</a:t>
            </a:r>
            <a:r>
              <a:rPr lang="en-US" dirty="0" smtClean="0"/>
              <a:t>?  </a:t>
            </a:r>
            <a:r>
              <a:rPr lang="en-US" dirty="0"/>
              <a:t>T</a:t>
            </a:r>
            <a:r>
              <a:rPr lang="en-US" dirty="0" smtClean="0"/>
              <a:t>ry </a:t>
            </a:r>
            <a:r>
              <a:rPr lang="en-US" dirty="0" smtClean="0"/>
              <a:t>to explain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Experimental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0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What are the </a:t>
            </a:r>
            <a:r>
              <a:rPr lang="en-US" b="1" dirty="0" smtClean="0">
                <a:solidFill>
                  <a:srgbClr val="E46C0A"/>
                </a:solidFill>
              </a:rPr>
              <a:t>most closely related </a:t>
            </a:r>
            <a:r>
              <a:rPr lang="en-US" dirty="0" smtClean="0"/>
              <a:t>other systems/results?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How are they </a:t>
            </a:r>
            <a:r>
              <a:rPr lang="en-US" b="1" dirty="0" smtClean="0">
                <a:solidFill>
                  <a:srgbClr val="E46C0A"/>
                </a:solidFill>
              </a:rPr>
              <a:t>similar</a:t>
            </a:r>
            <a:r>
              <a:rPr lang="en-US" dirty="0" smtClean="0"/>
              <a:t>?  How are they </a:t>
            </a:r>
            <a:r>
              <a:rPr lang="en-US" b="1" dirty="0" smtClean="0">
                <a:solidFill>
                  <a:srgbClr val="E46C0A"/>
                </a:solidFill>
              </a:rPr>
              <a:t>different</a:t>
            </a:r>
            <a:r>
              <a:rPr lang="en-US" dirty="0" smtClean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Is the difference between the work you are presenting and the related work </a:t>
            </a:r>
            <a:r>
              <a:rPr lang="en-US" b="1" dirty="0" smtClean="0">
                <a:solidFill>
                  <a:srgbClr val="E46C0A"/>
                </a:solidFill>
              </a:rPr>
              <a:t>significant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Should read citations enough to understand </a:t>
            </a:r>
            <a:r>
              <a:rPr lang="en-US" dirty="0" smtClean="0"/>
              <a:t>differences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pc="-150" dirty="0" smtClean="0"/>
              <a:t>Should search for related work published after/with the </a:t>
            </a:r>
            <a:r>
              <a:rPr lang="en-US" spc="-150" dirty="0" smtClean="0"/>
              <a:t>paper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b="1" dirty="0" smtClean="0">
                <a:solidFill>
                  <a:srgbClr val="E46C0A"/>
                </a:solidFill>
              </a:rPr>
              <a:t>No need to claim </a:t>
            </a:r>
            <a:r>
              <a:rPr lang="en-US" dirty="0" smtClean="0"/>
              <a:t>the work you are presenting is </a:t>
            </a:r>
            <a:r>
              <a:rPr lang="en-US" b="1" dirty="0" smtClean="0">
                <a:solidFill>
                  <a:srgbClr val="E46C0A"/>
                </a:solidFill>
              </a:rPr>
              <a:t>“better” or “worse” </a:t>
            </a:r>
            <a:r>
              <a:rPr lang="en-US" dirty="0" smtClean="0"/>
              <a:t>than a particular piece of related work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Often it is simply that the two pieces of work are </a:t>
            </a:r>
            <a:r>
              <a:rPr lang="en-US" dirty="0" smtClean="0"/>
              <a:t>different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smtClean="0"/>
              <a:t>But, should </a:t>
            </a:r>
            <a:r>
              <a:rPr lang="en-US" b="1" dirty="0" smtClean="0">
                <a:solidFill>
                  <a:srgbClr val="E46C0A"/>
                </a:solidFill>
              </a:rPr>
              <a:t>articulate the precise difference </a:t>
            </a:r>
            <a:r>
              <a:rPr lang="en-US" dirty="0" smtClean="0"/>
              <a:t>(</a:t>
            </a:r>
            <a:r>
              <a:rPr lang="en-US" i="1" dirty="0" smtClean="0"/>
              <a:t>e.g.,</a:t>
            </a:r>
            <a:r>
              <a:rPr lang="en-US" dirty="0" smtClean="0"/>
              <a:t> “this work solves a slightly different problem…”)</a:t>
            </a:r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62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597</Words>
  <Application>Microsoft Macintosh PowerPoint</Application>
  <PresentationFormat>On-screen Show (4:3)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ＭＳ Ｐゴシック</vt:lpstr>
      <vt:lpstr>1_Office Theme</vt:lpstr>
      <vt:lpstr>Reading and presenting papers</vt:lpstr>
      <vt:lpstr>How to critically read a paper (1/2)</vt:lpstr>
      <vt:lpstr>How to critically read a paper (2/2)</vt:lpstr>
      <vt:lpstr>How to evaluate a research paper?</vt:lpstr>
      <vt:lpstr>Presentation guidelines</vt:lpstr>
      <vt:lpstr>Content of a presentation</vt:lpstr>
      <vt:lpstr>Description of central design</vt:lpstr>
      <vt:lpstr>Experimental evaluation</vt:lpstr>
      <vt:lpstr>Related and future work</vt:lpstr>
      <vt:lpstr>“Opinion part”</vt:lpstr>
      <vt:lpstr>Advice on giving a good talk</vt:lpstr>
    </vt:vector>
  </TitlesOfParts>
  <Company>University College London 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and Networks Architecture: Naming, Layering, and Communication</dc:title>
  <dc:creator>Kyle Jamieson</dc:creator>
  <cp:lastModifiedBy>Freedman</cp:lastModifiedBy>
  <cp:revision>267</cp:revision>
  <dcterms:created xsi:type="dcterms:W3CDTF">2015-09-17T18:07:51Z</dcterms:created>
  <dcterms:modified xsi:type="dcterms:W3CDTF">2017-02-09T21:02:29Z</dcterms:modified>
</cp:coreProperties>
</file>