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60" r:id="rId4"/>
    <p:sldId id="261" r:id="rId5"/>
    <p:sldId id="259" r:id="rId6"/>
    <p:sldId id="262" r:id="rId7"/>
    <p:sldId id="267" r:id="rId8"/>
    <p:sldId id="270" r:id="rId9"/>
    <p:sldId id="271" r:id="rId10"/>
    <p:sldId id="263" r:id="rId11"/>
    <p:sldId id="272" r:id="rId12"/>
    <p:sldId id="274" r:id="rId13"/>
    <p:sldId id="275" r:id="rId14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E4899"/>
    <a:srgbClr val="FF6501"/>
    <a:srgbClr val="008F00"/>
    <a:srgbClr val="92D050"/>
    <a:srgbClr val="FF9300"/>
    <a:srgbClr val="C0504D"/>
    <a:srgbClr val="D5FED5"/>
    <a:srgbClr val="CC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23" autoAdjust="0"/>
    <p:restoredTop sz="93692" autoAdjust="0"/>
  </p:normalViewPr>
  <p:slideViewPr>
    <p:cSldViewPr snapToGrid="0">
      <p:cViewPr varScale="1">
        <p:scale>
          <a:sx n="66" d="100"/>
          <a:sy n="66" d="100"/>
        </p:scale>
        <p:origin x="67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6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6"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0196" y="1449421"/>
            <a:ext cx="8565204" cy="500812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defRPr sz="3000" baseline="0">
                <a:solidFill>
                  <a:schemeClr val="tx1"/>
                </a:solidFill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baseline="0"/>
            </a:lvl2pPr>
            <a:lvl3pPr>
              <a:lnSpc>
                <a:spcPct val="90000"/>
              </a:lnSpc>
              <a:spcBef>
                <a:spcPts val="800"/>
              </a:spcBef>
              <a:defRPr sz="2400"/>
            </a:lvl3pPr>
            <a:lvl4pPr>
              <a:lnSpc>
                <a:spcPct val="90000"/>
              </a:lnSpc>
              <a:spcBef>
                <a:spcPts val="800"/>
              </a:spcBef>
              <a:defRPr sz="2200"/>
            </a:lvl4pPr>
            <a:lvl5pPr>
              <a:lnSpc>
                <a:spcPct val="90000"/>
              </a:lnSpc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/>
              <a:t>Click to edit Master text styles and more text and more text</a:t>
            </a:r>
          </a:p>
          <a:p>
            <a:pPr lvl="1"/>
            <a:r>
              <a:rPr lang="en-US" dirty="0"/>
              <a:t>Second level test test test test test test test test test test test test test test test test test test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Second main line</a:t>
            </a:r>
          </a:p>
          <a:p>
            <a:pPr lvl="1"/>
            <a:r>
              <a:rPr lang="en-US" dirty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16215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5649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192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85800"/>
            <a:ext cx="9144000" cy="1905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800" b="0" dirty="0"/>
              <a:t>DB storage architectures:</a:t>
            </a:r>
            <a:br>
              <a:rPr lang="en-US" sz="3800" b="0" dirty="0"/>
            </a:br>
            <a:r>
              <a:rPr lang="en-US" sz="3800" b="0" dirty="0"/>
              <a:t>Rows, Columns, LSM trees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475747"/>
            <a:ext cx="9144000" cy="2382253"/>
          </a:xfrm>
        </p:spPr>
        <p:txBody>
          <a:bodyPr>
            <a:normAutofit/>
          </a:bodyPr>
          <a:lstStyle/>
          <a:p>
            <a:r>
              <a:rPr lang="en-US" sz="3000" dirty="0"/>
              <a:t>COS 518: </a:t>
            </a:r>
            <a:r>
              <a:rPr lang="en-US" sz="3000" i="1" dirty="0"/>
              <a:t>Advanced Computer Systems</a:t>
            </a:r>
          </a:p>
          <a:p>
            <a:r>
              <a:rPr lang="en-US" sz="3000" dirty="0"/>
              <a:t>Lecture 7</a:t>
            </a:r>
          </a:p>
          <a:p>
            <a:endParaRPr lang="en-US" sz="3000" dirty="0"/>
          </a:p>
          <a:p>
            <a:r>
              <a:rPr lang="en-US" sz="3000" dirty="0"/>
              <a:t>Michael Freedman</a:t>
            </a:r>
          </a:p>
          <a:p>
            <a:endParaRPr lang="en-US" sz="1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208" y="16215"/>
            <a:ext cx="8924433" cy="1066800"/>
          </a:xfrm>
        </p:spPr>
        <p:txBody>
          <a:bodyPr/>
          <a:lstStyle/>
          <a:p>
            <a:r>
              <a:rPr lang="en-US" sz="3600" dirty="0"/>
              <a:t>Comparison of disk layouts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98510"/>
              </p:ext>
            </p:extLst>
          </p:nvPr>
        </p:nvGraphicFramePr>
        <p:xfrm>
          <a:off x="612936" y="2254099"/>
          <a:ext cx="3792809" cy="69691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5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69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Id</a:t>
                      </a:r>
                    </a:p>
                    <a:p>
                      <a:pPr algn="ctr"/>
                      <a:r>
                        <a:rPr lang="en-US" sz="1000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Name</a:t>
                      </a:r>
                    </a:p>
                    <a:p>
                      <a:pPr algn="ctr"/>
                      <a:r>
                        <a:rPr lang="en-US" sz="1000" dirty="0"/>
                        <a:t>CHAR(32)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Age</a:t>
                      </a:r>
                    </a:p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Gender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Birthday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247559"/>
              </p:ext>
            </p:extLst>
          </p:nvPr>
        </p:nvGraphicFramePr>
        <p:xfrm>
          <a:off x="4405745" y="2254098"/>
          <a:ext cx="3792809" cy="69691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5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69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Id</a:t>
                      </a:r>
                    </a:p>
                    <a:p>
                      <a:pPr algn="ctr"/>
                      <a:r>
                        <a:rPr lang="en-US" sz="1000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Name</a:t>
                      </a:r>
                    </a:p>
                    <a:p>
                      <a:pPr algn="ctr"/>
                      <a:r>
                        <a:rPr lang="en-US" sz="1000" dirty="0"/>
                        <a:t>CHAR(32)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Age</a:t>
                      </a:r>
                    </a:p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Gender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Birthday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332464"/>
              </p:ext>
            </p:extLst>
          </p:nvPr>
        </p:nvGraphicFramePr>
        <p:xfrm>
          <a:off x="8198554" y="2254098"/>
          <a:ext cx="3792809" cy="69691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5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69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Id</a:t>
                      </a:r>
                    </a:p>
                    <a:p>
                      <a:pPr algn="ctr"/>
                      <a:r>
                        <a:rPr lang="en-US" sz="1000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Name</a:t>
                      </a:r>
                    </a:p>
                    <a:p>
                      <a:pPr algn="ctr"/>
                      <a:r>
                        <a:rPr lang="en-US" sz="1000" dirty="0"/>
                        <a:t>CHAR(32)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Age</a:t>
                      </a:r>
                    </a:p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Gender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Birthday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566090"/>
              </p:ext>
            </p:extLst>
          </p:nvPr>
        </p:nvGraphicFramePr>
        <p:xfrm>
          <a:off x="614187" y="4178243"/>
          <a:ext cx="4149237" cy="69691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9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6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06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Id</a:t>
                      </a:r>
                    </a:p>
                    <a:p>
                      <a:pPr algn="ctr"/>
                      <a:r>
                        <a:rPr lang="en-US" sz="1000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Id</a:t>
                      </a:r>
                    </a:p>
                    <a:p>
                      <a:pPr algn="ctr"/>
                      <a:r>
                        <a:rPr lang="en-US" sz="1000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Id</a:t>
                      </a:r>
                    </a:p>
                    <a:p>
                      <a:pPr algn="ctr"/>
                      <a:r>
                        <a:rPr lang="en-US" sz="1000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Id</a:t>
                      </a:r>
                    </a:p>
                    <a:p>
                      <a:pPr algn="ctr"/>
                      <a:r>
                        <a:rPr lang="en-US" sz="1000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Id</a:t>
                      </a:r>
                    </a:p>
                    <a:p>
                      <a:pPr algn="ctr"/>
                      <a:r>
                        <a:rPr lang="en-US" sz="1000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Id</a:t>
                      </a:r>
                    </a:p>
                    <a:p>
                      <a:pPr algn="ctr"/>
                      <a:r>
                        <a:rPr lang="en-US" sz="1000" dirty="0"/>
                        <a:t>BIGINT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55671"/>
              </p:ext>
            </p:extLst>
          </p:nvPr>
        </p:nvGraphicFramePr>
        <p:xfrm>
          <a:off x="614187" y="4979539"/>
          <a:ext cx="6990945" cy="69691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68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62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Name</a:t>
                      </a:r>
                    </a:p>
                    <a:p>
                      <a:pPr algn="ctr"/>
                      <a:r>
                        <a:rPr lang="en-US" sz="1000" dirty="0"/>
                        <a:t>CHAR(32)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Name</a:t>
                      </a:r>
                    </a:p>
                    <a:p>
                      <a:pPr algn="ctr"/>
                      <a:r>
                        <a:rPr lang="en-US" sz="1000" dirty="0"/>
                        <a:t>CHAR(32)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Name</a:t>
                      </a:r>
                    </a:p>
                    <a:p>
                      <a:pPr algn="ctr"/>
                      <a:r>
                        <a:rPr lang="en-US" sz="1000" dirty="0"/>
                        <a:t>CHAR(32)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Name</a:t>
                      </a:r>
                    </a:p>
                    <a:p>
                      <a:pPr algn="ctr"/>
                      <a:r>
                        <a:rPr lang="en-US" sz="1000" dirty="0"/>
                        <a:t>CHAR(32)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Name</a:t>
                      </a:r>
                    </a:p>
                    <a:p>
                      <a:pPr algn="ctr"/>
                      <a:r>
                        <a:rPr lang="en-US" sz="1000" dirty="0"/>
                        <a:t>CHAR(32)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Name</a:t>
                      </a:r>
                    </a:p>
                    <a:p>
                      <a:pPr algn="ctr"/>
                      <a:r>
                        <a:rPr lang="en-US" sz="1000" dirty="0"/>
                        <a:t>CHAR(32)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825111"/>
              </p:ext>
            </p:extLst>
          </p:nvPr>
        </p:nvGraphicFramePr>
        <p:xfrm>
          <a:off x="614187" y="5780835"/>
          <a:ext cx="3769276" cy="69691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30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5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05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1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Age</a:t>
                      </a:r>
                    </a:p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Age</a:t>
                      </a:r>
                    </a:p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Age</a:t>
                      </a:r>
                    </a:p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Age</a:t>
                      </a:r>
                    </a:p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Age</a:t>
                      </a:r>
                    </a:p>
                    <a:p>
                      <a:pPr algn="ctr"/>
                      <a:r>
                        <a:rPr lang="en-US" sz="1000"/>
                        <a:t>INT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Age</a:t>
                      </a:r>
                    </a:p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565204" cy="776329"/>
          </a:xfrm>
        </p:spPr>
        <p:txBody>
          <a:bodyPr>
            <a:normAutofit/>
          </a:bodyPr>
          <a:lstStyle/>
          <a:p>
            <a:r>
              <a:rPr lang="en-US"/>
              <a:t>Row-oriented layout</a:t>
            </a:r>
            <a:endParaRPr lang="en-US" dirty="0"/>
          </a:p>
        </p:txBody>
      </p:sp>
      <p:sp>
        <p:nvSpPr>
          <p:cNvPr id="30" name="Content Placeholder 1"/>
          <p:cNvSpPr txBox="1">
            <a:spLocks/>
          </p:cNvSpPr>
          <p:nvPr/>
        </p:nvSpPr>
        <p:spPr bwMode="auto">
          <a:xfrm>
            <a:off x="350196" y="3442140"/>
            <a:ext cx="8565204" cy="77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Column-oriented layout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29FEB0-371F-B242-AAB0-C9DE1808016A}"/>
              </a:ext>
            </a:extLst>
          </p:cNvPr>
          <p:cNvSpPr txBox="1"/>
          <p:nvPr/>
        </p:nvSpPr>
        <p:spPr>
          <a:xfrm>
            <a:off x="4405745" y="5808410"/>
            <a:ext cx="4282602" cy="851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Particularly good for compression, especially for long runs of identical numbers or small deltas</a:t>
            </a:r>
          </a:p>
        </p:txBody>
      </p:sp>
    </p:spTree>
    <p:extLst>
      <p:ext uri="{BB962C8B-B14F-4D97-AF65-F5344CB8AC3E}">
        <p14:creationId xmlns:p14="http://schemas.microsoft.com/office/powerpoint/2010/main" val="214288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208" y="16215"/>
            <a:ext cx="8924433" cy="1066800"/>
          </a:xfrm>
        </p:spPr>
        <p:txBody>
          <a:bodyPr/>
          <a:lstStyle/>
          <a:p>
            <a:r>
              <a:rPr lang="en-US" sz="3600" dirty="0"/>
              <a:t>Good discussion of benefits of columns...</a:t>
            </a:r>
          </a:p>
        </p:txBody>
      </p:sp>
      <p:sp>
        <p:nvSpPr>
          <p:cNvPr id="6" name="Rectangle 5"/>
          <p:cNvSpPr/>
          <p:nvPr/>
        </p:nvSpPr>
        <p:spPr>
          <a:xfrm>
            <a:off x="66798" y="6428161"/>
            <a:ext cx="89985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http://</a:t>
            </a:r>
            <a:r>
              <a:rPr lang="en-US" sz="1600" b="0" dirty="0" err="1">
                <a:latin typeface="Arial" charset="0"/>
                <a:ea typeface="Arial" charset="0"/>
                <a:cs typeface="Arial" charset="0"/>
              </a:rPr>
              <a:t>db.csail.mit.edu</a:t>
            </a:r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/projects/</a:t>
            </a:r>
            <a:r>
              <a:rPr lang="en-US" sz="1600" b="0" dirty="0" err="1">
                <a:latin typeface="Arial" charset="0"/>
                <a:ea typeface="Arial" charset="0"/>
                <a:cs typeface="Arial" charset="0"/>
              </a:rPr>
              <a:t>cstore</a:t>
            </a:r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/abadi-sigmod08.pdf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4793"/>
          <a:stretch/>
        </p:blipFill>
        <p:spPr>
          <a:xfrm>
            <a:off x="908461" y="4343054"/>
            <a:ext cx="7315200" cy="206432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4445" b="8888"/>
          <a:stretch/>
        </p:blipFill>
        <p:spPr>
          <a:xfrm>
            <a:off x="908461" y="1464095"/>
            <a:ext cx="7315200" cy="2143623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66798" y="3691808"/>
            <a:ext cx="89985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http://</a:t>
            </a:r>
            <a:r>
              <a:rPr lang="en-US" sz="1600" b="0" dirty="0" err="1">
                <a:latin typeface="Arial" charset="0"/>
                <a:ea typeface="Arial" charset="0"/>
                <a:cs typeface="Arial" charset="0"/>
              </a:rPr>
              <a:t>db.csail.mit.edu</a:t>
            </a:r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/projects/</a:t>
            </a:r>
            <a:r>
              <a:rPr lang="en-US" sz="1600" b="0" dirty="0" err="1">
                <a:latin typeface="Arial" charset="0"/>
                <a:ea typeface="Arial" charset="0"/>
                <a:cs typeface="Arial" charset="0"/>
              </a:rPr>
              <a:t>cstore</a:t>
            </a:r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600" b="0" dirty="0" err="1">
                <a:latin typeface="Arial" charset="0"/>
                <a:ea typeface="Arial" charset="0"/>
                <a:cs typeface="Arial" charset="0"/>
              </a:rPr>
              <a:t>vldb.pdf</a:t>
            </a:r>
            <a:endParaRPr lang="en-US" sz="1600" b="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36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565204" cy="781323"/>
          </a:xfrm>
        </p:spPr>
        <p:txBody>
          <a:bodyPr/>
          <a:lstStyle/>
          <a:p>
            <a:r>
              <a:rPr lang="en-US" dirty="0" err="1"/>
              <a:t>SSTable</a:t>
            </a:r>
            <a:r>
              <a:rPr lang="en-US" dirty="0"/>
              <a:t>:  set of arbitrary, sorted key-value pairs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LSM Trees:  Discussion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2089150"/>
            <a:ext cx="8318500" cy="1308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" y="4648888"/>
            <a:ext cx="8193614" cy="1765977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412750" y="3872028"/>
            <a:ext cx="8565204" cy="77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LSM Trees:  Write to memory, then flush to disk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8991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LSM Trees:  Discussion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4648888"/>
            <a:ext cx="8193614" cy="1765977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412750" y="3872028"/>
            <a:ext cx="8565204" cy="77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LSM Trees:  Write to memory, then flush to disk</a:t>
            </a:r>
          </a:p>
          <a:p>
            <a:endParaRPr lang="en-US" b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50" y="1491461"/>
            <a:ext cx="8611649" cy="22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209" y="16215"/>
            <a:ext cx="8565204" cy="1066800"/>
          </a:xfrm>
        </p:spPr>
        <p:txBody>
          <a:bodyPr/>
          <a:lstStyle/>
          <a:p>
            <a:r>
              <a:rPr lang="en-US" sz="3600" dirty="0"/>
              <a:t>Basic row-based storage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87072"/>
              </p:ext>
            </p:extLst>
          </p:nvPr>
        </p:nvGraphicFramePr>
        <p:xfrm>
          <a:off x="1107427" y="2254101"/>
          <a:ext cx="6901545" cy="9461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6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  <a:p>
                      <a:pPr algn="ctr"/>
                      <a:r>
                        <a:rPr lang="en-US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  <a:p>
                      <a:pPr algn="ctr"/>
                      <a:r>
                        <a:rPr lang="en-US" dirty="0"/>
                        <a:t>CHAR(32)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  <a:br>
                        <a:rPr lang="en-US" dirty="0"/>
                      </a:br>
                      <a:r>
                        <a:rPr lang="en-US" sz="16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Birthday</a:t>
                      </a:r>
                      <a:br>
                        <a:rPr lang="en-US" dirty="0"/>
                      </a:br>
                      <a:r>
                        <a:rPr lang="en-US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443639"/>
              </p:ext>
            </p:extLst>
          </p:nvPr>
        </p:nvGraphicFramePr>
        <p:xfrm>
          <a:off x="1126581" y="1440020"/>
          <a:ext cx="7739832" cy="96293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27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9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629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 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14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209" y="16215"/>
            <a:ext cx="8565204" cy="1066800"/>
          </a:xfrm>
        </p:spPr>
        <p:txBody>
          <a:bodyPr/>
          <a:lstStyle/>
          <a:p>
            <a:r>
              <a:rPr lang="en-US" sz="3600" dirty="0"/>
              <a:t>Basic row-based storage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37316"/>
              </p:ext>
            </p:extLst>
          </p:nvPr>
        </p:nvGraphicFramePr>
        <p:xfrm>
          <a:off x="1107426" y="2254101"/>
          <a:ext cx="6901545" cy="9461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6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  <a:p>
                      <a:pPr algn="ctr"/>
                      <a:r>
                        <a:rPr lang="en-US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  <a:p>
                      <a:pPr algn="ctr"/>
                      <a:r>
                        <a:rPr lang="en-US" dirty="0"/>
                        <a:t>CHAR(32)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  <a:br>
                        <a:rPr lang="en-US" dirty="0"/>
                      </a:br>
                      <a:r>
                        <a:rPr lang="en-US" sz="16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Birthday</a:t>
                      </a:r>
                      <a:br>
                        <a:rPr lang="en-US" dirty="0"/>
                      </a:br>
                      <a:r>
                        <a:rPr lang="en-US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26581" y="1440020"/>
          <a:ext cx="7739832" cy="96293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27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9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629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 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92696"/>
              </p:ext>
            </p:extLst>
          </p:nvPr>
        </p:nvGraphicFramePr>
        <p:xfrm>
          <a:off x="1107426" y="3205862"/>
          <a:ext cx="6901545" cy="9461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6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  <a:p>
                      <a:pPr algn="ctr"/>
                      <a:r>
                        <a:rPr lang="en-US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  <a:p>
                      <a:pPr algn="ctr"/>
                      <a:r>
                        <a:rPr lang="en-US" dirty="0"/>
                        <a:t>CHAR(32)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  <a:br>
                        <a:rPr lang="en-US" dirty="0"/>
                      </a:br>
                      <a:r>
                        <a:rPr lang="en-US" sz="16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Birthday</a:t>
                      </a:r>
                      <a:br>
                        <a:rPr lang="en-US" dirty="0"/>
                      </a:br>
                      <a:r>
                        <a:rPr lang="en-US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442788"/>
              </p:ext>
            </p:extLst>
          </p:nvPr>
        </p:nvGraphicFramePr>
        <p:xfrm>
          <a:off x="1107426" y="4157623"/>
          <a:ext cx="6901545" cy="9461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6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  <a:p>
                      <a:pPr algn="ctr"/>
                      <a:r>
                        <a:rPr lang="en-US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  <a:p>
                      <a:pPr algn="ctr"/>
                      <a:r>
                        <a:rPr lang="en-US" dirty="0"/>
                        <a:t>CHAR(32)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  <a:br>
                        <a:rPr lang="en-US" dirty="0"/>
                      </a:br>
                      <a:r>
                        <a:rPr lang="en-US" sz="16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Birthday</a:t>
                      </a:r>
                      <a:br>
                        <a:rPr lang="en-US" dirty="0"/>
                      </a:br>
                      <a:r>
                        <a:rPr lang="en-US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90427"/>
              </p:ext>
            </p:extLst>
          </p:nvPr>
        </p:nvGraphicFramePr>
        <p:xfrm>
          <a:off x="1107426" y="5109383"/>
          <a:ext cx="6901545" cy="9461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6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  <a:p>
                      <a:pPr algn="ctr"/>
                      <a:r>
                        <a:rPr lang="en-US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  <a:p>
                      <a:pPr algn="ctr"/>
                      <a:r>
                        <a:rPr lang="en-US" dirty="0"/>
                        <a:t>CHAR(32)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  <a:br>
                        <a:rPr lang="en-US" dirty="0"/>
                      </a:br>
                      <a:r>
                        <a:rPr lang="en-US" sz="16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Birthday</a:t>
                      </a:r>
                      <a:br>
                        <a:rPr lang="en-US" dirty="0"/>
                      </a:br>
                      <a:r>
                        <a:rPr lang="en-US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8858" y="2142186"/>
            <a:ext cx="918579" cy="40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8858" y="3109337"/>
            <a:ext cx="918579" cy="40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latin typeface="Arial" charset="0"/>
                <a:ea typeface="Arial" charset="0"/>
                <a:cs typeface="Arial" charset="0"/>
              </a:rPr>
              <a:t>50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8858" y="4066973"/>
            <a:ext cx="918579" cy="40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charset="0"/>
                <a:ea typeface="Arial" charset="0"/>
                <a:cs typeface="Arial" charset="0"/>
              </a:rPr>
              <a:t>100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8858" y="4959949"/>
            <a:ext cx="918579" cy="40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charset="0"/>
                <a:ea typeface="Arial" charset="0"/>
                <a:cs typeface="Arial" charset="0"/>
              </a:rPr>
              <a:t>150</a:t>
            </a:r>
          </a:p>
        </p:txBody>
      </p:sp>
    </p:spTree>
    <p:extLst>
      <p:ext uri="{BB962C8B-B14F-4D97-AF65-F5344CB8AC3E}">
        <p14:creationId xmlns:p14="http://schemas.microsoft.com/office/powerpoint/2010/main" val="45112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209" y="16215"/>
            <a:ext cx="8565204" cy="1066800"/>
          </a:xfrm>
        </p:spPr>
        <p:txBody>
          <a:bodyPr/>
          <a:lstStyle/>
          <a:p>
            <a:r>
              <a:rPr lang="en-US" sz="3600" dirty="0"/>
              <a:t>Basic row-based storage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231671"/>
              </p:ext>
            </p:extLst>
          </p:nvPr>
        </p:nvGraphicFramePr>
        <p:xfrm>
          <a:off x="1107426" y="2254101"/>
          <a:ext cx="6901545" cy="9461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6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  <a:p>
                      <a:pPr algn="ctr"/>
                      <a:r>
                        <a:rPr lang="en-US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  <a:p>
                      <a:pPr algn="ctr"/>
                      <a:r>
                        <a:rPr lang="en-US" dirty="0"/>
                        <a:t>CHAR(32)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  <a:br>
                        <a:rPr lang="en-US" dirty="0"/>
                      </a:br>
                      <a:r>
                        <a:rPr lang="en-US" sz="16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Birthday</a:t>
                      </a:r>
                      <a:br>
                        <a:rPr lang="en-US" dirty="0"/>
                      </a:br>
                      <a:r>
                        <a:rPr lang="en-US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580035"/>
              </p:ext>
            </p:extLst>
          </p:nvPr>
        </p:nvGraphicFramePr>
        <p:xfrm>
          <a:off x="1107426" y="3205862"/>
          <a:ext cx="6901545" cy="9461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6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  <a:p>
                      <a:pPr algn="ctr"/>
                      <a:r>
                        <a:rPr lang="en-US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  <a:p>
                      <a:pPr algn="ctr"/>
                      <a:r>
                        <a:rPr lang="en-US" dirty="0"/>
                        <a:t>CHAR(32)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  <a:br>
                        <a:rPr lang="en-US" dirty="0"/>
                      </a:br>
                      <a:r>
                        <a:rPr lang="en-US" sz="16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Birthday</a:t>
                      </a:r>
                      <a:br>
                        <a:rPr lang="en-US" dirty="0"/>
                      </a:br>
                      <a:r>
                        <a:rPr lang="en-US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97678"/>
              </p:ext>
            </p:extLst>
          </p:nvPr>
        </p:nvGraphicFramePr>
        <p:xfrm>
          <a:off x="1107426" y="4157623"/>
          <a:ext cx="6901545" cy="9461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6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  <a:p>
                      <a:pPr algn="ctr"/>
                      <a:r>
                        <a:rPr lang="en-US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  <a:p>
                      <a:pPr algn="ctr"/>
                      <a:r>
                        <a:rPr lang="en-US" dirty="0"/>
                        <a:t>CHAR(32)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  <a:br>
                        <a:rPr lang="en-US" dirty="0"/>
                      </a:br>
                      <a:r>
                        <a:rPr lang="en-US" sz="16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Birthday</a:t>
                      </a:r>
                      <a:br>
                        <a:rPr lang="en-US" dirty="0"/>
                      </a:br>
                      <a:r>
                        <a:rPr lang="en-US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164301"/>
              </p:ext>
            </p:extLst>
          </p:nvPr>
        </p:nvGraphicFramePr>
        <p:xfrm>
          <a:off x="1107426" y="5109383"/>
          <a:ext cx="6901545" cy="9461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6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  <a:p>
                      <a:pPr algn="ctr"/>
                      <a:r>
                        <a:rPr lang="en-US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  <a:p>
                      <a:pPr algn="ctr"/>
                      <a:r>
                        <a:rPr lang="en-US" dirty="0"/>
                        <a:t>CHAR(32)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  <a:br>
                        <a:rPr lang="en-US" dirty="0"/>
                      </a:br>
                      <a:r>
                        <a:rPr lang="en-US" sz="16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Birthday</a:t>
                      </a:r>
                      <a:br>
                        <a:rPr lang="en-US" dirty="0"/>
                      </a:br>
                      <a:r>
                        <a:rPr lang="en-US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8858" y="2142186"/>
            <a:ext cx="918579" cy="40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8858" y="3109337"/>
            <a:ext cx="918579" cy="40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latin typeface="Arial" charset="0"/>
                <a:ea typeface="Arial" charset="0"/>
                <a:cs typeface="Arial" charset="0"/>
              </a:rPr>
              <a:t>50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8858" y="4066973"/>
            <a:ext cx="918579" cy="40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charset="0"/>
                <a:ea typeface="Arial" charset="0"/>
                <a:cs typeface="Arial" charset="0"/>
              </a:rPr>
              <a:t>100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8858" y="4959949"/>
            <a:ext cx="918579" cy="40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charset="0"/>
                <a:ea typeface="Arial" charset="0"/>
                <a:cs typeface="Arial" charset="0"/>
              </a:rPr>
              <a:t>150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126581" y="1440020"/>
          <a:ext cx="7739832" cy="96293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27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9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629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 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08147" y="6259452"/>
            <a:ext cx="7707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READ 32 bytes at positions (0 + 8), (50 + 8), (100 + 8), (150 + 8)</a:t>
            </a:r>
          </a:p>
        </p:txBody>
      </p:sp>
    </p:spTree>
    <p:extLst>
      <p:ext uri="{BB962C8B-B14F-4D97-AF65-F5344CB8AC3E}">
        <p14:creationId xmlns:p14="http://schemas.microsoft.com/office/powerpoint/2010/main" val="104961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269093"/>
              </p:ext>
            </p:extLst>
          </p:nvPr>
        </p:nvGraphicFramePr>
        <p:xfrm>
          <a:off x="1126581" y="1440020"/>
          <a:ext cx="7739832" cy="96293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27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9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629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0 - 255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 18 -</a:t>
                      </a:r>
                    </a:p>
                    <a:p>
                      <a:pPr algn="r"/>
                      <a:r>
                        <a:rPr lang="en-US" dirty="0"/>
                        <a:t>273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208" y="16215"/>
            <a:ext cx="8924433" cy="1066800"/>
          </a:xfrm>
        </p:spPr>
        <p:txBody>
          <a:bodyPr/>
          <a:lstStyle/>
          <a:p>
            <a:r>
              <a:rPr lang="en-US" sz="3600" dirty="0"/>
              <a:t>Row-based storage: variable lengths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539258"/>
              </p:ext>
            </p:extLst>
          </p:nvPr>
        </p:nvGraphicFramePr>
        <p:xfrm>
          <a:off x="1107427" y="2254101"/>
          <a:ext cx="6901545" cy="9461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6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  <a:p>
                      <a:pPr algn="ctr"/>
                      <a:r>
                        <a:rPr lang="en-US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URL</a:t>
                      </a:r>
                    </a:p>
                    <a:p>
                      <a:pPr algn="ctr"/>
                      <a:r>
                        <a:rPr lang="en-US" dirty="0"/>
                        <a:t>VARCHAR(255)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  <a:br>
                        <a:rPr lang="en-US" dirty="0"/>
                      </a:br>
                      <a:r>
                        <a:rPr lang="en-US" sz="16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Fetched</a:t>
                      </a:r>
                      <a:br>
                        <a:rPr lang="en-US" dirty="0"/>
                      </a:br>
                      <a:r>
                        <a:rPr lang="en-US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87188" y="4880355"/>
            <a:ext cx="656141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Arial" charset="0"/>
                <a:ea typeface="Arial" charset="0"/>
                <a:cs typeface="Arial" charset="0"/>
              </a:rPr>
              <a:t>How do you walk through all the URLs? </a:t>
            </a:r>
          </a:p>
          <a:p>
            <a:r>
              <a:rPr lang="en-US" sz="2600" dirty="0">
                <a:latin typeface="Arial" charset="0"/>
                <a:ea typeface="Arial" charset="0"/>
                <a:cs typeface="Arial" charset="0"/>
              </a:rPr>
              <a:t> No longer at fixed offsets</a:t>
            </a:r>
          </a:p>
        </p:txBody>
      </p:sp>
    </p:spTree>
    <p:extLst>
      <p:ext uri="{BB962C8B-B14F-4D97-AF65-F5344CB8AC3E}">
        <p14:creationId xmlns:p14="http://schemas.microsoft.com/office/powerpoint/2010/main" val="1296972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208" y="16215"/>
            <a:ext cx="8924433" cy="1066800"/>
          </a:xfrm>
        </p:spPr>
        <p:txBody>
          <a:bodyPr/>
          <a:lstStyle/>
          <a:p>
            <a:r>
              <a:rPr lang="en-US" sz="3600" dirty="0"/>
              <a:t>Row-based storage: variable lengths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60" y="3417997"/>
            <a:ext cx="89127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https://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www.postgresql.org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/docs/9.5/static/storage-page-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layout.html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01208" y="1530035"/>
            <a:ext cx="8484781" cy="1818763"/>
            <a:chOff x="301208" y="1530035"/>
            <a:chExt cx="8484781" cy="181876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208" y="1530035"/>
              <a:ext cx="8484781" cy="181876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20381" y="2339262"/>
              <a:ext cx="8129016" cy="228600"/>
            </a:xfrm>
            <a:prstGeom prst="rect">
              <a:avLst/>
            </a:prstGeom>
            <a:solidFill>
              <a:srgbClr val="FFFF00">
                <a:alpha val="21000"/>
              </a:srgbClr>
            </a:solidFill>
            <a:ln w="28575">
              <a:noFill/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725004"/>
              </p:ext>
            </p:extLst>
          </p:nvPr>
        </p:nvGraphicFramePr>
        <p:xfrm>
          <a:off x="1113334" y="4736588"/>
          <a:ext cx="6901545" cy="579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534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Id</a:t>
                      </a:r>
                    </a:p>
                    <a:p>
                      <a:pPr algn="ctr"/>
                      <a:r>
                        <a:rPr lang="en-US" sz="1600" b="1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URL</a:t>
                      </a:r>
                    </a:p>
                    <a:p>
                      <a:pPr algn="ctr"/>
                      <a:r>
                        <a:rPr lang="en-US" sz="1600" b="1" dirty="0"/>
                        <a:t>VARCHAR(255)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Size</a:t>
                      </a:r>
                    </a:p>
                    <a:p>
                      <a:pPr algn="ctr"/>
                      <a:r>
                        <a:rPr lang="en-US" sz="1600" b="1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Code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Fetched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07016"/>
              </p:ext>
            </p:extLst>
          </p:nvPr>
        </p:nvGraphicFramePr>
        <p:xfrm>
          <a:off x="1113334" y="5314697"/>
          <a:ext cx="6901545" cy="579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534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Id</a:t>
                      </a:r>
                    </a:p>
                    <a:p>
                      <a:pPr algn="ctr"/>
                      <a:r>
                        <a:rPr lang="en-US" sz="1600" b="1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URL</a:t>
                      </a:r>
                    </a:p>
                    <a:p>
                      <a:pPr algn="ctr"/>
                      <a:r>
                        <a:rPr lang="en-US" sz="1600" b="1" dirty="0"/>
                        <a:t>VARCHAR(255)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Size</a:t>
                      </a:r>
                    </a:p>
                    <a:p>
                      <a:pPr algn="ctr"/>
                      <a:r>
                        <a:rPr lang="en-US" sz="1600" b="1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Code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Fetched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997556"/>
              </p:ext>
            </p:extLst>
          </p:nvPr>
        </p:nvGraphicFramePr>
        <p:xfrm>
          <a:off x="1113334" y="5892806"/>
          <a:ext cx="6901545" cy="579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534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Id</a:t>
                      </a:r>
                    </a:p>
                    <a:p>
                      <a:pPr algn="ctr"/>
                      <a:r>
                        <a:rPr lang="en-US" sz="1600" b="1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URL</a:t>
                      </a:r>
                    </a:p>
                    <a:p>
                      <a:pPr algn="ctr"/>
                      <a:r>
                        <a:rPr lang="en-US" sz="1600" b="1" dirty="0"/>
                        <a:t>VARCHAR(255)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Size</a:t>
                      </a:r>
                    </a:p>
                    <a:p>
                      <a:pPr algn="ctr"/>
                      <a:r>
                        <a:rPr lang="en-US" sz="1600" b="1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Code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Fetched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94755" y="4533738"/>
            <a:ext cx="918579" cy="40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4755" y="5240720"/>
            <a:ext cx="918579" cy="40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charset="0"/>
                <a:ea typeface="Arial" charset="0"/>
                <a:cs typeface="Arial" charset="0"/>
              </a:rPr>
              <a:t>18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4755" y="5877159"/>
            <a:ext cx="918579" cy="40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charset="0"/>
                <a:ea typeface="Arial" charset="0"/>
                <a:cs typeface="Arial" charset="0"/>
              </a:rPr>
              <a:t>291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554" y="4070147"/>
            <a:ext cx="5032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charset="0"/>
                <a:ea typeface="Arial" charset="0"/>
                <a:cs typeface="Arial" charset="0"/>
              </a:rPr>
              <a:t>ItemIdData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 [(0, 18), (18, 273), (291, 59)]</a:t>
            </a:r>
          </a:p>
        </p:txBody>
      </p:sp>
    </p:spTree>
    <p:extLst>
      <p:ext uri="{BB962C8B-B14F-4D97-AF65-F5344CB8AC3E}">
        <p14:creationId xmlns:p14="http://schemas.microsoft.com/office/powerpoint/2010/main" val="192590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636459"/>
            <a:ext cx="8565204" cy="3870724"/>
          </a:xfrm>
        </p:spPr>
        <p:txBody>
          <a:bodyPr/>
          <a:lstStyle/>
          <a:p>
            <a:r>
              <a:rPr lang="en-US" dirty="0"/>
              <a:t>Data stored in fixed-sized pages on disk</a:t>
            </a:r>
          </a:p>
          <a:p>
            <a:pPr lvl="1"/>
            <a:r>
              <a:rPr lang="en-US" dirty="0"/>
              <a:t>E.g., typically 8K in PostgreSQL</a:t>
            </a:r>
          </a:p>
          <a:p>
            <a:pPr lvl="1"/>
            <a:r>
              <a:rPr lang="en-US" dirty="0"/>
              <a:t>Page includes metadata and actual data items</a:t>
            </a:r>
          </a:p>
          <a:p>
            <a:pPr lvl="1"/>
            <a:r>
              <a:rPr lang="en-US" dirty="0"/>
              <a:t>Items = indexes, data rows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Row-based disk layout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0196" y="4623229"/>
          <a:ext cx="3792809" cy="69691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5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69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Id</a:t>
                      </a:r>
                    </a:p>
                    <a:p>
                      <a:pPr algn="ctr"/>
                      <a:r>
                        <a:rPr lang="en-US" sz="1000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Name</a:t>
                      </a:r>
                    </a:p>
                    <a:p>
                      <a:pPr algn="ctr"/>
                      <a:r>
                        <a:rPr lang="en-US" sz="1000" dirty="0"/>
                        <a:t>CHAR(32)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Age</a:t>
                      </a:r>
                    </a:p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Gender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Birthday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143005" y="4623228"/>
          <a:ext cx="3792809" cy="69691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5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69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Id</a:t>
                      </a:r>
                    </a:p>
                    <a:p>
                      <a:pPr algn="ctr"/>
                      <a:r>
                        <a:rPr lang="en-US" sz="1000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Name</a:t>
                      </a:r>
                    </a:p>
                    <a:p>
                      <a:pPr algn="ctr"/>
                      <a:r>
                        <a:rPr lang="en-US" sz="1000" dirty="0"/>
                        <a:t>CHAR(32)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Age</a:t>
                      </a:r>
                    </a:p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Gender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Birthday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935814" y="4623228"/>
          <a:ext cx="3792809" cy="69691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5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69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Id</a:t>
                      </a:r>
                    </a:p>
                    <a:p>
                      <a:pPr algn="ctr"/>
                      <a:r>
                        <a:rPr lang="en-US" sz="1000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Name</a:t>
                      </a:r>
                    </a:p>
                    <a:p>
                      <a:pPr algn="ctr"/>
                      <a:r>
                        <a:rPr lang="en-US" sz="1000" dirty="0"/>
                        <a:t>CHAR(32)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Age</a:t>
                      </a:r>
                    </a:p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Gender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Birthday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39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636459"/>
            <a:ext cx="8565204" cy="3870724"/>
          </a:xfrm>
        </p:spPr>
        <p:txBody>
          <a:bodyPr/>
          <a:lstStyle/>
          <a:p>
            <a:r>
              <a:rPr lang="en-US" dirty="0"/>
              <a:t>Data stored in fixed-sized pages on disk</a:t>
            </a:r>
          </a:p>
          <a:p>
            <a:pPr lvl="1"/>
            <a:r>
              <a:rPr lang="en-US" dirty="0"/>
              <a:t>E.g., typically 8K in PostgreSQL</a:t>
            </a:r>
          </a:p>
          <a:p>
            <a:pPr lvl="1"/>
            <a:r>
              <a:rPr lang="en-US" dirty="0"/>
              <a:t>Page includes metadata and actual data items</a:t>
            </a:r>
          </a:p>
          <a:p>
            <a:pPr lvl="1"/>
            <a:r>
              <a:rPr lang="en-US" dirty="0"/>
              <a:t>Items = indexes, data rows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Row-based disk layout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8147" y="5660517"/>
            <a:ext cx="7707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READ 32 bytes at positions (0 + 8), (50 + 8), (100 + 8), (150 + 8)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0196" y="4623229"/>
          <a:ext cx="3792809" cy="69691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5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69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Id</a:t>
                      </a:r>
                    </a:p>
                    <a:p>
                      <a:pPr algn="ctr"/>
                      <a:r>
                        <a:rPr lang="en-US" sz="1000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Name</a:t>
                      </a:r>
                    </a:p>
                    <a:p>
                      <a:pPr algn="ctr"/>
                      <a:r>
                        <a:rPr lang="en-US" sz="1000" dirty="0"/>
                        <a:t>CHAR(32)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Age</a:t>
                      </a:r>
                    </a:p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Gender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Birthday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143005" y="4623228"/>
          <a:ext cx="3792809" cy="69691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5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69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Id</a:t>
                      </a:r>
                    </a:p>
                    <a:p>
                      <a:pPr algn="ctr"/>
                      <a:r>
                        <a:rPr lang="en-US" sz="1000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Name</a:t>
                      </a:r>
                    </a:p>
                    <a:p>
                      <a:pPr algn="ctr"/>
                      <a:r>
                        <a:rPr lang="en-US" sz="1000" dirty="0"/>
                        <a:t>CHAR(32)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Age</a:t>
                      </a:r>
                    </a:p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Gender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Birthday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935814" y="4623228"/>
          <a:ext cx="3792809" cy="69691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5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69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Id</a:t>
                      </a:r>
                    </a:p>
                    <a:p>
                      <a:pPr algn="ctr"/>
                      <a:r>
                        <a:rPr lang="en-US" sz="1000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Name</a:t>
                      </a:r>
                    </a:p>
                    <a:p>
                      <a:pPr algn="ctr"/>
                      <a:r>
                        <a:rPr lang="en-US" sz="1000" dirty="0"/>
                        <a:t>CHAR(32)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Age</a:t>
                      </a:r>
                    </a:p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Gender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Birthday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586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OLTP = </a:t>
            </a:r>
            <a:r>
              <a:rPr lang="en-US" dirty="0" err="1"/>
              <a:t>OnLine</a:t>
            </a:r>
            <a:r>
              <a:rPr lang="en-US" dirty="0"/>
              <a:t> Transaction Processing</a:t>
            </a:r>
          </a:p>
          <a:p>
            <a:pPr lvl="1"/>
            <a:r>
              <a:rPr lang="en-US" dirty="0"/>
              <a:t>Write-heavy</a:t>
            </a:r>
          </a:p>
          <a:p>
            <a:pPr lvl="1"/>
            <a:r>
              <a:rPr lang="en-US" dirty="0"/>
              <a:t>Transactions</a:t>
            </a:r>
          </a:p>
          <a:p>
            <a:r>
              <a:rPr lang="en-US" dirty="0"/>
              <a:t>OLAP = </a:t>
            </a:r>
            <a:r>
              <a:rPr lang="en-US" dirty="0" err="1"/>
              <a:t>OnLine</a:t>
            </a:r>
            <a:r>
              <a:rPr lang="en-US" dirty="0"/>
              <a:t> Analytical Processing</a:t>
            </a:r>
          </a:p>
          <a:p>
            <a:pPr lvl="1"/>
            <a:r>
              <a:rPr lang="en-US" dirty="0"/>
              <a:t>Read-heavy</a:t>
            </a:r>
          </a:p>
          <a:p>
            <a:pPr lvl="1"/>
            <a:r>
              <a:rPr lang="en-US" dirty="0"/>
              <a:t>Analytical scans or “rollups” along column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“SELECT AVG(latency) FROM system                                 	WHERE time &gt; now() – interval(“1h”)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 workloads</a:t>
            </a:r>
          </a:p>
        </p:txBody>
      </p:sp>
    </p:spTree>
    <p:extLst>
      <p:ext uri="{BB962C8B-B14F-4D97-AF65-F5344CB8AC3E}">
        <p14:creationId xmlns:p14="http://schemas.microsoft.com/office/powerpoint/2010/main" val="15578110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44864</TotalTime>
  <Words>682</Words>
  <Application>Microsoft Macintosh PowerPoint</Application>
  <PresentationFormat>On-screen Show (4:3)</PresentationFormat>
  <Paragraphs>307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ＭＳ Ｐゴシック</vt:lpstr>
      <vt:lpstr>Arial</vt:lpstr>
      <vt:lpstr>Calibri</vt:lpstr>
      <vt:lpstr>Courier New</vt:lpstr>
      <vt:lpstr>Times New Roman</vt:lpstr>
      <vt:lpstr>1_Office Theme</vt:lpstr>
      <vt:lpstr>DB storage architectures: Rows, Columns, LSM trees</vt:lpstr>
      <vt:lpstr>Basic row-based storage</vt:lpstr>
      <vt:lpstr>Basic row-based storage</vt:lpstr>
      <vt:lpstr>Basic row-based storage</vt:lpstr>
      <vt:lpstr>Row-based storage: variable lengths</vt:lpstr>
      <vt:lpstr>Row-based storage: variable lengths</vt:lpstr>
      <vt:lpstr>Row-based disk layout</vt:lpstr>
      <vt:lpstr>Row-based disk layout</vt:lpstr>
      <vt:lpstr>Types of database workloads</vt:lpstr>
      <vt:lpstr>Comparison of disk layouts</vt:lpstr>
      <vt:lpstr>Good discussion of benefits of columns...</vt:lpstr>
      <vt:lpstr>LSM Trees:  Discussion</vt:lpstr>
      <vt:lpstr>LSM Trees:  Discussion</vt:lpstr>
    </vt:vector>
  </TitlesOfParts>
  <Company>Princeton University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Freedman</cp:lastModifiedBy>
  <cp:revision>1734</cp:revision>
  <cp:lastPrinted>2018-02-26T02:46:30Z</cp:lastPrinted>
  <dcterms:created xsi:type="dcterms:W3CDTF">2013-10-08T01:49:25Z</dcterms:created>
  <dcterms:modified xsi:type="dcterms:W3CDTF">2018-02-26T02:48:28Z</dcterms:modified>
</cp:coreProperties>
</file>