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3"/>
  </p:notesMasterIdLst>
  <p:handoutMasterIdLst>
    <p:handoutMasterId r:id="rId14"/>
  </p:handoutMasterIdLst>
  <p:sldIdLst>
    <p:sldId id="381" r:id="rId2"/>
    <p:sldId id="314" r:id="rId3"/>
    <p:sldId id="315" r:id="rId4"/>
    <p:sldId id="383" r:id="rId5"/>
    <p:sldId id="384" r:id="rId6"/>
    <p:sldId id="378" r:id="rId7"/>
    <p:sldId id="386" r:id="rId8"/>
    <p:sldId id="390" r:id="rId9"/>
    <p:sldId id="387" r:id="rId10"/>
    <p:sldId id="388" r:id="rId11"/>
    <p:sldId id="389" r:id="rId12"/>
  </p:sldIdLst>
  <p:sldSz cx="9144000" cy="6858000" type="screen4x3"/>
  <p:notesSz cx="9601200" cy="7315200"/>
  <p:defaultTextStyle>
    <a:defPPr>
      <a:defRPr lang="en-US"/>
    </a:defPPr>
    <a:lvl1pPr algn="ctr" rtl="0" fontAlgn="base">
      <a:spcBef>
        <a:spcPct val="0"/>
      </a:spcBef>
      <a:spcAft>
        <a:spcPct val="0"/>
      </a:spcAft>
      <a:defRPr sz="2000" b="1" kern="1200">
        <a:solidFill>
          <a:schemeClr val="tx1"/>
        </a:solidFill>
        <a:latin typeface="Courier New" pitchFamily="-1" charset="0"/>
        <a:ea typeface="+mn-ea"/>
        <a:cs typeface="+mn-cs"/>
      </a:defRPr>
    </a:lvl1pPr>
    <a:lvl2pPr marL="457200" algn="ctr" rtl="0" fontAlgn="base">
      <a:spcBef>
        <a:spcPct val="0"/>
      </a:spcBef>
      <a:spcAft>
        <a:spcPct val="0"/>
      </a:spcAft>
      <a:defRPr sz="2000" b="1" kern="1200">
        <a:solidFill>
          <a:schemeClr val="tx1"/>
        </a:solidFill>
        <a:latin typeface="Courier New" pitchFamily="-1" charset="0"/>
        <a:ea typeface="+mn-ea"/>
        <a:cs typeface="+mn-cs"/>
      </a:defRPr>
    </a:lvl2pPr>
    <a:lvl3pPr marL="914400" algn="ctr" rtl="0" fontAlgn="base">
      <a:spcBef>
        <a:spcPct val="0"/>
      </a:spcBef>
      <a:spcAft>
        <a:spcPct val="0"/>
      </a:spcAft>
      <a:defRPr sz="2000" b="1" kern="1200">
        <a:solidFill>
          <a:schemeClr val="tx1"/>
        </a:solidFill>
        <a:latin typeface="Courier New" pitchFamily="-1" charset="0"/>
        <a:ea typeface="+mn-ea"/>
        <a:cs typeface="+mn-cs"/>
      </a:defRPr>
    </a:lvl3pPr>
    <a:lvl4pPr marL="1371600" algn="ctr" rtl="0" fontAlgn="base">
      <a:spcBef>
        <a:spcPct val="0"/>
      </a:spcBef>
      <a:spcAft>
        <a:spcPct val="0"/>
      </a:spcAft>
      <a:defRPr sz="2000" b="1" kern="1200">
        <a:solidFill>
          <a:schemeClr val="tx1"/>
        </a:solidFill>
        <a:latin typeface="Courier New" pitchFamily="-1" charset="0"/>
        <a:ea typeface="+mn-ea"/>
        <a:cs typeface="+mn-cs"/>
      </a:defRPr>
    </a:lvl4pPr>
    <a:lvl5pPr marL="1828800" algn="ctr" rtl="0" fontAlgn="base">
      <a:spcBef>
        <a:spcPct val="0"/>
      </a:spcBef>
      <a:spcAft>
        <a:spcPct val="0"/>
      </a:spcAft>
      <a:defRPr sz="2000" b="1" kern="1200">
        <a:solidFill>
          <a:schemeClr val="tx1"/>
        </a:solidFill>
        <a:latin typeface="Courier New" pitchFamily="-1" charset="0"/>
        <a:ea typeface="+mn-ea"/>
        <a:cs typeface="+mn-cs"/>
      </a:defRPr>
    </a:lvl5pPr>
    <a:lvl6pPr marL="2286000" algn="l" defTabSz="457200" rtl="0" eaLnBrk="1" latinLnBrk="0" hangingPunct="1">
      <a:defRPr sz="2000" b="1" kern="1200">
        <a:solidFill>
          <a:schemeClr val="tx1"/>
        </a:solidFill>
        <a:latin typeface="Courier New" pitchFamily="-1" charset="0"/>
        <a:ea typeface="+mn-ea"/>
        <a:cs typeface="+mn-cs"/>
      </a:defRPr>
    </a:lvl6pPr>
    <a:lvl7pPr marL="2743200" algn="l" defTabSz="457200" rtl="0" eaLnBrk="1" latinLnBrk="0" hangingPunct="1">
      <a:defRPr sz="2000" b="1" kern="1200">
        <a:solidFill>
          <a:schemeClr val="tx1"/>
        </a:solidFill>
        <a:latin typeface="Courier New" pitchFamily="-1" charset="0"/>
        <a:ea typeface="+mn-ea"/>
        <a:cs typeface="+mn-cs"/>
      </a:defRPr>
    </a:lvl7pPr>
    <a:lvl8pPr marL="3200400" algn="l" defTabSz="457200" rtl="0" eaLnBrk="1" latinLnBrk="0" hangingPunct="1">
      <a:defRPr sz="2000" b="1" kern="1200">
        <a:solidFill>
          <a:schemeClr val="tx1"/>
        </a:solidFill>
        <a:latin typeface="Courier New" pitchFamily="-1" charset="0"/>
        <a:ea typeface="+mn-ea"/>
        <a:cs typeface="+mn-cs"/>
      </a:defRPr>
    </a:lvl8pPr>
    <a:lvl9pPr marL="3657600" algn="l" defTabSz="457200" rtl="0" eaLnBrk="1" latinLnBrk="0" hangingPunct="1">
      <a:defRPr sz="2000" b="1" kern="1200">
        <a:solidFill>
          <a:schemeClr val="tx1"/>
        </a:solidFill>
        <a:latin typeface="Courier New" pitchFamily="-1"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6204"/>
    <a:srgbClr val="FFFF99"/>
    <a:srgbClr val="0000FF"/>
    <a:srgbClr val="92D050"/>
    <a:srgbClr val="CCFFFF"/>
    <a:srgbClr val="FFCC99"/>
    <a:srgbClr val="FF3300"/>
    <a:srgbClr val="FFCC00"/>
    <a:srgbClr val="0099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10" autoAdjust="0"/>
    <p:restoredTop sz="83879" autoAdjust="0"/>
  </p:normalViewPr>
  <p:slideViewPr>
    <p:cSldViewPr snapToGrid="0">
      <p:cViewPr varScale="1">
        <p:scale>
          <a:sx n="74" d="100"/>
          <a:sy n="74" d="100"/>
        </p:scale>
        <p:origin x="-1144" y="-104"/>
      </p:cViewPr>
      <p:guideLst>
        <p:guide orient="horz" pos="2160"/>
        <p:guide pos="2880"/>
      </p:guideLst>
    </p:cSldViewPr>
  </p:slideViewPr>
  <p:outlineViewPr>
    <p:cViewPr>
      <p:scale>
        <a:sx n="33" d="100"/>
        <a:sy n="33" d="100"/>
      </p:scale>
      <p:origin x="0" y="13848"/>
    </p:cViewPr>
  </p:outlineViewPr>
  <p:notesTextViewPr>
    <p:cViewPr>
      <p:scale>
        <a:sx n="125" d="100"/>
        <a:sy n="125" d="100"/>
      </p:scale>
      <p:origin x="0" y="96"/>
    </p:cViewPr>
  </p:notesTextViewPr>
  <p:sorterViewPr>
    <p:cViewPr>
      <p:scale>
        <a:sx n="120" d="100"/>
        <a:sy n="120" d="100"/>
      </p:scale>
      <p:origin x="0" y="0"/>
    </p:cViewPr>
  </p:sorterViewPr>
  <p:gridSpacing cx="38405" cy="38405"/>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interSettings" Target="printerSettings/printerSettings1.bin"/><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499" name="Rectangle 3"/>
          <p:cNvSpPr>
            <a:spLocks noGrp="1" noChangeArrowheads="1"/>
          </p:cNvSpPr>
          <p:nvPr>
            <p:ph type="dt" sz="quarter" idx="1"/>
          </p:nvPr>
        </p:nvSpPr>
        <p:spPr bwMode="auto">
          <a:xfrm>
            <a:off x="5440265" y="0"/>
            <a:ext cx="4160936" cy="365276"/>
          </a:xfrm>
          <a:prstGeom prst="rect">
            <a:avLst/>
          </a:prstGeom>
          <a:noFill/>
          <a:ln w="9525">
            <a:noFill/>
            <a:miter lim="800000"/>
            <a:headEnd/>
            <a:tailEnd/>
          </a:ln>
          <a:effectLst/>
        </p:spPr>
        <p:txBody>
          <a:bodyPr vert="horz" wrap="square" lIns="96645" tIns="48322" rIns="96645" bIns="48322" numCol="1" anchor="t" anchorCtr="0" compatLnSpc="1">
            <a:prstTxWarp prst="textNoShape">
              <a:avLst/>
            </a:prstTxWarp>
          </a:bodyPr>
          <a:lstStyle>
            <a:lvl1pPr algn="r" defTabSz="966788">
              <a:defRPr sz="1300">
                <a:latin typeface="Courier New" pitchFamily="-107" charset="0"/>
              </a:defRPr>
            </a:lvl1pPr>
          </a:lstStyle>
          <a:p>
            <a:pPr>
              <a:defRPr/>
            </a:pPr>
            <a:endParaRPr lang="en-US" dirty="0">
              <a:latin typeface="Arial" charset="0"/>
            </a:endParaRPr>
          </a:p>
        </p:txBody>
      </p:sp>
      <p:sp>
        <p:nvSpPr>
          <p:cNvPr id="106500" name="Rectangle 4"/>
          <p:cNvSpPr>
            <a:spLocks noGrp="1" noChangeArrowheads="1"/>
          </p:cNvSpPr>
          <p:nvPr>
            <p:ph type="ftr" sz="quarter" idx="2"/>
          </p:nvPr>
        </p:nvSpPr>
        <p:spPr bwMode="auto">
          <a:xfrm>
            <a:off x="0" y="6949924"/>
            <a:ext cx="4160937"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l" defTabSz="966788">
              <a:defRPr sz="1300">
                <a:latin typeface="Courier New" pitchFamily="-107" charset="0"/>
              </a:defRPr>
            </a:lvl1pPr>
          </a:lstStyle>
          <a:p>
            <a:pPr>
              <a:defRPr/>
            </a:pPr>
            <a:endParaRPr lang="en-US" dirty="0">
              <a:latin typeface="Arial" charset="0"/>
            </a:endParaRPr>
          </a:p>
        </p:txBody>
      </p:sp>
      <p:sp>
        <p:nvSpPr>
          <p:cNvPr id="106501" name="Rectangle 5"/>
          <p:cNvSpPr>
            <a:spLocks noGrp="1" noChangeArrowheads="1"/>
          </p:cNvSpPr>
          <p:nvPr>
            <p:ph type="sldNum" sz="quarter" idx="3"/>
          </p:nvPr>
        </p:nvSpPr>
        <p:spPr bwMode="auto">
          <a:xfrm>
            <a:off x="5440265" y="6949924"/>
            <a:ext cx="4160936" cy="365276"/>
          </a:xfrm>
          <a:prstGeom prst="rect">
            <a:avLst/>
          </a:prstGeom>
          <a:noFill/>
          <a:ln w="9525">
            <a:noFill/>
            <a:miter lim="800000"/>
            <a:headEnd/>
            <a:tailEnd/>
          </a:ln>
          <a:effectLst/>
        </p:spPr>
        <p:txBody>
          <a:bodyPr vert="horz" wrap="square" lIns="96645" tIns="48322" rIns="96645" bIns="48322" numCol="1" anchor="b" anchorCtr="0" compatLnSpc="1">
            <a:prstTxWarp prst="textNoShape">
              <a:avLst/>
            </a:prstTxWarp>
          </a:bodyPr>
          <a:lstStyle>
            <a:lvl1pPr algn="r" defTabSz="966788">
              <a:defRPr sz="1300">
                <a:latin typeface="Courier New" pitchFamily="-107" charset="0"/>
              </a:defRPr>
            </a:lvl1pPr>
          </a:lstStyle>
          <a:p>
            <a:pPr>
              <a:defRPr/>
            </a:pPr>
            <a:fld id="{227F3E45-4A14-2D47-8F04-4BB42089EFB5}" type="slidenum">
              <a:rPr lang="en-US">
                <a:latin typeface="Arial" charset="0"/>
              </a:rPr>
              <a:pPr>
                <a:defRPr/>
              </a:pPr>
              <a:t>‹#›</a:t>
            </a:fld>
            <a:endParaRPr lang="en-US" dirty="0">
              <a:latin typeface="Arial" charset="0"/>
            </a:endParaRPr>
          </a:p>
        </p:txBody>
      </p:sp>
    </p:spTree>
    <p:extLst>
      <p:ext uri="{BB962C8B-B14F-4D97-AF65-F5344CB8AC3E}">
        <p14:creationId xmlns:p14="http://schemas.microsoft.com/office/powerpoint/2010/main" val="377957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6130" name="Rectangle 2"/>
          <p:cNvSpPr>
            <a:spLocks noGrp="1" noChangeArrowheads="1"/>
          </p:cNvSpPr>
          <p:nvPr>
            <p:ph type="hdr" sz="quarter"/>
          </p:nvPr>
        </p:nvSpPr>
        <p:spPr bwMode="auto">
          <a:xfrm>
            <a:off x="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1" name="Rectangle 3"/>
          <p:cNvSpPr>
            <a:spLocks noGrp="1" noChangeArrowheads="1"/>
          </p:cNvSpPr>
          <p:nvPr>
            <p:ph type="dt" idx="1"/>
          </p:nvPr>
        </p:nvSpPr>
        <p:spPr bwMode="auto">
          <a:xfrm>
            <a:off x="5438180" y="0"/>
            <a:ext cx="4160937" cy="365276"/>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lvl1pPr algn="r" defTabSz="957263">
              <a:defRPr sz="1300" b="0">
                <a:latin typeface="Times New Roman" pitchFamily="-107"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p:spPr>
      </p:sp>
      <p:sp>
        <p:nvSpPr>
          <p:cNvPr id="176133" name="Rectangle 5"/>
          <p:cNvSpPr>
            <a:spLocks noGrp="1" noChangeArrowheads="1"/>
          </p:cNvSpPr>
          <p:nvPr>
            <p:ph type="body" sz="quarter" idx="3"/>
          </p:nvPr>
        </p:nvSpPr>
        <p:spPr bwMode="auto">
          <a:xfrm>
            <a:off x="960538" y="3474963"/>
            <a:ext cx="7680127" cy="3291114"/>
          </a:xfrm>
          <a:prstGeom prst="rect">
            <a:avLst/>
          </a:prstGeom>
          <a:noFill/>
          <a:ln w="9525">
            <a:noFill/>
            <a:miter lim="800000"/>
            <a:headEnd/>
            <a:tailEnd/>
          </a:ln>
          <a:effectLst/>
        </p:spPr>
        <p:txBody>
          <a:bodyPr vert="horz" wrap="square" lIns="95738" tIns="47869" rIns="95738" bIns="478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6134" name="Rectangle 6"/>
          <p:cNvSpPr>
            <a:spLocks noGrp="1" noChangeArrowheads="1"/>
          </p:cNvSpPr>
          <p:nvPr>
            <p:ph type="ftr" sz="quarter" idx="4"/>
          </p:nvPr>
        </p:nvSpPr>
        <p:spPr bwMode="auto">
          <a:xfrm>
            <a:off x="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l" defTabSz="957263">
              <a:defRPr sz="1300" b="0">
                <a:latin typeface="Times New Roman" pitchFamily="-107" charset="0"/>
              </a:defRPr>
            </a:lvl1pPr>
          </a:lstStyle>
          <a:p>
            <a:pPr>
              <a:defRPr/>
            </a:pPr>
            <a:endParaRPr lang="en-US"/>
          </a:p>
        </p:txBody>
      </p:sp>
      <p:sp>
        <p:nvSpPr>
          <p:cNvPr id="176135" name="Rectangle 7"/>
          <p:cNvSpPr>
            <a:spLocks noGrp="1" noChangeArrowheads="1"/>
          </p:cNvSpPr>
          <p:nvPr>
            <p:ph type="sldNum" sz="quarter" idx="5"/>
          </p:nvPr>
        </p:nvSpPr>
        <p:spPr bwMode="auto">
          <a:xfrm>
            <a:off x="5438180" y="6948715"/>
            <a:ext cx="4160937" cy="365276"/>
          </a:xfrm>
          <a:prstGeom prst="rect">
            <a:avLst/>
          </a:prstGeom>
          <a:noFill/>
          <a:ln w="9525">
            <a:noFill/>
            <a:miter lim="800000"/>
            <a:headEnd/>
            <a:tailEnd/>
          </a:ln>
          <a:effectLst/>
        </p:spPr>
        <p:txBody>
          <a:bodyPr vert="horz" wrap="square" lIns="95738" tIns="47869" rIns="95738" bIns="47869" numCol="1" anchor="b" anchorCtr="0" compatLnSpc="1">
            <a:prstTxWarp prst="textNoShape">
              <a:avLst/>
            </a:prstTxWarp>
          </a:bodyPr>
          <a:lstStyle>
            <a:lvl1pPr algn="r" defTabSz="957263">
              <a:defRPr sz="1300" b="0">
                <a:latin typeface="Times New Roman" pitchFamily="-107" charset="0"/>
              </a:defRPr>
            </a:lvl1pPr>
          </a:lstStyle>
          <a:p>
            <a:pPr>
              <a:defRPr/>
            </a:pPr>
            <a:fld id="{B069701C-02A1-CE43-ADB4-E98A80C283F2}" type="slidenum">
              <a:rPr lang="en-US"/>
              <a:pPr>
                <a:defRPr/>
              </a:pPr>
              <a:t>‹#›</a:t>
            </a:fld>
            <a:endParaRPr lang="en-US"/>
          </a:p>
        </p:txBody>
      </p:sp>
    </p:spTree>
    <p:extLst>
      <p:ext uri="{BB962C8B-B14F-4D97-AF65-F5344CB8AC3E}">
        <p14:creationId xmlns:p14="http://schemas.microsoft.com/office/powerpoint/2010/main" val="7651505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069701C-02A1-CE43-ADB4-E98A80C283F2}" type="slidenum">
              <a:rPr lang="en-US" smtClean="0"/>
              <a:pPr>
                <a:defRPr/>
              </a:pPr>
              <a:t>2</a:t>
            </a:fld>
            <a:endParaRPr lang="en-US"/>
          </a:p>
        </p:txBody>
      </p:sp>
    </p:spTree>
    <p:extLst>
      <p:ext uri="{BB962C8B-B14F-4D97-AF65-F5344CB8AC3E}">
        <p14:creationId xmlns:p14="http://schemas.microsoft.com/office/powerpoint/2010/main" val="81184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3</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b="1" dirty="0" smtClean="0">
                <a:latin typeface="Times New Roman" pitchFamily="-1" charset="0"/>
              </a:rPr>
              <a:t>The key</a:t>
            </a:r>
            <a:r>
              <a:rPr lang="en-US" b="1" baseline="0" dirty="0" smtClean="0">
                <a:latin typeface="Times New Roman" pitchFamily="-1" charset="0"/>
              </a:rPr>
              <a:t> ideas of chain replication is that it provides a strongly consistent, </a:t>
            </a:r>
            <a:r>
              <a:rPr lang="en-US" b="1" baseline="0" dirty="0" err="1" smtClean="0">
                <a:latin typeface="Times New Roman" pitchFamily="-1" charset="0"/>
              </a:rPr>
              <a:t>serializable</a:t>
            </a:r>
            <a:r>
              <a:rPr lang="en-US" b="1" baseline="0" dirty="0" smtClean="0">
                <a:latin typeface="Times New Roman" pitchFamily="-1" charset="0"/>
              </a:rPr>
              <a:t> order of operations by essentially stating that the head node is the node which will enforce all ordering. Additionally, all updates are propagated through the head node downwards, so all the intermediary nodes + tail nodes will see this order of operations</a:t>
            </a:r>
          </a:p>
          <a:p>
            <a:pPr eaLnBrk="1" hangingPunct="1"/>
            <a:endParaRPr lang="en-US" b="1" baseline="0" dirty="0" smtClean="0">
              <a:latin typeface="Times New Roman" pitchFamily="-1" charset="0"/>
            </a:endParaRPr>
          </a:p>
          <a:p>
            <a:pPr eaLnBrk="1" hangingPunct="1"/>
            <a:r>
              <a:rPr lang="en-US" b="0" baseline="0" dirty="0" smtClean="0">
                <a:latin typeface="Times New Roman" pitchFamily="-1" charset="0"/>
              </a:rPr>
              <a:t>High throughput and availability along with strong consistency</a:t>
            </a:r>
          </a:p>
          <a:p>
            <a:pPr eaLnBrk="1" hangingPunct="1"/>
            <a:endParaRPr lang="en-US" b="0" baseline="0" dirty="0" smtClean="0">
              <a:latin typeface="Times New Roman" pitchFamily="-1" charset="0"/>
            </a:endParaRPr>
          </a:p>
          <a:p>
            <a:pPr eaLnBrk="1" hangingPunct="1"/>
            <a:r>
              <a:rPr lang="en-US" b="0" baseline="0" dirty="0" smtClean="0">
                <a:latin typeface="Times New Roman" pitchFamily="-1" charset="0"/>
              </a:rPr>
              <a:t>Faster because you don’t need to wait for consensus from all backups as in a conventional primary backup system that a certain quorum of nodes have actually written the item/</a:t>
            </a:r>
            <a:r>
              <a:rPr lang="en-US" b="0" baseline="0" dirty="0" err="1" smtClean="0">
                <a:latin typeface="Times New Roman" pitchFamily="-1" charset="0"/>
              </a:rPr>
              <a:t>key,value</a:t>
            </a:r>
            <a:r>
              <a:rPr lang="en-US" b="0" baseline="0" dirty="0" smtClean="0">
                <a:latin typeface="Times New Roman" pitchFamily="-1" charset="0"/>
              </a:rPr>
              <a:t> since you only query the tail</a:t>
            </a:r>
          </a:p>
          <a:p>
            <a:pPr eaLnBrk="1" hangingPunct="1"/>
            <a:endParaRPr lang="en-US" b="0" baseline="0" dirty="0" smtClean="0">
              <a:latin typeface="Times New Roman" pitchFamily="-1" charset="0"/>
            </a:endParaRPr>
          </a:p>
          <a:p>
            <a:pPr eaLnBrk="1" hangingPunct="1"/>
            <a:r>
              <a:rPr lang="en-US" b="0" baseline="0" dirty="0" smtClean="0">
                <a:latin typeface="Times New Roman" pitchFamily="-1" charset="0"/>
              </a:rPr>
              <a:t>Replication through the intermediary nodes + tail nodes</a:t>
            </a:r>
          </a:p>
          <a:p>
            <a:pPr eaLnBrk="1" hangingPunct="1"/>
            <a:endParaRPr lang="en-US" b="0" baseline="0" dirty="0" smtClean="0">
              <a:latin typeface="Times New Roman" pitchFamily="-1" charset="0"/>
            </a:endParaRPr>
          </a:p>
          <a:p>
            <a:pPr eaLnBrk="1" hangingPunct="1"/>
            <a:r>
              <a:rPr lang="en-US" b="0" baseline="0" dirty="0" smtClean="0">
                <a:latin typeface="Times New Roman" pitchFamily="-1" charset="0"/>
              </a:rPr>
              <a:t>Read latencies will only suffer if the tail node crashes, other server failures will not impact performance</a:t>
            </a:r>
            <a:endParaRPr lang="en-US" b="0" dirty="0">
              <a:latin typeface="Times New Roman" pitchFamily="-1" charset="0"/>
            </a:endParaRPr>
          </a:p>
        </p:txBody>
      </p:sp>
    </p:spTree>
    <p:extLst>
      <p:ext uri="{BB962C8B-B14F-4D97-AF65-F5344CB8AC3E}">
        <p14:creationId xmlns:p14="http://schemas.microsoft.com/office/powerpoint/2010/main" val="1965240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4</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389895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5</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b="0" dirty="0" smtClean="0">
                <a:latin typeface="Times New Roman" pitchFamily="-1" charset="0"/>
              </a:rPr>
              <a:t>This is the basic system architecture with each server</a:t>
            </a:r>
            <a:r>
              <a:rPr lang="en-US" b="0" baseline="0" dirty="0" smtClean="0">
                <a:latin typeface="Times New Roman" pitchFamily="-1" charset="0"/>
              </a:rPr>
              <a:t> connected with a reliable FIFO link ordering the servers in the chain, so this is a four-server chain</a:t>
            </a:r>
          </a:p>
          <a:p>
            <a:pPr eaLnBrk="1" hangingPunct="1"/>
            <a:endParaRPr lang="en-US" b="0" baseline="0" dirty="0" smtClean="0">
              <a:latin typeface="Times New Roman" pitchFamily="-1" charset="0"/>
            </a:endParaRPr>
          </a:p>
          <a:p>
            <a:pPr eaLnBrk="1" hangingPunct="1"/>
            <a:r>
              <a:rPr lang="en-US" b="0" baseline="0" dirty="0" smtClean="0">
                <a:latin typeface="Times New Roman" pitchFamily="-1" charset="0"/>
              </a:rPr>
              <a:t>As you can see, all updates go to the head node, which are then propagated down the chain to intermediary nodes. The tail node is the only one that accepts queries and replies back to external clients, in the case of failures, there is a master service that is not depicted here that is responsible for server failure and re-establishing the chain order when a node has failed</a:t>
            </a:r>
          </a:p>
          <a:p>
            <a:pPr eaLnBrk="1" hangingPunct="1"/>
            <a:endParaRPr lang="en-US" b="0" baseline="0" dirty="0" smtClean="0">
              <a:latin typeface="Times New Roman" pitchFamily="-1" charset="0"/>
            </a:endParaRPr>
          </a:p>
        </p:txBody>
      </p:sp>
    </p:spTree>
    <p:extLst>
      <p:ext uri="{BB962C8B-B14F-4D97-AF65-F5344CB8AC3E}">
        <p14:creationId xmlns:p14="http://schemas.microsoft.com/office/powerpoint/2010/main" val="592929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7</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325105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8</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b="0" dirty="0" smtClean="0">
                <a:latin typeface="Times New Roman" pitchFamily="-1" charset="0"/>
              </a:rPr>
              <a:t>One of the challenges we have</a:t>
            </a:r>
            <a:r>
              <a:rPr lang="en-US" b="0" baseline="0" dirty="0" smtClean="0">
                <a:latin typeface="Times New Roman" pitchFamily="-1" charset="0"/>
              </a:rPr>
              <a:t> is track the state of a chain, as well as a node. So what does that mean? It means establishing a way for servers themselves to determine what they are, as well as for the system as a whole to determine the ordering of the head and tail nodes</a:t>
            </a:r>
          </a:p>
          <a:p>
            <a:pPr eaLnBrk="1" hangingPunct="1"/>
            <a:endParaRPr lang="en-US" b="0" baseline="0" dirty="0" smtClean="0">
              <a:latin typeface="Times New Roman" pitchFamily="-1" charset="0"/>
            </a:endParaRPr>
          </a:p>
          <a:p>
            <a:pPr eaLnBrk="1" hangingPunct="1"/>
            <a:r>
              <a:rPr lang="en-US" b="0" baseline="0" dirty="0" smtClean="0">
                <a:latin typeface="Times New Roman" pitchFamily="-1" charset="0"/>
              </a:rPr>
              <a:t>To do so, we have established </a:t>
            </a:r>
            <a:r>
              <a:rPr lang="en-US" b="0" baseline="0" smtClean="0">
                <a:latin typeface="Times New Roman" pitchFamily="-1" charset="0"/>
              </a:rPr>
              <a:t>bo</a:t>
            </a:r>
            <a:endParaRPr lang="en-US" b="0" dirty="0">
              <a:latin typeface="Times New Roman" pitchFamily="-1" charset="0"/>
            </a:endParaRPr>
          </a:p>
        </p:txBody>
      </p:sp>
    </p:spTree>
    <p:extLst>
      <p:ext uri="{BB962C8B-B14F-4D97-AF65-F5344CB8AC3E}">
        <p14:creationId xmlns:p14="http://schemas.microsoft.com/office/powerpoint/2010/main" val="325105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9</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1825852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10</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1825852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53F1097C-7BBA-F243-A775-F930F9A92F8C}" type="slidenum">
              <a:rPr lang="en-US">
                <a:latin typeface="Times" pitchFamily="-1" charset="0"/>
              </a:rPr>
              <a:pPr/>
              <a:t>11</a:t>
            </a:fld>
            <a:endParaRPr lang="en-US">
              <a:latin typeface="Times"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b="1" dirty="0">
              <a:latin typeface="Times New Roman" pitchFamily="-1" charset="0"/>
            </a:endParaRPr>
          </a:p>
        </p:txBody>
      </p:sp>
    </p:spTree>
    <p:extLst>
      <p:ext uri="{BB962C8B-B14F-4D97-AF65-F5344CB8AC3E}">
        <p14:creationId xmlns:p14="http://schemas.microsoft.com/office/powerpoint/2010/main" val="182585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tif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tif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1000" y="685800"/>
            <a:ext cx="8382000" cy="1905000"/>
          </a:xfrm>
          <a:prstGeom prst="rect">
            <a:avLst/>
          </a:prstGeom>
        </p:spPr>
        <p:txBody>
          <a:bodyPr anchor="b"/>
          <a:lstStyle>
            <a:lvl1pPr algn="ctr">
              <a:defRPr/>
            </a:lvl1pPr>
          </a:lstStyle>
          <a:p>
            <a:r>
              <a:rPr lang="en-US" dirty="0"/>
              <a:t>Click to edit Master title style</a:t>
            </a:r>
          </a:p>
        </p:txBody>
      </p:sp>
      <p:sp>
        <p:nvSpPr>
          <p:cNvPr id="3" name="Subtitle 2"/>
          <p:cNvSpPr>
            <a:spLocks noGrp="1"/>
          </p:cNvSpPr>
          <p:nvPr>
            <p:ph type="subTitle" idx="1"/>
          </p:nvPr>
        </p:nvSpPr>
        <p:spPr>
          <a:xfrm>
            <a:off x="1371600" y="4495800"/>
            <a:ext cx="6400800" cy="1752600"/>
          </a:xfrm>
        </p:spPr>
        <p:txBody>
          <a:bodyPr/>
          <a:lstStyle>
            <a:lvl1pPr marL="0" indent="0" algn="ctr">
              <a:buNone/>
              <a:defRPr sz="28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descr="Princeton_shield.tif"/>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69050" y="2971800"/>
            <a:ext cx="805900" cy="1018171"/>
          </a:xfrm>
          <a:prstGeom prst="rect">
            <a:avLst/>
          </a:prstGeom>
        </p:spPr>
      </p:pic>
      <p:cxnSp>
        <p:nvCxnSpPr>
          <p:cNvPr id="8" name="Straight Connector 7"/>
          <p:cNvCxnSpPr/>
          <p:nvPr userDrawn="1"/>
        </p:nvCxnSpPr>
        <p:spPr>
          <a:xfrm>
            <a:off x="152400" y="4343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9394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62C562-3101-0D43-9BC5-1FD230FF41EF}" type="datetime1">
              <a:rPr lang="en-US" smtClean="0"/>
              <a:t>4/17/19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2E0B851-7313-6B4B-90F0-D21AC23BC811}" type="slidenum">
              <a:rPr lang="en-US"/>
              <a:pPr>
                <a:defRPr/>
              </a:pPr>
              <a:t>‹#›</a:t>
            </a:fld>
            <a:endParaRPr lang="en-US"/>
          </a:p>
        </p:txBody>
      </p:sp>
    </p:spTree>
    <p:extLst>
      <p:ext uri="{BB962C8B-B14F-4D97-AF65-F5344CB8AC3E}">
        <p14:creationId xmlns:p14="http://schemas.microsoft.com/office/powerpoint/2010/main" val="298878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38061D7-F64F-8E4D-8C48-35B191211857}" type="datetime1">
              <a:rPr lang="en-US" smtClean="0"/>
              <a:t>4/17/19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B8A700-9ACA-CA49-8640-C2576E344D56}" type="slidenum">
              <a:rPr lang="en-US"/>
              <a:pPr>
                <a:defRPr/>
              </a:pPr>
              <a:t>‹#›</a:t>
            </a:fld>
            <a:endParaRPr lang="en-US"/>
          </a:p>
        </p:txBody>
      </p:sp>
      <p:sp>
        <p:nvSpPr>
          <p:cNvPr id="7"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pic>
        <p:nvPicPr>
          <p:cNvPr id="8" name="Picture 7"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9" name="Straight Connector 8"/>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6769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68C55DC-D3DB-A142-8833-8A2BDFA4DAAA}" type="datetime1">
              <a:rPr lang="en-US" smtClean="0"/>
              <a:t>4/17/19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F1C1C3E-524C-584F-BE26-32C52DE4BAA2}" type="slidenum">
              <a:rPr lang="en-US"/>
              <a:pPr>
                <a:defRPr/>
              </a:pPr>
              <a:t>‹#›</a:t>
            </a:fld>
            <a:endParaRPr lang="en-US"/>
          </a:p>
        </p:txBody>
      </p:sp>
    </p:spTree>
    <p:extLst>
      <p:ext uri="{BB962C8B-B14F-4D97-AF65-F5344CB8AC3E}">
        <p14:creationId xmlns:p14="http://schemas.microsoft.com/office/powerpoint/2010/main" val="2933858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196" y="1447800"/>
            <a:ext cx="8565204" cy="5029200"/>
          </a:xfrm>
        </p:spPr>
        <p:txBody>
          <a:bodyPr>
            <a:normAutofit/>
          </a:bodyPr>
          <a:lstStyle>
            <a:lvl1pPr>
              <a:lnSpc>
                <a:spcPct val="100000"/>
              </a:lnSpc>
              <a:spcBef>
                <a:spcPts val="1400"/>
              </a:spcBef>
              <a:defRPr sz="3000"/>
            </a:lvl1pPr>
            <a:lvl2pPr>
              <a:spcBef>
                <a:spcPts val="800"/>
              </a:spcBef>
              <a:defRPr sz="2800"/>
            </a:lvl2pPr>
            <a:lvl3pPr>
              <a:spcBef>
                <a:spcPts val="800"/>
              </a:spcBef>
              <a:defRPr sz="2400"/>
            </a:lvl3pPr>
            <a:lvl4pPr>
              <a:spcBef>
                <a:spcPts val="800"/>
              </a:spcBef>
              <a:defRPr sz="2200"/>
            </a:lvl4pPr>
            <a:lvl5pPr>
              <a:spcBef>
                <a:spcPts val="800"/>
              </a:spcBef>
              <a:defRPr sz="2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0"/>
            <a:r>
              <a:rPr lang="en-US" dirty="0"/>
              <a:t>Second main line</a:t>
            </a:r>
          </a:p>
          <a:p>
            <a:pPr lvl="1"/>
            <a:r>
              <a:rPr lang="en-US" dirty="0"/>
              <a:t>Second level</a:t>
            </a:r>
          </a:p>
          <a:p>
            <a:pPr lvl="0"/>
            <a:endParaRPr lang="en-US" dirty="0"/>
          </a:p>
        </p:txBody>
      </p:sp>
      <p:sp>
        <p:nvSpPr>
          <p:cNvPr id="4" name="Date Placeholder 3"/>
          <p:cNvSpPr>
            <a:spLocks noGrp="1"/>
          </p:cNvSpPr>
          <p:nvPr>
            <p:ph type="dt" sz="half" idx="10"/>
          </p:nvPr>
        </p:nvSpPr>
        <p:spPr/>
        <p:txBody>
          <a:bodyPr/>
          <a:lstStyle>
            <a:lvl1pPr>
              <a:defRPr/>
            </a:lvl1pPr>
          </a:lstStyle>
          <a:p>
            <a:pPr>
              <a:defRPr/>
            </a:pPr>
            <a:fld id="{3E6AAB37-D57B-5349-8A73-F9D93383FA9F}" type="datetime1">
              <a:rPr lang="en-US" smtClean="0"/>
              <a:t>4/17/19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9111C5-E04E-4942-8174-12BB645D56A6}" type="slidenum">
              <a:rPr lang="en-US"/>
              <a:pPr>
                <a:defRPr/>
              </a:pPr>
              <a:t>‹#›</a:t>
            </a:fld>
            <a:endParaRPr lang="en-US"/>
          </a:p>
        </p:txBody>
      </p:sp>
      <p:sp>
        <p:nvSpPr>
          <p:cNvPr id="7" name="Title Placeholder 1"/>
          <p:cNvSpPr>
            <a:spLocks noGrp="1"/>
          </p:cNvSpPr>
          <p:nvPr>
            <p:ph type="title"/>
          </p:nvPr>
        </p:nvSpPr>
        <p:spPr bwMode="auto">
          <a:xfrm>
            <a:off x="350196" y="76201"/>
            <a:ext cx="8565204"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cxnSp>
        <p:nvCxnSpPr>
          <p:cNvPr id="9" name="Straight Connector 8"/>
          <p:cNvCxnSpPr/>
          <p:nvPr userDrawn="1"/>
        </p:nvCxnSpPr>
        <p:spPr>
          <a:xfrm>
            <a:off x="152400" y="1275945"/>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665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4/17/19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48687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72373" y="2845761"/>
            <a:ext cx="7772400" cy="1166478"/>
          </a:xfrm>
          <a:prstGeom prst="rect">
            <a:avLst/>
          </a:prstGeom>
        </p:spPr>
        <p:txBody>
          <a:bodyPr anchor="ctr"/>
          <a:lstStyle>
            <a:lvl1pPr algn="ctr">
              <a:defRPr sz="4000" b="1" cap="none"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772373" y="4069954"/>
            <a:ext cx="7772400" cy="988430"/>
          </a:xfrm>
        </p:spPr>
        <p:txBody>
          <a:bodyPr anchor="ctr">
            <a:normAutofit/>
          </a:bodyPr>
          <a:lstStyle>
            <a:lvl1pPr marL="0" indent="0" algn="ctr">
              <a:buNone/>
              <a:defRPr sz="32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pPr>
              <a:defRPr/>
            </a:pPr>
            <a:fld id="{3546F9FE-3308-7D4E-8B46-F9836AC42425}" type="datetime1">
              <a:rPr lang="en-US" smtClean="0"/>
              <a:t>4/17/19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559B53-AEC7-9D43-BD4D-FB123296CDE3}" type="slidenum">
              <a:rPr lang="en-US"/>
              <a:pPr>
                <a:defRPr/>
              </a:pPr>
              <a:t>‹#›</a:t>
            </a:fld>
            <a:endParaRPr lang="en-US"/>
          </a:p>
        </p:txBody>
      </p:sp>
    </p:spTree>
    <p:extLst>
      <p:ext uri="{BB962C8B-B14F-4D97-AF65-F5344CB8AC3E}">
        <p14:creationId xmlns:p14="http://schemas.microsoft.com/office/powerpoint/2010/main" val="1226081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55425" y="1470346"/>
            <a:ext cx="434037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470346"/>
            <a:ext cx="4263565" cy="4877434"/>
          </a:xfrm>
        </p:spPr>
        <p:txBody>
          <a:bodyPr>
            <a:normAutofit/>
          </a:bodyPr>
          <a:lstStyle>
            <a:lvl1pPr>
              <a:defRPr sz="2600"/>
            </a:lvl1pPr>
            <a:lvl2pPr>
              <a:defRPr sz="2600"/>
            </a:lvl2pPr>
            <a:lvl3pPr>
              <a:defRPr sz="2600"/>
            </a:lvl3pPr>
            <a:lvl4pPr>
              <a:defRPr sz="2600"/>
            </a:lvl4pPr>
            <a:lvl5pPr>
              <a:defRPr sz="2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B416C878-1A61-1D40-8C94-88B875F76C97}" type="datetime1">
              <a:rPr lang="en-US" smtClean="0"/>
              <a:t>4/17/19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E200562-6296-9E41-94C7-4DAE5BF4E447}" type="slidenum">
              <a:rPr lang="en-US"/>
              <a:pPr>
                <a:defRPr/>
              </a:pPr>
              <a:t>‹#›</a:t>
            </a:fld>
            <a:endParaRPr lang="en-US"/>
          </a:p>
        </p:txBody>
      </p:sp>
      <p:sp>
        <p:nvSpPr>
          <p:cNvPr id="8"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9" name="Picture 8"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0" name="Straight Connector 9"/>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573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5E7AF70-5002-B24C-BAA9-0C2EC79E2C37}" type="datetime1">
              <a:rPr lang="en-US" smtClean="0"/>
              <a:t>4/17/19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D4929D7-7AD0-024D-8F69-58F7A677FF78}" type="slidenum">
              <a:rPr lang="en-US"/>
              <a:pPr>
                <a:defRPr/>
              </a:pPr>
              <a:t>‹#›</a:t>
            </a:fld>
            <a:endParaRPr lang="en-US"/>
          </a:p>
        </p:txBody>
      </p:sp>
      <p:sp>
        <p:nvSpPr>
          <p:cNvPr id="10"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a:lvl1pPr>
          </a:lstStyle>
          <a:p>
            <a:pPr lvl="0"/>
            <a:r>
              <a:rPr lang="en-US" dirty="0"/>
              <a:t>Click to edit Master title style</a:t>
            </a:r>
          </a:p>
        </p:txBody>
      </p:sp>
      <p:pic>
        <p:nvPicPr>
          <p:cNvPr id="11" name="Picture 10"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12" name="Straight Connector 11"/>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3578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fld id="{62E44EB9-203A-2649-A5DC-C807C557D821}" type="datetime1">
              <a:rPr lang="en-US" smtClean="0"/>
              <a:t>4/17/19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74934AC4-E5A6-0446-ADDB-6CB25A5DDD13}" type="slidenum">
              <a:rPr lang="en-US"/>
              <a:pPr>
                <a:defRPr/>
              </a:pPr>
              <a:t>‹#›</a:t>
            </a:fld>
            <a:endParaRPr lang="en-US"/>
          </a:p>
        </p:txBody>
      </p:sp>
      <p:sp>
        <p:nvSpPr>
          <p:cNvPr id="6" name="Title Placeholder 1"/>
          <p:cNvSpPr>
            <a:spLocks noGrp="1"/>
          </p:cNvSpPr>
          <p:nvPr>
            <p:ph type="title"/>
          </p:nvPr>
        </p:nvSpPr>
        <p:spPr bwMode="auto">
          <a:xfrm>
            <a:off x="152400" y="152400"/>
            <a:ext cx="8001000" cy="10668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nSpc>
                <a:spcPct val="80000"/>
              </a:lnSpc>
              <a:defRPr spc="-100"/>
            </a:lvl1pPr>
          </a:lstStyle>
          <a:p>
            <a:pPr lvl="0"/>
            <a:r>
              <a:rPr lang="en-US" dirty="0"/>
              <a:t>Click to edit Master title style</a:t>
            </a:r>
          </a:p>
        </p:txBody>
      </p:sp>
      <p:pic>
        <p:nvPicPr>
          <p:cNvPr id="7" name="Picture 6" descr="Princeton_shield.t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229600" y="457200"/>
            <a:ext cx="685800" cy="763628"/>
          </a:xfrm>
          <a:prstGeom prst="rect">
            <a:avLst/>
          </a:prstGeom>
        </p:spPr>
      </p:pic>
      <p:cxnSp>
        <p:nvCxnSpPr>
          <p:cNvPr id="8" name="Straight Connector 7"/>
          <p:cNvCxnSpPr/>
          <p:nvPr userDrawn="1"/>
        </p:nvCxnSpPr>
        <p:spPr>
          <a:xfrm>
            <a:off x="152400" y="1295400"/>
            <a:ext cx="8763000" cy="0"/>
          </a:xfrm>
          <a:prstGeom prst="line">
            <a:avLst/>
          </a:prstGeom>
          <a:ln>
            <a:solidFill>
              <a:srgbClr val="FF66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3722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54E168DF-4358-664B-A04B-7A4BE79C5464}" type="datetime1">
              <a:rPr lang="en-US" smtClean="0"/>
              <a:t>4/17/19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8025072-9793-DD45-A50B-C84D5FD44B45}" type="slidenum">
              <a:rPr lang="en-US"/>
              <a:pPr>
                <a:defRPr/>
              </a:pPr>
              <a:t>‹#›</a:t>
            </a:fld>
            <a:endParaRPr lang="en-US"/>
          </a:p>
        </p:txBody>
      </p:sp>
    </p:spTree>
    <p:extLst>
      <p:ext uri="{BB962C8B-B14F-4D97-AF65-F5344CB8AC3E}">
        <p14:creationId xmlns:p14="http://schemas.microsoft.com/office/powerpoint/2010/main" val="1391087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FB0B6B8-460D-9A45-A983-067DAFC8AE2B}" type="datetime1">
              <a:rPr lang="en-US" smtClean="0"/>
              <a:t>4/17/19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E1BDEDE-40D3-1C4C-B3CB-CF078D2D5C07}" type="slidenum">
              <a:rPr lang="en-US"/>
              <a:pPr>
                <a:defRPr/>
              </a:pPr>
              <a:t>‹#›</a:t>
            </a:fld>
            <a:endParaRPr lang="en-US"/>
          </a:p>
        </p:txBody>
      </p:sp>
    </p:spTree>
    <p:extLst>
      <p:ext uri="{BB962C8B-B14F-4D97-AF65-F5344CB8AC3E}">
        <p14:creationId xmlns:p14="http://schemas.microsoft.com/office/powerpoint/2010/main" val="180406614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152400" y="1447800"/>
            <a:ext cx="8763000" cy="5029200"/>
          </a:xfrm>
          <a:prstGeom prst="rect">
            <a:avLst/>
          </a:prstGeom>
          <a:noFill/>
          <a:ln w="9525">
            <a:noFill/>
            <a:miter lim="800000"/>
            <a:headEnd/>
            <a:tailEnd/>
          </a:ln>
        </p:spPr>
        <p:txBody>
          <a:bodyPr vert="horz" wrap="square" lIns="36000" tIns="36000" rIns="36000" bIns="36000"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2400" y="6553200"/>
            <a:ext cx="2133600" cy="2127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AB581CF-9A74-854B-A279-C8C42F61C879}" type="datetime1">
              <a:rPr lang="en-US" smtClean="0"/>
              <a:pPr>
                <a:defRPr/>
              </a:pPr>
              <a:t>4/17/19</a:t>
            </a:fld>
            <a:endParaRPr lang="en-US" dirty="0"/>
          </a:p>
        </p:txBody>
      </p:sp>
      <p:sp>
        <p:nvSpPr>
          <p:cNvPr id="5" name="Footer Placeholder 4"/>
          <p:cNvSpPr>
            <a:spLocks noGrp="1"/>
          </p:cNvSpPr>
          <p:nvPr>
            <p:ph type="ftr" sz="quarter" idx="3"/>
          </p:nvPr>
        </p:nvSpPr>
        <p:spPr>
          <a:xfrm>
            <a:off x="3124200" y="6553200"/>
            <a:ext cx="2895600" cy="2127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dirty="0"/>
          </a:p>
        </p:txBody>
      </p:sp>
      <p:sp>
        <p:nvSpPr>
          <p:cNvPr id="6" name="Slide Number Placeholder 5"/>
          <p:cNvSpPr>
            <a:spLocks noGrp="1"/>
          </p:cNvSpPr>
          <p:nvPr>
            <p:ph type="sldNum" sz="quarter" idx="4"/>
          </p:nvPr>
        </p:nvSpPr>
        <p:spPr>
          <a:xfrm>
            <a:off x="6781800" y="6553200"/>
            <a:ext cx="2133600" cy="212725"/>
          </a:xfrm>
          <a:prstGeom prst="rect">
            <a:avLst/>
          </a:prstGeom>
        </p:spPr>
        <p:txBody>
          <a:bodyPr vert="horz" lIns="36000" tIns="36000" rIns="36000" bIns="36000" rtlCol="0" anchor="ctr"/>
          <a:lstStyle>
            <a:lvl1pPr algn="r">
              <a:defRPr sz="1400" b="1">
                <a:solidFill>
                  <a:srgbClr val="FF6600"/>
                </a:solidFill>
                <a:latin typeface="+mn-lt"/>
              </a:defRPr>
            </a:lvl1pPr>
          </a:lstStyle>
          <a:p>
            <a:pPr>
              <a:defRPr/>
            </a:pPr>
            <a:fld id="{62406363-7E77-DB4B-97E5-317AD9418D55}" type="slidenum">
              <a:rPr lang="en-US" smtClean="0"/>
              <a:pPr>
                <a:defRPr/>
              </a:pPr>
              <a:t>‹#›</a:t>
            </a:fld>
            <a:endParaRPr lang="en-US"/>
          </a:p>
        </p:txBody>
      </p:sp>
    </p:spTree>
    <p:extLst>
      <p:ext uri="{BB962C8B-B14F-4D97-AF65-F5344CB8AC3E}">
        <p14:creationId xmlns:p14="http://schemas.microsoft.com/office/powerpoint/2010/main" val="64721318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85" r:id="rId3"/>
    <p:sldLayoutId id="214748368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457200" rtl="0" eaLnBrk="0" fontAlgn="base" hangingPunct="0">
        <a:spcBef>
          <a:spcPct val="0"/>
        </a:spcBef>
        <a:spcAft>
          <a:spcPct val="0"/>
        </a:spcAft>
        <a:defRPr sz="3600" b="1" kern="1200">
          <a:solidFill>
            <a:schemeClr val="tx1"/>
          </a:solidFill>
          <a:latin typeface="+mj-lt"/>
          <a:ea typeface="ＭＳ Ｐゴシック" pitchFamily="-1" charset="-128"/>
          <a:cs typeface="ＭＳ Ｐゴシック" pitchFamily="-1" charset="-128"/>
        </a:defRPr>
      </a:lvl1pPr>
      <a:lvl2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2pPr>
      <a:lvl3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3pPr>
      <a:lvl4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4pPr>
      <a:lvl5pPr algn="ctr" defTabSz="457200" rtl="0" eaLnBrk="0" fontAlgn="base" hangingPunct="0">
        <a:spcBef>
          <a:spcPct val="0"/>
        </a:spcBef>
        <a:spcAft>
          <a:spcPct val="0"/>
        </a:spcAft>
        <a:defRPr sz="4400">
          <a:solidFill>
            <a:srgbClr val="000090"/>
          </a:solidFill>
          <a:latin typeface="Calibri" pitchFamily="-1" charset="0"/>
          <a:ea typeface="ＭＳ Ｐゴシック" pitchFamily="-1" charset="-128"/>
          <a:cs typeface="ＭＳ Ｐゴシック" pitchFamily="-1" charset="-128"/>
        </a:defRPr>
      </a:lvl5pPr>
      <a:lvl6pPr marL="4572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6pPr>
      <a:lvl7pPr marL="9144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7pPr>
      <a:lvl8pPr marL="13716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8pPr>
      <a:lvl9pPr marL="1828800" algn="ctr" defTabSz="457200" rtl="0" fontAlgn="base">
        <a:spcBef>
          <a:spcPct val="0"/>
        </a:spcBef>
        <a:spcAft>
          <a:spcPct val="0"/>
        </a:spcAft>
        <a:defRPr sz="4400">
          <a:solidFill>
            <a:schemeClr val="tx1"/>
          </a:solidFill>
          <a:latin typeface="Calibri" pitchFamily="-1" charset="0"/>
          <a:ea typeface="ＭＳ Ｐゴシック" pitchFamily="-1" charset="-128"/>
          <a:cs typeface="ＭＳ Ｐゴシック" pitchFamily="-1" charset="-128"/>
        </a:defRPr>
      </a:lvl9pPr>
    </p:titleStyle>
    <p:bodyStyle>
      <a:lvl1pPr marL="342900" indent="-3429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ＭＳ Ｐゴシック" pitchFamily="-1" charset="-128"/>
        </a:defRPr>
      </a:lvl1pPr>
      <a:lvl2pPr marL="742950" indent="-28575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2pPr>
      <a:lvl3pPr marL="11430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3pPr>
      <a:lvl4pPr marL="16002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4pPr>
      <a:lvl5pPr marL="2057400" indent="-228600" algn="l" defTabSz="457200" rtl="0" eaLnBrk="0" fontAlgn="base" hangingPunct="0">
        <a:lnSpc>
          <a:spcPct val="80000"/>
        </a:lnSpc>
        <a:spcBef>
          <a:spcPct val="20000"/>
        </a:spcBef>
        <a:spcAft>
          <a:spcPct val="0"/>
        </a:spcAft>
        <a:buFont typeface="Arial" pitchFamily="-1" charset="0"/>
        <a:buChar char="»"/>
        <a:defRPr sz="2400" kern="1200" spc="-50">
          <a:solidFill>
            <a:schemeClr val="tx1"/>
          </a:solidFill>
          <a:latin typeface="+mn-lt"/>
          <a:ea typeface="ＭＳ Ｐゴシック" pitchFamily="-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190500" y="166253"/>
            <a:ext cx="8763000" cy="2452255"/>
          </a:xfrm>
        </p:spPr>
        <p:txBody>
          <a:bodyPr anchor="ctr"/>
          <a:lstStyle/>
          <a:p>
            <a:r>
              <a:rPr lang="en-US" sz="2800" u="sng" dirty="0"/>
              <a:t>Interim Project Presentation</a:t>
            </a:r>
            <a:r>
              <a:rPr lang="en-US" sz="3200" dirty="0"/>
              <a:t/>
            </a:r>
            <a:br>
              <a:rPr lang="en-US" sz="3200" dirty="0"/>
            </a:br>
            <a:r>
              <a:rPr lang="en-US" dirty="0"/>
              <a:t/>
            </a:r>
            <a:br>
              <a:rPr lang="en-US" dirty="0"/>
            </a:br>
            <a:r>
              <a:rPr lang="en-US" i="1" dirty="0"/>
              <a:t>Re-implementation and Re-evaluation of Chain Replication</a:t>
            </a:r>
          </a:p>
        </p:txBody>
      </p:sp>
      <p:sp>
        <p:nvSpPr>
          <p:cNvPr id="15363" name="Rectangle 3"/>
          <p:cNvSpPr>
            <a:spLocks noGrp="1" noChangeArrowheads="1"/>
          </p:cNvSpPr>
          <p:nvPr>
            <p:ph type="subTitle" idx="1"/>
          </p:nvPr>
        </p:nvSpPr>
        <p:spPr>
          <a:xfrm>
            <a:off x="1371600" y="4457884"/>
            <a:ext cx="6400800" cy="2362200"/>
          </a:xfrm>
        </p:spPr>
        <p:txBody>
          <a:bodyPr>
            <a:normAutofit lnSpcReduction="10000"/>
          </a:bodyPr>
          <a:lstStyle/>
          <a:p>
            <a:r>
              <a:rPr lang="en-US" dirty="0"/>
              <a:t>COS 518: </a:t>
            </a:r>
            <a:r>
              <a:rPr lang="en-US" i="1" dirty="0"/>
              <a:t>Advanced Computer Systems</a:t>
            </a:r>
          </a:p>
          <a:p>
            <a:endParaRPr lang="en-US" dirty="0"/>
          </a:p>
          <a:p>
            <a:r>
              <a:rPr lang="en-US" i="1" dirty="0"/>
              <a:t>Joe </a:t>
            </a:r>
            <a:r>
              <a:rPr lang="en-US" i="1" dirty="0" err="1"/>
              <a:t>Eichenhofer</a:t>
            </a:r>
            <a:r>
              <a:rPr lang="en-US" i="1" dirty="0"/>
              <a:t> </a:t>
            </a:r>
          </a:p>
          <a:p>
            <a:r>
              <a:rPr lang="en-US" i="1" dirty="0"/>
              <a:t>&amp; Allison Chang</a:t>
            </a:r>
          </a:p>
          <a:p>
            <a:pPr>
              <a:lnSpc>
                <a:spcPct val="150000"/>
              </a:lnSpc>
            </a:pPr>
            <a:r>
              <a:rPr lang="en-US" i="1" dirty="0"/>
              <a:t>April 17, 2019</a:t>
            </a:r>
          </a:p>
        </p:txBody>
      </p:sp>
    </p:spTree>
    <p:extLst>
      <p:ext uri="{BB962C8B-B14F-4D97-AF65-F5344CB8AC3E}">
        <p14:creationId xmlns:p14="http://schemas.microsoft.com/office/powerpoint/2010/main" val="197916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445484" cy="5410200"/>
          </a:xfrm>
        </p:spPr>
        <p:txBody>
          <a:bodyPr>
            <a:normAutofit/>
          </a:bodyPr>
          <a:lstStyle/>
          <a:p>
            <a:pPr>
              <a:lnSpc>
                <a:spcPct val="130000"/>
              </a:lnSpc>
            </a:pPr>
            <a:r>
              <a:rPr lang="en-US" sz="2600" dirty="0"/>
              <a:t>Utilization on individual nodes during read-heavy and write-heavy workloads</a:t>
            </a:r>
          </a:p>
          <a:p>
            <a:pPr lvl="1">
              <a:lnSpc>
                <a:spcPct val="130000"/>
              </a:lnSpc>
            </a:pPr>
            <a:r>
              <a:rPr lang="en-US" sz="2400" dirty="0"/>
              <a:t>Tail failure during read-heavy workloads</a:t>
            </a:r>
          </a:p>
          <a:p>
            <a:pPr lvl="1">
              <a:lnSpc>
                <a:spcPct val="130000"/>
              </a:lnSpc>
            </a:pPr>
            <a:r>
              <a:rPr lang="en-US" sz="2400" dirty="0"/>
              <a:t>Head failure during write-heavy workloads</a:t>
            </a:r>
          </a:p>
          <a:p>
            <a:pPr lvl="1">
              <a:lnSpc>
                <a:spcPct val="130000"/>
              </a:lnSpc>
            </a:pPr>
            <a:r>
              <a:rPr lang="en-US" sz="2400" dirty="0"/>
              <a:t>Recovery times?</a:t>
            </a:r>
          </a:p>
          <a:p>
            <a:pPr>
              <a:lnSpc>
                <a:spcPct val="130000"/>
              </a:lnSpc>
            </a:pPr>
            <a:r>
              <a:rPr lang="en-US" sz="2600" dirty="0"/>
              <a:t>Physical servers</a:t>
            </a:r>
          </a:p>
          <a:p>
            <a:pPr lvl="1">
              <a:lnSpc>
                <a:spcPct val="130000"/>
              </a:lnSpc>
            </a:pPr>
            <a:r>
              <a:rPr lang="en-US" sz="2400" dirty="0"/>
              <a:t>Considering </a:t>
            </a:r>
            <a:r>
              <a:rPr lang="en-US" sz="2400" dirty="0" err="1"/>
              <a:t>EmuLab</a:t>
            </a:r>
            <a:r>
              <a:rPr lang="en-US" sz="2400" dirty="0"/>
              <a:t> or AWS</a:t>
            </a:r>
          </a:p>
          <a:p>
            <a:pPr lvl="1">
              <a:lnSpc>
                <a:spcPct val="130000"/>
              </a:lnSpc>
            </a:pPr>
            <a:endParaRPr lang="en-US" sz="2400" dirty="0"/>
          </a:p>
        </p:txBody>
      </p:sp>
      <p:sp>
        <p:nvSpPr>
          <p:cNvPr id="25602" name="Rectangle 2"/>
          <p:cNvSpPr>
            <a:spLocks noGrp="1" noChangeArrowheads="1"/>
          </p:cNvSpPr>
          <p:nvPr>
            <p:ph type="title"/>
          </p:nvPr>
        </p:nvSpPr>
        <p:spPr/>
        <p:txBody>
          <a:bodyPr/>
          <a:lstStyle/>
          <a:p>
            <a:r>
              <a:rPr lang="en-US" dirty="0"/>
              <a:t>Planned Evaluation</a:t>
            </a:r>
          </a:p>
        </p:txBody>
      </p:sp>
    </p:spTree>
    <p:extLst>
      <p:ext uri="{BB962C8B-B14F-4D97-AF65-F5344CB8AC3E}">
        <p14:creationId xmlns:p14="http://schemas.microsoft.com/office/powerpoint/2010/main" val="3391346568"/>
      </p:ext>
    </p:extLst>
  </p:cSld>
  <p:clrMapOvr>
    <a:masterClrMapping/>
  </p:clrMapOvr>
  <p:transition xmlns:p14="http://schemas.microsoft.com/office/powerpoint/2010/mai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426528" cy="5410200"/>
          </a:xfrm>
        </p:spPr>
        <p:txBody>
          <a:bodyPr>
            <a:normAutofit/>
          </a:bodyPr>
          <a:lstStyle/>
          <a:p>
            <a:pPr>
              <a:lnSpc>
                <a:spcPct val="130000"/>
              </a:lnSpc>
            </a:pPr>
            <a:r>
              <a:rPr lang="en-US" sz="2600" dirty="0"/>
              <a:t>Complete Master service implementation to handle server failures as well as successor/predecessor tracking</a:t>
            </a:r>
          </a:p>
          <a:p>
            <a:pPr>
              <a:lnSpc>
                <a:spcPct val="130000"/>
              </a:lnSpc>
            </a:pPr>
            <a:r>
              <a:rPr lang="en-US" sz="2600" dirty="0"/>
              <a:t>Testing + Evaluation</a:t>
            </a:r>
          </a:p>
          <a:p>
            <a:pPr lvl="1">
              <a:lnSpc>
                <a:spcPct val="130000"/>
              </a:lnSpc>
            </a:pPr>
            <a:r>
              <a:rPr lang="en-US" sz="2400" dirty="0"/>
              <a:t>Initial per-node performance monitoring</a:t>
            </a:r>
          </a:p>
          <a:p>
            <a:pPr lvl="1">
              <a:lnSpc>
                <a:spcPct val="130000"/>
              </a:lnSpc>
            </a:pPr>
            <a:r>
              <a:rPr lang="en-US" sz="2400" dirty="0"/>
              <a:t>Specialized failure/recovery per-node evaluation</a:t>
            </a:r>
          </a:p>
          <a:p>
            <a:pPr>
              <a:lnSpc>
                <a:spcPct val="130000"/>
              </a:lnSpc>
            </a:pPr>
            <a:endParaRPr lang="en-US" sz="2600" dirty="0"/>
          </a:p>
          <a:p>
            <a:pPr>
              <a:lnSpc>
                <a:spcPct val="130000"/>
              </a:lnSpc>
            </a:pPr>
            <a:endParaRPr lang="en-US" sz="2600" dirty="0"/>
          </a:p>
        </p:txBody>
      </p:sp>
      <p:sp>
        <p:nvSpPr>
          <p:cNvPr id="25602" name="Rectangle 2"/>
          <p:cNvSpPr>
            <a:spLocks noGrp="1" noChangeArrowheads="1"/>
          </p:cNvSpPr>
          <p:nvPr>
            <p:ph type="title"/>
          </p:nvPr>
        </p:nvSpPr>
        <p:spPr/>
        <p:txBody>
          <a:bodyPr/>
          <a:lstStyle/>
          <a:p>
            <a:r>
              <a:rPr lang="en-US" dirty="0"/>
              <a:t>Project Timeline</a:t>
            </a:r>
          </a:p>
        </p:txBody>
      </p:sp>
    </p:spTree>
    <p:extLst>
      <p:ext uri="{BB962C8B-B14F-4D97-AF65-F5344CB8AC3E}">
        <p14:creationId xmlns:p14="http://schemas.microsoft.com/office/powerpoint/2010/main" val="84475292"/>
      </p:ext>
    </p:extLst>
  </p:cSld>
  <p:clrMapOvr>
    <a:masterClrMapping/>
  </p:clrMapOvr>
  <p:transition xmlns:p14="http://schemas.microsoft.com/office/powerpoint/2010/mai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pPr>
              <a:lnSpc>
                <a:spcPct val="130000"/>
              </a:lnSpc>
            </a:pPr>
            <a:r>
              <a:rPr lang="en-US" dirty="0"/>
              <a:t>Network-connected object storage is valuable for large-scale business applications</a:t>
            </a:r>
          </a:p>
          <a:p>
            <a:pPr>
              <a:lnSpc>
                <a:spcPct val="130000"/>
              </a:lnSpc>
            </a:pPr>
            <a:r>
              <a:rPr lang="en-US" dirty="0"/>
              <a:t>Consistency guarantees are important for the programming model.</a:t>
            </a:r>
          </a:p>
          <a:p>
            <a:pPr>
              <a:lnSpc>
                <a:spcPct val="130000"/>
              </a:lnSpc>
            </a:pPr>
            <a:r>
              <a:rPr lang="en-US" dirty="0"/>
              <a:t>Maintaining high throughput, strong consistency, </a:t>
            </a:r>
            <a:r>
              <a:rPr lang="en-US"/>
              <a:t>and availability </a:t>
            </a:r>
            <a:r>
              <a:rPr lang="en-US" dirty="0"/>
              <a:t>despite failures is a challenging trade-off.</a:t>
            </a:r>
          </a:p>
        </p:txBody>
      </p:sp>
      <p:sp>
        <p:nvSpPr>
          <p:cNvPr id="4" name="Slide Number Placeholder 3"/>
          <p:cNvSpPr>
            <a:spLocks noGrp="1"/>
          </p:cNvSpPr>
          <p:nvPr>
            <p:ph type="sldNum" sz="quarter" idx="12"/>
          </p:nvPr>
        </p:nvSpPr>
        <p:spPr/>
        <p:txBody>
          <a:bodyPr/>
          <a:lstStyle/>
          <a:p>
            <a:fld id="{9CA42EFC-83FB-AF41-816E-5BAB392F40F7}" type="slidenum">
              <a:rPr lang="en-US" smtClean="0"/>
              <a:pPr/>
              <a:t>2</a:t>
            </a:fld>
            <a:endParaRPr lang="en-US"/>
          </a:p>
        </p:txBody>
      </p:sp>
      <p:sp>
        <p:nvSpPr>
          <p:cNvPr id="16386" name="Title 1"/>
          <p:cNvSpPr>
            <a:spLocks noGrp="1"/>
          </p:cNvSpPr>
          <p:nvPr>
            <p:ph type="title"/>
          </p:nvPr>
        </p:nvSpPr>
        <p:spPr/>
        <p:txBody>
          <a:bodyPr/>
          <a:lstStyle/>
          <a:p>
            <a:r>
              <a:rPr lang="en-US" dirty="0"/>
              <a:t>Problem Statement / Motivation</a:t>
            </a:r>
          </a:p>
        </p:txBody>
      </p:sp>
    </p:spTree>
    <p:extLst>
      <p:ext uri="{BB962C8B-B14F-4D97-AF65-F5344CB8AC3E}">
        <p14:creationId xmlns:p14="http://schemas.microsoft.com/office/powerpoint/2010/main" val="171707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t>Provides strongly consistent, </a:t>
            </a:r>
            <a:r>
              <a:rPr lang="en-US" sz="2600" dirty="0" err="1"/>
              <a:t>serializable</a:t>
            </a:r>
            <a:r>
              <a:rPr lang="en-US" sz="2600" dirty="0"/>
              <a:t> order of operations </a:t>
            </a:r>
          </a:p>
          <a:p>
            <a:pPr lvl="1">
              <a:lnSpc>
                <a:spcPct val="130000"/>
              </a:lnSpc>
            </a:pPr>
            <a:r>
              <a:rPr lang="en-US" sz="2400" dirty="0"/>
              <a:t>Avoiding consensus protocols by reducing source of truth</a:t>
            </a:r>
          </a:p>
          <a:p>
            <a:pPr>
              <a:lnSpc>
                <a:spcPct val="130000"/>
              </a:lnSpc>
            </a:pPr>
            <a:r>
              <a:rPr lang="en-US" sz="2600" dirty="0"/>
              <a:t>Replication for fault tolerance</a:t>
            </a:r>
          </a:p>
          <a:p>
            <a:pPr>
              <a:lnSpc>
                <a:spcPct val="130000"/>
              </a:lnSpc>
            </a:pPr>
            <a:r>
              <a:rPr lang="en-US" sz="2600" dirty="0"/>
              <a:t>Read latencies do not suffer from server failures</a:t>
            </a:r>
          </a:p>
        </p:txBody>
      </p:sp>
      <p:sp>
        <p:nvSpPr>
          <p:cNvPr id="25602" name="Rectangle 2"/>
          <p:cNvSpPr>
            <a:spLocks noGrp="1" noChangeArrowheads="1"/>
          </p:cNvSpPr>
          <p:nvPr>
            <p:ph type="title"/>
          </p:nvPr>
        </p:nvSpPr>
        <p:spPr/>
        <p:txBody>
          <a:bodyPr/>
          <a:lstStyle/>
          <a:p>
            <a:r>
              <a:rPr lang="en-US" dirty="0"/>
              <a:t>Key Idea</a:t>
            </a:r>
          </a:p>
        </p:txBody>
      </p:sp>
    </p:spTree>
    <p:extLst>
      <p:ext uri="{BB962C8B-B14F-4D97-AF65-F5344CB8AC3E}">
        <p14:creationId xmlns:p14="http://schemas.microsoft.com/office/powerpoint/2010/main" val="551458153"/>
      </p:ext>
    </p:extLst>
  </p:cSld>
  <p:clrMapOvr>
    <a:masterClrMapping/>
  </p:clrMapOvr>
  <p:transition xmlns:p14="http://schemas.microsoft.com/office/powerpoint/2010/mai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t>Tracking chain &amp; node state</a:t>
            </a:r>
          </a:p>
          <a:p>
            <a:pPr>
              <a:lnSpc>
                <a:spcPct val="130000"/>
              </a:lnSpc>
            </a:pPr>
            <a:r>
              <a:rPr lang="en-US" sz="2600" dirty="0"/>
              <a:t>Inserting new nodes and removing nodes</a:t>
            </a:r>
          </a:p>
          <a:p>
            <a:pPr>
              <a:lnSpc>
                <a:spcPct val="130000"/>
              </a:lnSpc>
            </a:pPr>
            <a:r>
              <a:rPr lang="en-US" sz="2600" dirty="0"/>
              <a:t>Responding to failed nodes</a:t>
            </a:r>
          </a:p>
          <a:p>
            <a:pPr>
              <a:lnSpc>
                <a:spcPct val="130000"/>
              </a:lnSpc>
            </a:pPr>
            <a:r>
              <a:rPr lang="en-US" sz="2600" dirty="0"/>
              <a:t>Efficient RPC and interface</a:t>
            </a:r>
          </a:p>
        </p:txBody>
      </p:sp>
      <p:sp>
        <p:nvSpPr>
          <p:cNvPr id="25602" name="Rectangle 2"/>
          <p:cNvSpPr>
            <a:spLocks noGrp="1" noChangeArrowheads="1"/>
          </p:cNvSpPr>
          <p:nvPr>
            <p:ph type="title"/>
          </p:nvPr>
        </p:nvSpPr>
        <p:spPr/>
        <p:txBody>
          <a:bodyPr/>
          <a:lstStyle/>
          <a:p>
            <a:r>
              <a:rPr lang="en-US" dirty="0"/>
              <a:t>Key Challenges</a:t>
            </a:r>
          </a:p>
        </p:txBody>
      </p:sp>
    </p:spTree>
    <p:extLst>
      <p:ext uri="{BB962C8B-B14F-4D97-AF65-F5344CB8AC3E}">
        <p14:creationId xmlns:p14="http://schemas.microsoft.com/office/powerpoint/2010/main" val="1505829992"/>
      </p:ext>
    </p:extLst>
  </p:cSld>
  <p:clrMapOvr>
    <a:masterClrMapping/>
  </p:clrMapOvr>
  <p:transition xmlns:p14="http://schemas.microsoft.com/office/powerpoint/2010/mai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System Architecture</a:t>
            </a:r>
          </a:p>
        </p:txBody>
      </p:sp>
      <p:pic>
        <p:nvPicPr>
          <p:cNvPr id="2" name="Picture 1" descr="C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81" y="1874944"/>
            <a:ext cx="8056832" cy="4115733"/>
          </a:xfrm>
          <a:prstGeom prst="rect">
            <a:avLst/>
          </a:prstGeom>
        </p:spPr>
      </p:pic>
    </p:spTree>
    <p:extLst>
      <p:ext uri="{BB962C8B-B14F-4D97-AF65-F5344CB8AC3E}">
        <p14:creationId xmlns:p14="http://schemas.microsoft.com/office/powerpoint/2010/main" val="1003565746"/>
      </p:ext>
    </p:extLst>
  </p:cSld>
  <p:clrMapOvr>
    <a:masterClrMapping/>
  </p:clrMapOvr>
  <p:transition xmlns:p14="http://schemas.microsoft.com/office/powerpoint/2010/mai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85750" y="971550"/>
            <a:ext cx="8629649" cy="4781549"/>
          </a:xfrm>
        </p:spPr>
        <p:txBody>
          <a:bodyPr/>
          <a:lstStyle/>
          <a:p>
            <a:r>
              <a:rPr lang="en-US" dirty="0"/>
              <a:t>Technical Details</a:t>
            </a:r>
          </a:p>
        </p:txBody>
      </p:sp>
      <p:sp>
        <p:nvSpPr>
          <p:cNvPr id="3" name="Slide Number Placeholder 2"/>
          <p:cNvSpPr>
            <a:spLocks noGrp="1"/>
          </p:cNvSpPr>
          <p:nvPr>
            <p:ph type="sldNum" sz="quarter" idx="12"/>
          </p:nvPr>
        </p:nvSpPr>
        <p:spPr/>
        <p:txBody>
          <a:bodyPr/>
          <a:lstStyle/>
          <a:p>
            <a:pPr>
              <a:defRPr/>
            </a:pPr>
            <a:fld id="{729111C5-E04E-4942-8174-12BB645D56A6}" type="slidenum">
              <a:rPr lang="en-US" smtClean="0"/>
              <a:pPr>
                <a:defRPr/>
              </a:pPr>
              <a:t>6</a:t>
            </a:fld>
            <a:endParaRPr lang="en-US"/>
          </a:p>
        </p:txBody>
      </p:sp>
    </p:spTree>
    <p:extLst>
      <p:ext uri="{BB962C8B-B14F-4D97-AF65-F5344CB8AC3E}">
        <p14:creationId xmlns:p14="http://schemas.microsoft.com/office/powerpoint/2010/main" val="122177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t>We decided to use </a:t>
            </a:r>
            <a:r>
              <a:rPr lang="en-US" sz="2600" dirty="0" err="1"/>
              <a:t>gRPC</a:t>
            </a:r>
            <a:r>
              <a:rPr lang="en-US" sz="2600" dirty="0"/>
              <a:t> which is a public library for protocol buffers by Google</a:t>
            </a:r>
          </a:p>
          <a:p>
            <a:pPr>
              <a:lnSpc>
                <a:spcPct val="130000"/>
              </a:lnSpc>
            </a:pPr>
            <a:r>
              <a:rPr lang="en-US" sz="2600" dirty="0"/>
              <a:t>Public Interface (client to server)</a:t>
            </a:r>
          </a:p>
          <a:p>
            <a:pPr lvl="1">
              <a:lnSpc>
                <a:spcPct val="130000"/>
              </a:lnSpc>
            </a:pPr>
            <a:r>
              <a:rPr lang="en-US" sz="2400" dirty="0" err="1"/>
              <a:t>getObject</a:t>
            </a:r>
            <a:r>
              <a:rPr lang="en-US" sz="2400" dirty="0"/>
              <a:t>()</a:t>
            </a:r>
          </a:p>
          <a:p>
            <a:pPr lvl="1">
              <a:lnSpc>
                <a:spcPct val="130000"/>
              </a:lnSpc>
            </a:pPr>
            <a:r>
              <a:rPr lang="en-US" sz="2400" dirty="0" err="1"/>
              <a:t>putObject</a:t>
            </a:r>
            <a:r>
              <a:rPr lang="en-US" sz="2400" dirty="0"/>
              <a:t>()</a:t>
            </a:r>
          </a:p>
          <a:p>
            <a:pPr>
              <a:lnSpc>
                <a:spcPct val="130000"/>
              </a:lnSpc>
            </a:pPr>
            <a:r>
              <a:rPr lang="en-US" sz="2600" dirty="0"/>
              <a:t>Private Interface (server to server)</a:t>
            </a:r>
          </a:p>
          <a:p>
            <a:pPr lvl="1">
              <a:lnSpc>
                <a:spcPct val="130000"/>
              </a:lnSpc>
            </a:pPr>
            <a:r>
              <a:rPr lang="en-US" sz="2400" dirty="0" err="1"/>
              <a:t>propagateObject</a:t>
            </a:r>
            <a:r>
              <a:rPr lang="en-US" sz="2400" dirty="0"/>
              <a:t>()</a:t>
            </a:r>
          </a:p>
          <a:p>
            <a:pPr lvl="1">
              <a:lnSpc>
                <a:spcPct val="130000"/>
              </a:lnSpc>
            </a:pPr>
            <a:r>
              <a:rPr lang="en-US" sz="2400" dirty="0" err="1"/>
              <a:t>setSuccessor</a:t>
            </a:r>
            <a:r>
              <a:rPr lang="en-US" sz="2400" dirty="0"/>
              <a:t>()</a:t>
            </a:r>
          </a:p>
        </p:txBody>
      </p:sp>
      <p:sp>
        <p:nvSpPr>
          <p:cNvPr id="25602" name="Rectangle 2"/>
          <p:cNvSpPr>
            <a:spLocks noGrp="1" noChangeArrowheads="1"/>
          </p:cNvSpPr>
          <p:nvPr>
            <p:ph type="title"/>
          </p:nvPr>
        </p:nvSpPr>
        <p:spPr/>
        <p:txBody>
          <a:bodyPr/>
          <a:lstStyle/>
          <a:p>
            <a:r>
              <a:rPr lang="en-US" dirty="0"/>
              <a:t>Key Idea:   </a:t>
            </a:r>
            <a:r>
              <a:rPr lang="en-US" i="1" dirty="0"/>
              <a:t>Server/Client Communication</a:t>
            </a:r>
          </a:p>
        </p:txBody>
      </p:sp>
    </p:spTree>
    <p:extLst>
      <p:ext uri="{BB962C8B-B14F-4D97-AF65-F5344CB8AC3E}">
        <p14:creationId xmlns:p14="http://schemas.microsoft.com/office/powerpoint/2010/main" val="320729997"/>
      </p:ext>
    </p:extLst>
  </p:cSld>
  <p:clrMapOvr>
    <a:masterClrMapping/>
  </p:clrMapOvr>
  <p:transition xmlns:p14="http://schemas.microsoft.com/office/powerpoint/2010/mai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445484" cy="5410200"/>
          </a:xfrm>
        </p:spPr>
        <p:txBody>
          <a:bodyPr>
            <a:normAutofit/>
          </a:bodyPr>
          <a:lstStyle/>
          <a:p>
            <a:pPr>
              <a:lnSpc>
                <a:spcPct val="130000"/>
              </a:lnSpc>
            </a:pPr>
            <a:r>
              <a:rPr lang="en-US" sz="2600" dirty="0"/>
              <a:t>Internal </a:t>
            </a:r>
            <a:r>
              <a:rPr lang="en-US" sz="2600" dirty="0" err="1"/>
              <a:t>boolean</a:t>
            </a:r>
            <a:r>
              <a:rPr lang="en-US" sz="2600" dirty="0"/>
              <a:t> variables for determining head or tail state per server</a:t>
            </a:r>
          </a:p>
          <a:p>
            <a:pPr>
              <a:lnSpc>
                <a:spcPct val="130000"/>
              </a:lnSpc>
            </a:pPr>
            <a:r>
              <a:rPr lang="en-US" sz="2600" dirty="0"/>
              <a:t>The head and tail nodes will be established in the initial configuration of the chain</a:t>
            </a:r>
          </a:p>
          <a:p>
            <a:pPr lvl="1">
              <a:lnSpc>
                <a:spcPct val="130000"/>
              </a:lnSpc>
            </a:pPr>
            <a:r>
              <a:rPr lang="en-US" sz="2400" dirty="0"/>
              <a:t>All other nodes will be informed of the head and tail of the chain they belong to via the master service</a:t>
            </a:r>
          </a:p>
        </p:txBody>
      </p:sp>
      <p:sp>
        <p:nvSpPr>
          <p:cNvPr id="25602" name="Rectangle 2"/>
          <p:cNvSpPr>
            <a:spLocks noGrp="1" noChangeArrowheads="1"/>
          </p:cNvSpPr>
          <p:nvPr>
            <p:ph type="title"/>
          </p:nvPr>
        </p:nvSpPr>
        <p:spPr/>
        <p:txBody>
          <a:bodyPr/>
          <a:lstStyle/>
          <a:p>
            <a:r>
              <a:rPr lang="en-US" dirty="0"/>
              <a:t>Key Idea:   </a:t>
            </a:r>
            <a:r>
              <a:rPr lang="en-US" i="1" dirty="0"/>
              <a:t>Chain &amp; Node State</a:t>
            </a:r>
          </a:p>
        </p:txBody>
      </p:sp>
    </p:spTree>
    <p:extLst>
      <p:ext uri="{BB962C8B-B14F-4D97-AF65-F5344CB8AC3E}">
        <p14:creationId xmlns:p14="http://schemas.microsoft.com/office/powerpoint/2010/main" val="2399991218"/>
      </p:ext>
    </p:extLst>
  </p:cSld>
  <p:clrMapOvr>
    <a:masterClrMapping/>
  </p:clrMapOvr>
  <p:transition xmlns:p14="http://schemas.microsoft.com/office/powerpoint/2010/mai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50196" y="1447800"/>
            <a:ext cx="8793804" cy="5410200"/>
          </a:xfrm>
        </p:spPr>
        <p:txBody>
          <a:bodyPr>
            <a:normAutofit/>
          </a:bodyPr>
          <a:lstStyle/>
          <a:p>
            <a:pPr>
              <a:lnSpc>
                <a:spcPct val="130000"/>
              </a:lnSpc>
            </a:pPr>
            <a:r>
              <a:rPr lang="en-US" sz="2600" dirty="0"/>
              <a:t>Initial set up of a chain node client and servers</a:t>
            </a:r>
          </a:p>
          <a:p>
            <a:pPr lvl="1">
              <a:lnSpc>
                <a:spcPct val="130000"/>
              </a:lnSpc>
            </a:pPr>
            <a:r>
              <a:rPr lang="en-US" sz="2400" dirty="0" err="1"/>
              <a:t>getObject</a:t>
            </a:r>
            <a:r>
              <a:rPr lang="en-US" sz="2400" dirty="0"/>
              <a:t>()</a:t>
            </a:r>
          </a:p>
          <a:p>
            <a:pPr lvl="1">
              <a:lnSpc>
                <a:spcPct val="130000"/>
              </a:lnSpc>
            </a:pPr>
            <a:r>
              <a:rPr lang="en-US" sz="2400" dirty="0" err="1"/>
              <a:t>putObject</a:t>
            </a:r>
            <a:r>
              <a:rPr lang="en-US" sz="2400" dirty="0"/>
              <a:t>()</a:t>
            </a:r>
          </a:p>
          <a:p>
            <a:pPr lvl="2">
              <a:lnSpc>
                <a:spcPct val="130000"/>
              </a:lnSpc>
            </a:pPr>
            <a:r>
              <a:rPr lang="en-US" sz="2000" dirty="0" err="1"/>
              <a:t>propagateObject</a:t>
            </a:r>
            <a:r>
              <a:rPr lang="en-US" sz="2000" dirty="0"/>
              <a:t>()</a:t>
            </a:r>
          </a:p>
          <a:p>
            <a:pPr lvl="1">
              <a:lnSpc>
                <a:spcPct val="130000"/>
              </a:lnSpc>
            </a:pPr>
            <a:r>
              <a:rPr lang="en-US" sz="2400" dirty="0" err="1"/>
              <a:t>setSuccessor</a:t>
            </a:r>
            <a:r>
              <a:rPr lang="en-US" sz="2400" dirty="0"/>
              <a:t>()</a:t>
            </a:r>
          </a:p>
        </p:txBody>
      </p:sp>
      <p:sp>
        <p:nvSpPr>
          <p:cNvPr id="25602" name="Rectangle 2"/>
          <p:cNvSpPr>
            <a:spLocks noGrp="1" noChangeArrowheads="1"/>
          </p:cNvSpPr>
          <p:nvPr>
            <p:ph type="title"/>
          </p:nvPr>
        </p:nvSpPr>
        <p:spPr/>
        <p:txBody>
          <a:bodyPr/>
          <a:lstStyle/>
          <a:p>
            <a:r>
              <a:rPr lang="en-US" dirty="0"/>
              <a:t>Implementation Status</a:t>
            </a:r>
          </a:p>
        </p:txBody>
      </p:sp>
    </p:spTree>
    <p:extLst>
      <p:ext uri="{BB962C8B-B14F-4D97-AF65-F5344CB8AC3E}">
        <p14:creationId xmlns:p14="http://schemas.microsoft.com/office/powerpoint/2010/main" val="44683113"/>
      </p:ext>
    </p:extLst>
  </p:cSld>
  <p:clrMapOvr>
    <a:masterClrMapping/>
  </p:clrMapOvr>
  <p:transition xmlns:p14="http://schemas.microsoft.com/office/powerpoint/2010/main"/>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Mod val="40000"/>
            <a:lumOff val="60000"/>
          </a:schemeClr>
        </a:solidFill>
        <a:ln w="28575">
          <a:solidFill>
            <a:schemeClr val="tx1"/>
          </a:solidFill>
          <a:prstDash val="sysDash"/>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b="0" dirty="0">
            <a:solidFill>
              <a:schemeClr val="tx1"/>
            </a:solidFill>
            <a:latin typeface="+mn-lt"/>
          </a:defRPr>
        </a:defPPr>
      </a:lstStyle>
      <a:style>
        <a:lnRef idx="1">
          <a:schemeClr val="accent1"/>
        </a:lnRef>
        <a:fillRef idx="3">
          <a:schemeClr val="accent1"/>
        </a:fillRef>
        <a:effectRef idx="2">
          <a:schemeClr val="accent1"/>
        </a:effectRef>
        <a:fontRef idx="minor">
          <a:schemeClr val="lt1"/>
        </a:fontRef>
      </a:style>
    </a:spDef>
    <a:lnDef>
      <a:spPr>
        <a:ln>
          <a:prstDash val="solid"/>
          <a:headEnd type="arrow"/>
          <a:tailEnd type="none"/>
        </a:ln>
        <a:effectLst/>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defRPr smtClean="0">
            <a:latin typeface="Arial" charset="0"/>
            <a:ea typeface="Arial" charset="0"/>
            <a:cs typeface="Arial" charset="0"/>
          </a:defRPr>
        </a:defPPr>
      </a:lstStyle>
    </a:tx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36325</TotalTime>
  <Words>632</Words>
  <Application>Microsoft Macintosh PowerPoint</Application>
  <PresentationFormat>On-screen Show (4:3)</PresentationFormat>
  <Paragraphs>78</Paragraphs>
  <Slides>11</Slides>
  <Notes>9</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1_Office Theme</vt:lpstr>
      <vt:lpstr>Interim Project Presentation  Re-implementation and Re-evaluation of Chain Replication</vt:lpstr>
      <vt:lpstr>Problem Statement / Motivation</vt:lpstr>
      <vt:lpstr>Key Idea</vt:lpstr>
      <vt:lpstr>Key Challenges</vt:lpstr>
      <vt:lpstr>System Architecture</vt:lpstr>
      <vt:lpstr>Technical Details</vt:lpstr>
      <vt:lpstr>Key Idea:   Server/Client Communication</vt:lpstr>
      <vt:lpstr>Key Idea:   Chain &amp; Node State</vt:lpstr>
      <vt:lpstr>Implementation Status</vt:lpstr>
      <vt:lpstr>Planned Evaluation</vt:lpstr>
      <vt:lpstr>Project Timeline</vt:lpstr>
    </vt:vector>
  </TitlesOfParts>
  <Company>Princeton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Communication</dc:title>
  <dc:creator>Kai Li</dc:creator>
  <cp:lastModifiedBy>Allison Chang</cp:lastModifiedBy>
  <cp:revision>1533</cp:revision>
  <cp:lastPrinted>2016-09-14T02:16:39Z</cp:lastPrinted>
  <dcterms:created xsi:type="dcterms:W3CDTF">2013-10-08T01:49:25Z</dcterms:created>
  <dcterms:modified xsi:type="dcterms:W3CDTF">2019-04-17T11:58:51Z</dcterms:modified>
</cp:coreProperties>
</file>