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7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2"/>
    <p:restoredTop sz="75818"/>
  </p:normalViewPr>
  <p:slideViewPr>
    <p:cSldViewPr snapToGrid="0" snapToObjects="1">
      <p:cViewPr>
        <p:scale>
          <a:sx n="62" d="100"/>
          <a:sy n="62" d="100"/>
        </p:scale>
        <p:origin x="147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FB5A-318A-E449-AE4C-B6001102CF0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A464C-5750-D34F-9A2D-0E8877D42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4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charset="0"/>
              <a:buChar char="•"/>
            </a:pPr>
            <a:r>
              <a:rPr lang="en-US" dirty="0" smtClean="0"/>
              <a:t>Introduce</a:t>
            </a:r>
            <a:r>
              <a:rPr lang="en-US" baseline="0" dirty="0" smtClean="0"/>
              <a:t> us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baseline="0" dirty="0" smtClean="0"/>
              <a:t>Say what we are building </a:t>
            </a:r>
          </a:p>
          <a:p>
            <a:pPr marL="171450" indent="-171450" algn="l">
              <a:buFont typeface="Arial" charset="0"/>
              <a:buChar char="•"/>
            </a:pPr>
            <a:r>
              <a:rPr lang="en-US" baseline="0" dirty="0" smtClean="0"/>
              <a:t>~30 sec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A464C-5750-D34F-9A2D-0E8877D42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2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Talk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paper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Mention its shortcomings as a research paper: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Lack of evaluation, not many (If any) diagrams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Design </a:t>
            </a:r>
            <a:r>
              <a:rPr lang="en-US" baseline="0" dirty="0" err="1" smtClean="0"/>
              <a:t>choises</a:t>
            </a:r>
            <a:r>
              <a:rPr lang="en-US" baseline="0" dirty="0" smtClean="0"/>
              <a:t> were almost never motivated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Looked like they just took a snapshot of their system and vaguely described it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baseline="0" dirty="0" smtClean="0"/>
              <a:t>Mention the other two papers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Had more </a:t>
            </a:r>
            <a:r>
              <a:rPr lang="en-US" baseline="0" dirty="0" err="1" smtClean="0"/>
              <a:t>measuremment</a:t>
            </a:r>
            <a:endParaRPr lang="en-US" baseline="0" dirty="0" smtClean="0"/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No more design discussion so no questions about design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It often was not clear what they are plotting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They mostly explain which direction of the graph is better and give the result</a:t>
            </a:r>
          </a:p>
          <a:p>
            <a:pPr marL="1085850" lvl="2" indent="-171450">
              <a:buFont typeface="Arial" charset="0"/>
              <a:buChar char="•"/>
            </a:pPr>
            <a:r>
              <a:rPr lang="en-US" baseline="0" dirty="0" smtClean="0"/>
              <a:t>What they do give is distributions that best </a:t>
            </a:r>
            <a:r>
              <a:rPr lang="en-US" baseline="0" dirty="0" err="1" smtClean="0"/>
              <a:t>fitthe</a:t>
            </a:r>
            <a:r>
              <a:rPr lang="en-US" baseline="0" dirty="0" smtClean="0"/>
              <a:t> load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is under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baseline="0" dirty="0" smtClean="0"/>
              <a:t>~1.5min</a:t>
            </a:r>
          </a:p>
          <a:p>
            <a:pPr marL="1085850" lvl="2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A464C-5750-D34F-9A2D-0E8877D42B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8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~1min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A464C-5750-D34F-9A2D-0E8877D42B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an intro to </a:t>
            </a:r>
            <a:r>
              <a:rPr lang="en-US" dirty="0" err="1" smtClean="0"/>
              <a:t>mininet</a:t>
            </a:r>
            <a:r>
              <a:rPr lang="en-US" dirty="0" smtClean="0"/>
              <a:t> &amp; network simulation</a:t>
            </a:r>
          </a:p>
          <a:p>
            <a:r>
              <a:rPr lang="en-US" dirty="0" smtClean="0"/>
              <a:t>~</a:t>
            </a:r>
            <a:r>
              <a:rPr lang="en-US" baseline="0" dirty="0" smtClean="0"/>
              <a:t> 1min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A464C-5750-D34F-9A2D-0E8877D42B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8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why evicting certain items may be more costly than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A464C-5750-D34F-9A2D-0E8877D42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handling can be done either using the failover mechanism in consistent hashing or by employing a small set of temporary nodes to keep keys. In consistent hashing, keys have to be remapped during a failure. For a cache, we can afford to lose some of the entries and avoid the remapping overhead. Here, we will explore whether it is beneficial to map a single temporary node to a single hash node or multiplex.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A464C-5750-D34F-9A2D-0E8877D42B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7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965C4-A0E4-F341-8EF4-0E6419CBB2B6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3E93E-49C4-5B4C-B7D4-AE0738EC5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cronline.sigcomm.org/wp-content/uploads/2017/05/acmdl17-97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tradeoffs when building in memory distributed cache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3870" y="6018028"/>
            <a:ext cx="75065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Prakash </a:t>
            </a:r>
            <a:r>
              <a:rPr lang="en-US" sz="3400" dirty="0" err="1" smtClean="0"/>
              <a:t>Murali</a:t>
            </a:r>
            <a:r>
              <a:rPr lang="en-US" sz="3400" dirty="0" smtClean="0"/>
              <a:t> and Narek Galstyan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4753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99460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Rajesh </a:t>
            </a:r>
            <a:r>
              <a:rPr lang="en-US" sz="2200" dirty="0" err="1" smtClean="0"/>
              <a:t>Nishtala</a:t>
            </a:r>
            <a:r>
              <a:rPr lang="en-US" sz="2200" dirty="0" smtClean="0"/>
              <a:t>, Hans Fugal,  et al. </a:t>
            </a:r>
            <a:r>
              <a:rPr lang="en-US" sz="2200" b="1" dirty="0" smtClean="0"/>
              <a:t>“Scaling </a:t>
            </a:r>
            <a:r>
              <a:rPr lang="en-US" sz="2200" b="1" dirty="0" err="1" smtClean="0"/>
              <a:t>Memcache</a:t>
            </a:r>
            <a:r>
              <a:rPr lang="en-US" sz="2200" b="1" dirty="0" smtClean="0"/>
              <a:t> at Facebook”(NSDI13)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err="1" smtClean="0"/>
              <a:t>Berk</a:t>
            </a:r>
            <a:r>
              <a:rPr lang="en-US" sz="2200" dirty="0" smtClean="0"/>
              <a:t> </a:t>
            </a:r>
            <a:r>
              <a:rPr lang="en-US" sz="2200" dirty="0" err="1" smtClean="0"/>
              <a:t>Atikoglu</a:t>
            </a:r>
            <a:r>
              <a:rPr lang="en-US" sz="2200" dirty="0" smtClean="0"/>
              <a:t>, et </a:t>
            </a:r>
            <a:r>
              <a:rPr lang="en-US" sz="2200" dirty="0" err="1" smtClean="0"/>
              <a:t>al."</a:t>
            </a:r>
            <a:r>
              <a:rPr lang="en-US" sz="2200" b="1" dirty="0" err="1" smtClean="0"/>
              <a:t>Workload</a:t>
            </a:r>
            <a:r>
              <a:rPr lang="en-US" sz="2200" b="1" dirty="0" smtClean="0"/>
              <a:t> Analysis of a Large-Scale Key-Value Store</a:t>
            </a:r>
            <a:r>
              <a:rPr lang="en-US" sz="2200" dirty="0" smtClean="0"/>
              <a:t>"(SIGMETRICS'12)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err="1" smtClean="0"/>
              <a:t>Yuehai</a:t>
            </a:r>
            <a:r>
              <a:rPr lang="en-US" sz="2200" dirty="0" smtClean="0"/>
              <a:t> Xu, </a:t>
            </a:r>
            <a:r>
              <a:rPr lang="en-US" sz="2200" dirty="0" err="1" smtClean="0"/>
              <a:t>Eitan</a:t>
            </a:r>
            <a:r>
              <a:rPr lang="en-US" sz="2200" dirty="0" smtClean="0"/>
              <a:t> </a:t>
            </a:r>
            <a:r>
              <a:rPr lang="en-US" sz="2200" dirty="0" err="1" smtClean="0"/>
              <a:t>Frachtenberg</a:t>
            </a:r>
            <a:r>
              <a:rPr lang="en-US" sz="2200" dirty="0" smtClean="0"/>
              <a:t>, Song Jiang, Mike </a:t>
            </a:r>
            <a:r>
              <a:rPr lang="en-US" sz="2200" dirty="0" err="1" smtClean="0"/>
              <a:t>Paleczny</a:t>
            </a:r>
            <a:r>
              <a:rPr lang="en-US" sz="2200" dirty="0" smtClean="0"/>
              <a:t>. “</a:t>
            </a:r>
            <a:r>
              <a:rPr lang="en-US" sz="2200" b="1" dirty="0" smtClean="0"/>
              <a:t>Characterizing Facebook's </a:t>
            </a:r>
            <a:r>
              <a:rPr lang="en-US" sz="2200" b="1" dirty="0" err="1" smtClean="0"/>
              <a:t>Memcached</a:t>
            </a:r>
            <a:r>
              <a:rPr lang="en-US" sz="2200" b="1" dirty="0" smtClean="0"/>
              <a:t> Workload” </a:t>
            </a:r>
            <a:r>
              <a:rPr lang="en-US" sz="2200" dirty="0" smtClean="0"/>
              <a:t>. In IEEE Internet Computing, 18 (2): 41-49, March 2014.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hlinkClick r:id="rId2"/>
              </a:rPr>
              <a:t>https://ccronline.sigcomm.org/wp-content/uploads/2017/05/acmdl17-97.pdf</a:t>
            </a: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Lisa Yan, Nick </a:t>
            </a:r>
            <a:r>
              <a:rPr lang="en-US" sz="2400" dirty="0" smtClean="0"/>
              <a:t>McKeown. </a:t>
            </a:r>
            <a:r>
              <a:rPr lang="en-US" sz="2400" b="1" dirty="0" smtClean="0"/>
              <a:t>“Learning Networking by Reproducing Research Results”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229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9946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400" dirty="0" smtClean="0"/>
          </a:p>
          <a:p>
            <a:r>
              <a:rPr lang="en-US" sz="3400" dirty="0" smtClean="0"/>
              <a:t>Rajesh </a:t>
            </a:r>
            <a:r>
              <a:rPr lang="en-US" sz="3400" dirty="0" err="1" smtClean="0"/>
              <a:t>Nishtala</a:t>
            </a:r>
            <a:r>
              <a:rPr lang="en-US" sz="3400" dirty="0" smtClean="0"/>
              <a:t>, Hans Fugal,  et al. </a:t>
            </a:r>
            <a:r>
              <a:rPr lang="en-US" sz="3400" b="1" dirty="0" smtClean="0"/>
              <a:t>“Scaling </a:t>
            </a:r>
            <a:r>
              <a:rPr lang="en-US" sz="3400" b="1" dirty="0" err="1" smtClean="0"/>
              <a:t>Memcache</a:t>
            </a:r>
            <a:r>
              <a:rPr lang="en-US" sz="3400" b="1" dirty="0" smtClean="0"/>
              <a:t> at Facebook”(NSDI13)</a:t>
            </a:r>
          </a:p>
          <a:p>
            <a:r>
              <a:rPr lang="en-US" sz="3400" dirty="0" err="1" smtClean="0"/>
              <a:t>Berk</a:t>
            </a:r>
            <a:r>
              <a:rPr lang="en-US" sz="3400" dirty="0" smtClean="0"/>
              <a:t> </a:t>
            </a:r>
            <a:r>
              <a:rPr lang="en-US" sz="3400" dirty="0" err="1" smtClean="0"/>
              <a:t>Atikoglu</a:t>
            </a:r>
            <a:r>
              <a:rPr lang="en-US" sz="3400" dirty="0" smtClean="0"/>
              <a:t>, et </a:t>
            </a:r>
            <a:r>
              <a:rPr lang="en-US" sz="3400" dirty="0" err="1" smtClean="0"/>
              <a:t>al."</a:t>
            </a:r>
            <a:r>
              <a:rPr lang="en-US" sz="3400" b="1" dirty="0" err="1" smtClean="0"/>
              <a:t>Workload</a:t>
            </a:r>
            <a:r>
              <a:rPr lang="en-US" sz="3400" b="1" dirty="0" smtClean="0"/>
              <a:t> Analysis of a Large-Scale Key-Value Store</a:t>
            </a:r>
            <a:r>
              <a:rPr lang="en-US" sz="3400" dirty="0" smtClean="0"/>
              <a:t>"(SIGMETRICS'12)</a:t>
            </a:r>
          </a:p>
          <a:p>
            <a:r>
              <a:rPr lang="en-US" sz="3400" dirty="0" err="1" smtClean="0"/>
              <a:t>Yuehai</a:t>
            </a:r>
            <a:r>
              <a:rPr lang="en-US" sz="3400" dirty="0" smtClean="0"/>
              <a:t> Xu, </a:t>
            </a:r>
            <a:r>
              <a:rPr lang="en-US" sz="3400" dirty="0" err="1" smtClean="0"/>
              <a:t>Eitan</a:t>
            </a:r>
            <a:r>
              <a:rPr lang="en-US" sz="3400" dirty="0" smtClean="0"/>
              <a:t> </a:t>
            </a:r>
            <a:r>
              <a:rPr lang="en-US" sz="3400" dirty="0" err="1" smtClean="0"/>
              <a:t>Frachtenberg</a:t>
            </a:r>
            <a:r>
              <a:rPr lang="en-US" sz="3400" dirty="0" smtClean="0"/>
              <a:t>, Song Jiang, Mike </a:t>
            </a:r>
            <a:r>
              <a:rPr lang="en-US" sz="3400" dirty="0" err="1" smtClean="0"/>
              <a:t>Paleczny</a:t>
            </a:r>
            <a:r>
              <a:rPr lang="en-US" sz="3400" dirty="0" smtClean="0"/>
              <a:t>. “</a:t>
            </a:r>
            <a:r>
              <a:rPr lang="en-US" sz="3400" b="1" dirty="0" smtClean="0"/>
              <a:t>Characterizing Facebook's </a:t>
            </a:r>
            <a:r>
              <a:rPr lang="en-US" sz="3400" b="1" dirty="0" err="1" smtClean="0"/>
              <a:t>Memcached</a:t>
            </a:r>
            <a:r>
              <a:rPr lang="en-US" sz="3400" b="1" dirty="0" smtClean="0"/>
              <a:t> Workload” </a:t>
            </a:r>
            <a:r>
              <a:rPr lang="en-US" sz="3400" dirty="0" smtClean="0"/>
              <a:t>. In IEEE Internet Computing, 18 (2): 41-49, March 2014.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025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9946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Design a cache layer architecturally similar to </a:t>
            </a:r>
            <a:r>
              <a:rPr lang="en-US" sz="3400" dirty="0"/>
              <a:t>F</a:t>
            </a:r>
            <a:r>
              <a:rPr lang="en-US" sz="3400" dirty="0" smtClean="0"/>
              <a:t>acebook </a:t>
            </a:r>
            <a:r>
              <a:rPr lang="en-US" sz="3400" dirty="0" err="1"/>
              <a:t>M</a:t>
            </a:r>
            <a:r>
              <a:rPr lang="en-US" sz="3400" dirty="0" err="1" smtClean="0"/>
              <a:t>emcache</a:t>
            </a:r>
            <a:r>
              <a:rPr lang="en-US" sz="3400" dirty="0" smtClean="0"/>
              <a:t> based on the info we can find on different papers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Get a baseline performance using the measurement paper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Explore the the design space of possible tradeoffs in cache design choices</a:t>
            </a:r>
          </a:p>
          <a:p>
            <a:pPr marL="457200" indent="-457200">
              <a:buFont typeface="Arial" charset="0"/>
              <a:buChar char="•"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8638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Mininet</a:t>
            </a:r>
            <a:endParaRPr lang="en-US" dirty="0"/>
          </a:p>
        </p:txBody>
      </p:sp>
      <p:pic>
        <p:nvPicPr>
          <p:cNvPr id="1026" name="Picture 2" descr="http://mininet.org/images/frontpage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7" y="365125"/>
            <a:ext cx="7554685" cy="16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2334915"/>
            <a:ext cx="999460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3400" dirty="0" smtClean="0"/>
              <a:t>Simulate arbitrary network topologies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400" dirty="0" smtClean="0"/>
              <a:t>Control network latency and bandwidth in link granularity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400" dirty="0" smtClean="0"/>
              <a:t>Simulate packet loss and arbitrary failures</a:t>
            </a:r>
          </a:p>
          <a:p>
            <a:pPr marL="514350" indent="-514350">
              <a:buFont typeface="Arial" charset="0"/>
              <a:buChar char="•"/>
            </a:pPr>
            <a:endParaRPr lang="en-US" sz="3400" dirty="0" smtClean="0"/>
          </a:p>
          <a:p>
            <a:pPr marL="457200" indent="-457200">
              <a:buFont typeface="Arial" charset="0"/>
              <a:buChar char="•"/>
            </a:pP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110157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simulation?	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99460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3400" smtClean="0"/>
              <a:t>When </a:t>
            </a:r>
            <a:r>
              <a:rPr lang="en-US" sz="3400" dirty="0" smtClean="0"/>
              <a:t>working with FB </a:t>
            </a:r>
            <a:r>
              <a:rPr lang="en-US" sz="3400" dirty="0" err="1" smtClean="0"/>
              <a:t>Memcached</a:t>
            </a:r>
            <a:r>
              <a:rPr lang="en-US" sz="3400" dirty="0" smtClean="0"/>
              <a:t>, we only have access to workload distributions and not actual data so a real system would not add much value</a:t>
            </a:r>
          </a:p>
          <a:p>
            <a:pPr marL="514350" indent="-514350">
              <a:buFont typeface="Arial" charset="0"/>
              <a:buChar char="•"/>
            </a:pPr>
            <a:r>
              <a:rPr lang="en-US" sz="3400" dirty="0" smtClean="0"/>
              <a:t>Hypotheses can be tested faster in a simulation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smtClean="0"/>
              <a:t>Code we write can be ported to truly distributed system without any changes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400" dirty="0" err="1" smtClean="0"/>
              <a:t>Smw</a:t>
            </a:r>
            <a:r>
              <a:rPr lang="en-US" sz="3400" dirty="0" smtClean="0"/>
              <a:t> in Stanford wrote a paper about </a:t>
            </a:r>
            <a:r>
              <a:rPr lang="en-US" sz="3400" dirty="0" smtClean="0">
                <a:solidFill>
                  <a:schemeClr val="accent1"/>
                </a:solidFill>
              </a:rPr>
              <a:t>this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318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90688"/>
            <a:ext cx="999460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Start with a simple </a:t>
            </a:r>
            <a:r>
              <a:rPr lang="en-US" sz="3400" dirty="0" err="1" smtClean="0"/>
              <a:t>mininet</a:t>
            </a:r>
            <a:r>
              <a:rPr lang="en-US" sz="3400" dirty="0" smtClean="0"/>
              <a:t> topology (done)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Implement </a:t>
            </a:r>
            <a:r>
              <a:rPr lang="en-US" sz="3400" dirty="0" err="1"/>
              <a:t>M</a:t>
            </a:r>
            <a:r>
              <a:rPr lang="en-US" sz="3400" dirty="0" err="1" smtClean="0"/>
              <a:t>emcache</a:t>
            </a:r>
            <a:r>
              <a:rPr lang="en-US" sz="3400" dirty="0" smtClean="0"/>
              <a:t> (MVP done)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Run the distributed cache inside the network 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Explore the design space(</a:t>
            </a:r>
            <a:r>
              <a:rPr lang="en-US" sz="2500" dirty="0" smtClean="0"/>
              <a:t>see next slide</a:t>
            </a:r>
            <a:r>
              <a:rPr lang="en-US" sz="3400" dirty="0" smtClean="0"/>
              <a:t>) and quantify the tradeoffs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Run a particular configuration in a distributed setting</a:t>
            </a:r>
          </a:p>
        </p:txBody>
      </p:sp>
    </p:spTree>
    <p:extLst>
      <p:ext uri="{BB962C8B-B14F-4D97-AF65-F5344CB8AC3E}">
        <p14:creationId xmlns:p14="http://schemas.microsoft.com/office/powerpoint/2010/main" val="1293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design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8697" y="1483646"/>
            <a:ext cx="99946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Compare naïve LRU(what FB uses) and other cache eviction policies (these can be network aware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2663387"/>
            <a:ext cx="6836229" cy="419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design space</a:t>
            </a: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295"/>
            <a:ext cx="9384417" cy="508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2" t="62029" r="-3148" b="1"/>
          <a:stretch/>
        </p:blipFill>
        <p:spPr bwMode="auto">
          <a:xfrm>
            <a:off x="9384417" y="4459459"/>
            <a:ext cx="3318897" cy="192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16200000" flipV="1">
            <a:off x="4830887" y="3626265"/>
            <a:ext cx="1747022" cy="1019092"/>
          </a:xfrm>
          <a:prstGeom prst="bentConnector3">
            <a:avLst>
              <a:gd name="adj1" fmla="val -3858"/>
            </a:avLst>
          </a:prstGeom>
          <a:ln w="57150" cap="flat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0800000">
            <a:off x="6096000" y="2700317"/>
            <a:ext cx="3940921" cy="1759142"/>
          </a:xfrm>
          <a:prstGeom prst="bentConnector3">
            <a:avLst>
              <a:gd name="adj1" fmla="val 232"/>
            </a:avLst>
          </a:prstGeom>
          <a:ln w="57150" cap="flat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26017" y="2195502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Cost: 15ms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60313" y="5024375"/>
            <a:ext cx="11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Cost:2ms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design space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99946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600" dirty="0" smtClean="0"/>
              <a:t>Explore tradeoffs among different ways of failure handling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/>
              <a:t>Consistent hashing </a:t>
            </a:r>
            <a:r>
              <a:rPr lang="en-US" sz="3600" dirty="0"/>
              <a:t>m</a:t>
            </a:r>
            <a:r>
              <a:rPr lang="en-US" sz="3600" dirty="0" smtClean="0"/>
              <a:t>echanism</a:t>
            </a:r>
            <a:endParaRPr lang="en-US" sz="3600" dirty="0"/>
          </a:p>
          <a:p>
            <a:pPr marL="1028700" lvl="1" indent="-571500">
              <a:buFont typeface="Arial" charset="0"/>
              <a:buChar char="•"/>
            </a:pPr>
            <a:r>
              <a:rPr lang="en-US" sz="3600" dirty="0" smtClean="0"/>
              <a:t>Small set of temporary nodes to keep redundant keys</a:t>
            </a:r>
          </a:p>
        </p:txBody>
      </p:sp>
    </p:spTree>
    <p:extLst>
      <p:ext uri="{BB962C8B-B14F-4D97-AF65-F5344CB8AC3E}">
        <p14:creationId xmlns:p14="http://schemas.microsoft.com/office/powerpoint/2010/main" val="15804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602</Words>
  <Application>Microsoft Macintosh PowerPoint</Application>
  <PresentationFormat>Widescreen</PresentationFormat>
  <Paragraphs>68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Evaluation of tradeoffs when building in memory distributed cache</vt:lpstr>
      <vt:lpstr>Problem</vt:lpstr>
      <vt:lpstr>We want to:</vt:lpstr>
      <vt:lpstr>Mininet</vt:lpstr>
      <vt:lpstr>Why use simulation? </vt:lpstr>
      <vt:lpstr>Implementation</vt:lpstr>
      <vt:lpstr>Exploring the design space</vt:lpstr>
      <vt:lpstr>Exploring the design space</vt:lpstr>
      <vt:lpstr>Exploring the design space</vt:lpstr>
      <vt:lpstr>Bibliography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tradeoffs when building in memory distributed cache</dc:title>
  <dc:creator>Microsoft Office User</dc:creator>
  <cp:lastModifiedBy>Microsoft Office User</cp:lastModifiedBy>
  <cp:revision>14</cp:revision>
  <dcterms:created xsi:type="dcterms:W3CDTF">2019-04-17T01:42:47Z</dcterms:created>
  <dcterms:modified xsi:type="dcterms:W3CDTF">2019-04-17T03:46:45Z</dcterms:modified>
</cp:coreProperties>
</file>