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21"/>
  </p:notesMasterIdLst>
  <p:handoutMasterIdLst>
    <p:handoutMasterId r:id="rId22"/>
  </p:handoutMasterIdLst>
  <p:sldIdLst>
    <p:sldId id="381" r:id="rId2"/>
    <p:sldId id="314" r:id="rId3"/>
    <p:sldId id="399" r:id="rId4"/>
    <p:sldId id="397" r:id="rId5"/>
    <p:sldId id="400" r:id="rId6"/>
    <p:sldId id="402" r:id="rId7"/>
    <p:sldId id="403" r:id="rId8"/>
    <p:sldId id="389" r:id="rId9"/>
    <p:sldId id="401" r:id="rId10"/>
    <p:sldId id="390" r:id="rId11"/>
    <p:sldId id="392" r:id="rId12"/>
    <p:sldId id="393" r:id="rId13"/>
    <p:sldId id="378" r:id="rId14"/>
    <p:sldId id="387" r:id="rId15"/>
    <p:sldId id="388" r:id="rId16"/>
    <p:sldId id="396" r:id="rId17"/>
    <p:sldId id="404" r:id="rId18"/>
    <p:sldId id="405" r:id="rId19"/>
    <p:sldId id="391" r:id="rId20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204"/>
    <a:srgbClr val="FFFF99"/>
    <a:srgbClr val="0000FF"/>
    <a:srgbClr val="92D050"/>
    <a:srgbClr val="CCFFFF"/>
    <a:srgbClr val="FFCC99"/>
    <a:srgbClr val="FF3300"/>
    <a:srgbClr val="FFCC00"/>
    <a:srgbClr val="00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0" autoAdjust="0"/>
    <p:restoredTop sz="83848" autoAdjust="0"/>
  </p:normalViewPr>
  <p:slideViewPr>
    <p:cSldViewPr snapToGrid="0">
      <p:cViewPr varScale="1">
        <p:scale>
          <a:sx n="91" d="100"/>
          <a:sy n="91" d="100"/>
        </p:scale>
        <p:origin x="-14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2C562-3101-0D43-9BC5-1FD230FF41EF}" type="datetime1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061D7-F64F-8E4D-8C48-35B191211857}" type="datetime1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C55DC-D3DB-A142-8833-8A2BDFA4DAAA}" type="datetime1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96" y="1447800"/>
            <a:ext cx="8565204" cy="50292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400"/>
              </a:spcBef>
              <a:defRPr sz="3000"/>
            </a:lvl1pPr>
            <a:lvl2pPr>
              <a:spcBef>
                <a:spcPts val="800"/>
              </a:spcBef>
              <a:defRPr sz="2800"/>
            </a:lvl2pPr>
            <a:lvl3pPr>
              <a:spcBef>
                <a:spcPts val="800"/>
              </a:spcBef>
              <a:defRPr sz="2400"/>
            </a:lvl3pPr>
            <a:lvl4pPr>
              <a:spcBef>
                <a:spcPts val="800"/>
              </a:spcBef>
              <a:defRPr sz="2200"/>
            </a:lvl4pPr>
            <a:lvl5pPr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Second main line</a:t>
            </a:r>
          </a:p>
          <a:p>
            <a:pPr lvl="1"/>
            <a:r>
              <a:rPr lang="en-US" dirty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76201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75945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6C878-1A61-1D40-8C94-88B875F76C97}" type="datetime1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9" name="Picture 8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7AF70-5002-B24C-BAA9-0C2EC79E2C37}" type="datetime1">
              <a:rPr lang="en-US" smtClean="0"/>
              <a:t>4/16/19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44EB9-203A-2649-A5DC-C807C557D821}" type="datetime1">
              <a:rPr lang="en-US" smtClean="0"/>
              <a:t>4/16/19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68DF-4358-664B-A04B-7A4BE79C5464}" type="datetime1">
              <a:rPr lang="en-US" smtClean="0"/>
              <a:t>4/16/19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B6B8-460D-9A45-A983-067DAFC8AE2B}" type="datetime1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AB581CF-9A74-854B-A279-C8C42F61C879}" type="datetime1">
              <a:rPr lang="en-US" smtClean="0"/>
              <a:pPr>
                <a:defRPr/>
              </a:pPr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1.wdp"/><Relationship Id="rId5" Type="http://schemas.microsoft.com/office/2007/relationships/hdphoto" Target="../media/hdphoto2.wdp"/><Relationship Id="rId6" Type="http://schemas.microsoft.com/office/2007/relationships/hdphoto" Target="../media/hdphoto3.wdp"/><Relationship Id="rId7" Type="http://schemas.microsoft.com/office/2007/relationships/hdphoto" Target="../media/hdphoto4.wdp"/><Relationship Id="rId8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" y="166253"/>
            <a:ext cx="8763000" cy="2452255"/>
          </a:xfrm>
        </p:spPr>
        <p:txBody>
          <a:bodyPr anchor="ctr"/>
          <a:lstStyle/>
          <a:p>
            <a:r>
              <a:rPr lang="en-US" i="1" dirty="0"/>
              <a:t>Hot or Not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2362200"/>
          </a:xfrm>
        </p:spPr>
        <p:txBody>
          <a:bodyPr>
            <a:normAutofit/>
          </a:bodyPr>
          <a:lstStyle/>
          <a:p>
            <a:r>
              <a:rPr lang="en-US" dirty="0"/>
              <a:t>COS 518: </a:t>
            </a:r>
            <a:r>
              <a:rPr lang="en-US" i="1" dirty="0"/>
              <a:t>Advanced Computer Systems</a:t>
            </a:r>
          </a:p>
          <a:p>
            <a:endParaRPr lang="en-US" dirty="0"/>
          </a:p>
          <a:p>
            <a:r>
              <a:rPr lang="en-US" i="1" dirty="0"/>
              <a:t>Jennifer Lam, Jeffrey </a:t>
            </a:r>
            <a:r>
              <a:rPr lang="en-US" i="1" dirty="0" err="1"/>
              <a:t>Helt</a:t>
            </a:r>
            <a:endParaRPr lang="en-US" i="1" dirty="0"/>
          </a:p>
          <a:p>
            <a:pPr>
              <a:lnSpc>
                <a:spcPct val="150000"/>
              </a:lnSpc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79162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</a:t>
            </a:r>
            <a:r>
              <a:rPr lang="en-US" dirty="0" smtClean="0"/>
              <a:t>teasing </a:t>
            </a:r>
            <a:r>
              <a:rPr lang="en-US" dirty="0"/>
              <a:t>out the effect of contention </a:t>
            </a:r>
            <a:r>
              <a:rPr lang="en-US" dirty="0" smtClean="0"/>
              <a:t>and </a:t>
            </a:r>
            <a:r>
              <a:rPr lang="en-US" dirty="0"/>
              <a:t>shard access </a:t>
            </a:r>
            <a:r>
              <a:rPr lang="en-US" dirty="0" err="1"/>
              <a:t>mis</a:t>
            </a:r>
            <a:r>
              <a:rPr lang="en-US" dirty="0"/>
              <a:t>-ordering.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Final Month</a:t>
            </a:r>
          </a:p>
        </p:txBody>
      </p:sp>
      <p:pic>
        <p:nvPicPr>
          <p:cNvPr id="5" name="Picture 4" descr="lam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339" y="145230"/>
            <a:ext cx="802661" cy="80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06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</a:t>
            </a:r>
            <a:r>
              <a:rPr lang="en-US" dirty="0" smtClean="0"/>
              <a:t>teasing </a:t>
            </a:r>
            <a:r>
              <a:rPr lang="en-US" dirty="0"/>
              <a:t>out the effect of contention </a:t>
            </a:r>
            <a:r>
              <a:rPr lang="en-US" dirty="0" smtClean="0"/>
              <a:t>and </a:t>
            </a:r>
            <a:r>
              <a:rPr lang="en-US" dirty="0"/>
              <a:t>shard access </a:t>
            </a:r>
            <a:r>
              <a:rPr lang="en-US" dirty="0" err="1"/>
              <a:t>mis</a:t>
            </a:r>
            <a:r>
              <a:rPr lang="en-US" dirty="0"/>
              <a:t>-ordering.</a:t>
            </a:r>
          </a:p>
          <a:p>
            <a:r>
              <a:rPr lang="en-US" dirty="0"/>
              <a:t>Data locality: group all hot keys on a single node on their own separate database.</a:t>
            </a:r>
          </a:p>
          <a:p>
            <a:pPr lvl="1"/>
            <a:r>
              <a:rPr lang="en-US" dirty="0"/>
              <a:t>Measure effects on latency / throughput.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Final Month</a:t>
            </a:r>
          </a:p>
        </p:txBody>
      </p:sp>
      <p:pic>
        <p:nvPicPr>
          <p:cNvPr id="5" name="Picture 4" descr="lam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339" y="145230"/>
            <a:ext cx="802661" cy="8026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4511" y="2009531"/>
            <a:ext cx="4416796" cy="436031"/>
          </a:xfrm>
          <a:prstGeom prst="rect">
            <a:avLst/>
          </a:prstGeom>
          <a:noFill/>
          <a:ln w="28575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13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</a:t>
            </a:r>
            <a:r>
              <a:rPr lang="en-US" dirty="0" smtClean="0"/>
              <a:t>teasing </a:t>
            </a:r>
            <a:r>
              <a:rPr lang="en-US" dirty="0"/>
              <a:t>out the effect of contention </a:t>
            </a:r>
            <a:r>
              <a:rPr lang="en-US" dirty="0" smtClean="0"/>
              <a:t>and </a:t>
            </a:r>
            <a:r>
              <a:rPr lang="en-US" dirty="0"/>
              <a:t>shard access </a:t>
            </a:r>
            <a:r>
              <a:rPr lang="en-US" dirty="0" err="1"/>
              <a:t>mis</a:t>
            </a:r>
            <a:r>
              <a:rPr lang="en-US" dirty="0"/>
              <a:t>-ordering.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Data locality: group all hot keys on a single node on their own separate database.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Measure effects on latency / throughput.</a:t>
            </a:r>
          </a:p>
          <a:p>
            <a:r>
              <a:rPr lang="en-US" dirty="0"/>
              <a:t>Implement an algorithm that reduces contention by taking into account the data locality of the separate db.</a:t>
            </a:r>
          </a:p>
          <a:p>
            <a:pPr lvl="1"/>
            <a:r>
              <a:rPr lang="en-US" dirty="0"/>
              <a:t>Measure effects on latency / throughput.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Final Month</a:t>
            </a:r>
          </a:p>
        </p:txBody>
      </p:sp>
      <p:pic>
        <p:nvPicPr>
          <p:cNvPr id="5" name="Picture 4" descr="lam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339" y="145230"/>
            <a:ext cx="802661" cy="80266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86580" y="1554543"/>
            <a:ext cx="1781883" cy="417073"/>
          </a:xfrm>
          <a:prstGeom prst="rect">
            <a:avLst/>
          </a:prstGeom>
          <a:noFill/>
          <a:ln w="28575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13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5750" y="971550"/>
            <a:ext cx="8629649" cy="4781549"/>
          </a:xfrm>
        </p:spPr>
        <p:txBody>
          <a:bodyPr/>
          <a:lstStyle/>
          <a:p>
            <a:r>
              <a:rPr lang="en-US" dirty="0"/>
              <a:t>Technical Details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7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5" name="Content Placeholder 7" descr="swor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5" t="331" r="78" b="-114"/>
          <a:stretch/>
        </p:blipFill>
        <p:spPr bwMode="auto">
          <a:xfrm>
            <a:off x="8454102" y="284369"/>
            <a:ext cx="443467" cy="41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8DBF9B1-678A-0147-9A76-B5ACE84B61A7}"/>
              </a:ext>
            </a:extLst>
          </p:cNvPr>
          <p:cNvSpPr>
            <a:spLocks noChangeAspect="1"/>
          </p:cNvSpPr>
          <p:nvPr/>
        </p:nvSpPr>
        <p:spPr>
          <a:xfrm>
            <a:off x="2189206" y="1555915"/>
            <a:ext cx="171759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+mn-lt"/>
              </a:rPr>
              <a:t>App Server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1FF19F2-6A81-6641-A9A1-908BFF01B344}"/>
              </a:ext>
            </a:extLst>
          </p:cNvPr>
          <p:cNvSpPr>
            <a:spLocks noChangeAspect="1"/>
          </p:cNvSpPr>
          <p:nvPr/>
        </p:nvSpPr>
        <p:spPr>
          <a:xfrm>
            <a:off x="4870625" y="1555915"/>
            <a:ext cx="171759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+mn-lt"/>
              </a:rPr>
              <a:t>App Server 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7F31BFF0-2943-D243-BCE4-9398CF85EE7B}"/>
              </a:ext>
            </a:extLst>
          </p:cNvPr>
          <p:cNvGrpSpPr/>
          <p:nvPr/>
        </p:nvGrpSpPr>
        <p:grpSpPr>
          <a:xfrm>
            <a:off x="1498260" y="4257942"/>
            <a:ext cx="5622324" cy="2117124"/>
            <a:chOff x="518984" y="4436076"/>
            <a:chExt cx="5622324" cy="211712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3E08BADF-BE4A-024A-A6AE-24BB794D46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9114" y="4749113"/>
              <a:ext cx="914400" cy="9144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0" dirty="0">
                  <a:solidFill>
                    <a:schemeClr val="bg1"/>
                  </a:solidFill>
                </a:rPr>
                <a:t>Hot Shard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8A28EC14-485E-C849-9B8F-9CA29A75E5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86002" y="4749113"/>
              <a:ext cx="914400" cy="9144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0" dirty="0">
                  <a:solidFill>
                    <a:schemeClr val="bg1"/>
                  </a:solidFill>
                </a:rPr>
                <a:t>Warm Shard 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65C87302-83AC-6342-A5A4-40498FD20F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2890" y="4749113"/>
              <a:ext cx="914400" cy="9144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0" dirty="0">
                  <a:solidFill>
                    <a:schemeClr val="bg1"/>
                  </a:solidFill>
                </a:rPr>
                <a:t>Warm Shard 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64C2CA90-03F8-EF4B-A341-25AE37CF9C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7712" y="4749113"/>
              <a:ext cx="914400" cy="9144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0" dirty="0">
                  <a:solidFill>
                    <a:schemeClr val="bg1"/>
                  </a:solidFill>
                </a:rPr>
                <a:t>Warm Shard 3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7F852555-4B82-B14A-BD40-7B57948003D7}"/>
                </a:ext>
              </a:extLst>
            </p:cNvPr>
            <p:cNvGrpSpPr/>
            <p:nvPr/>
          </p:nvGrpSpPr>
          <p:grpSpPr>
            <a:xfrm>
              <a:off x="518984" y="4436076"/>
              <a:ext cx="5622324" cy="2117124"/>
              <a:chOff x="518984" y="4436076"/>
              <a:chExt cx="5622324" cy="2117124"/>
            </a:xfrm>
          </p:grpSpPr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xmlns="" id="{87C0F3E5-F85A-C348-961B-D8247BD79FE1}"/>
                  </a:ext>
                </a:extLst>
              </p:cNvPr>
              <p:cNvSpPr/>
              <p:nvPr/>
            </p:nvSpPr>
            <p:spPr>
              <a:xfrm>
                <a:off x="518984" y="4436076"/>
                <a:ext cx="5622324" cy="2117124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1A8AA5EA-1CE0-5143-B758-8F85E5B42518}"/>
                  </a:ext>
                </a:extLst>
              </p:cNvPr>
              <p:cNvSpPr txBox="1"/>
              <p:nvPr/>
            </p:nvSpPr>
            <p:spPr>
              <a:xfrm>
                <a:off x="2667143" y="6149548"/>
                <a:ext cx="13260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charset="0"/>
                    <a:ea typeface="Arial" charset="0"/>
                    <a:cs typeface="Arial" charset="0"/>
                  </a:rPr>
                  <a:t>Database</a:t>
                </a:r>
              </a:p>
            </p:txBody>
          </p:sp>
        </p:grp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289EF7A9-31BB-9A42-8D79-CA7529CB962B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2375590" y="2470315"/>
            <a:ext cx="672411" cy="210066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2B50506D-5D39-0E41-A79A-16FE3C827AA1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3048001" y="2470315"/>
            <a:ext cx="674477" cy="210066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C90AE5A1-46FB-4F45-86F8-3A0CE4E79292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5069366" y="2470315"/>
            <a:ext cx="660054" cy="210066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DC6CDEEF-8C8B-E845-BB3A-3E8F82C40787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5729420" y="2470315"/>
            <a:ext cx="684768" cy="210066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AE1F24A-51FC-4542-9340-4AFF657CC17B}"/>
              </a:ext>
            </a:extLst>
          </p:cNvPr>
          <p:cNvSpPr txBox="1"/>
          <p:nvPr/>
        </p:nvSpPr>
        <p:spPr>
          <a:xfrm>
            <a:off x="1918390" y="5480680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H1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H2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8A0C78B-8148-0940-9A34-26042CC460E0}"/>
              </a:ext>
            </a:extLst>
          </p:cNvPr>
          <p:cNvSpPr txBox="1"/>
          <p:nvPr/>
        </p:nvSpPr>
        <p:spPr>
          <a:xfrm>
            <a:off x="3265278" y="5499505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0DF687F-3B33-284D-A857-7BC4AC7485E7}"/>
              </a:ext>
            </a:extLst>
          </p:cNvPr>
          <p:cNvSpPr txBox="1"/>
          <p:nvPr/>
        </p:nvSpPr>
        <p:spPr>
          <a:xfrm>
            <a:off x="4612166" y="548068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98492E5-9176-0E44-9049-A1AA6622B313}"/>
              </a:ext>
            </a:extLst>
          </p:cNvPr>
          <p:cNvSpPr txBox="1"/>
          <p:nvPr/>
        </p:nvSpPr>
        <p:spPr>
          <a:xfrm>
            <a:off x="5922871" y="548068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AF2AACB-7F3F-734A-914A-4C1B31DF6E7A}"/>
              </a:ext>
            </a:extLst>
          </p:cNvPr>
          <p:cNvSpPr txBox="1"/>
          <p:nvPr/>
        </p:nvSpPr>
        <p:spPr>
          <a:xfrm>
            <a:off x="1433382" y="5530283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Keys: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EAF36DE0-59FD-CC46-8921-7AEB52779CA6}"/>
              </a:ext>
            </a:extLst>
          </p:cNvPr>
          <p:cNvSpPr/>
          <p:nvPr/>
        </p:nvSpPr>
        <p:spPr>
          <a:xfrm>
            <a:off x="1220232" y="2856473"/>
            <a:ext cx="6178378" cy="101325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+mn-lt"/>
              </a:rPr>
              <a:t>Hot-shard-aware Transaction </a:t>
            </a:r>
            <a:r>
              <a:rPr lang="en-US" sz="2400" b="0" dirty="0">
                <a:solidFill>
                  <a:schemeClr val="bg1"/>
                </a:solidFill>
              </a:rPr>
              <a:t>A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lgorithms</a:t>
            </a:r>
          </a:p>
        </p:txBody>
      </p:sp>
    </p:spTree>
    <p:extLst>
      <p:ext uri="{BB962C8B-B14F-4D97-AF65-F5344CB8AC3E}">
        <p14:creationId xmlns:p14="http://schemas.microsoft.com/office/powerpoint/2010/main" val="1728278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a 16-node </a:t>
            </a:r>
            <a:r>
              <a:rPr lang="en-US" dirty="0" err="1"/>
              <a:t>CockroachDB</a:t>
            </a:r>
            <a:r>
              <a:rPr lang="en-US" dirty="0"/>
              <a:t> cluster on </a:t>
            </a:r>
            <a:r>
              <a:rPr lang="en-US" dirty="0" err="1"/>
              <a:t>CloudLab</a:t>
            </a:r>
            <a:r>
              <a:rPr lang="en-US" dirty="0"/>
              <a:t> (</a:t>
            </a:r>
            <a:r>
              <a:rPr lang="en-US" dirty="0" err="1"/>
              <a:t>emulab</a:t>
            </a:r>
            <a:r>
              <a:rPr lang="en-US" dirty="0"/>
              <a:t>).</a:t>
            </a:r>
          </a:p>
          <a:p>
            <a:r>
              <a:rPr lang="en-US" dirty="0"/>
              <a:t>Modified KV benchmark to be transactional (as opposed to be simple reads/writes).</a:t>
            </a:r>
          </a:p>
          <a:p>
            <a:r>
              <a:rPr lang="en-US" dirty="0"/>
              <a:t>Instrumenting for contention. Hypothesize that it increases with skew to some degree.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Status</a:t>
            </a:r>
          </a:p>
        </p:txBody>
      </p:sp>
      <p:pic>
        <p:nvPicPr>
          <p:cNvPr id="5" name="Picture 4" descr="lam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339" y="145230"/>
            <a:ext cx="802661" cy="80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18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Idea</a:t>
            </a:r>
            <a:r>
              <a:rPr lang="en-US" dirty="0" smtClean="0"/>
              <a:t>: given the existence of a hot shard, reduce contention on hot keys.</a:t>
            </a:r>
          </a:p>
          <a:p>
            <a:pPr lvl="1"/>
            <a:r>
              <a:rPr lang="en-US" b="1" dirty="0" smtClean="0"/>
              <a:t>Reduce number of accesses</a:t>
            </a:r>
            <a:r>
              <a:rPr lang="en-US" dirty="0" smtClean="0"/>
              <a:t> to hot shard.</a:t>
            </a:r>
          </a:p>
          <a:p>
            <a:pPr lvl="1"/>
            <a:r>
              <a:rPr lang="en-US" b="1" dirty="0" smtClean="0"/>
              <a:t>Reduce time spent locked</a:t>
            </a:r>
            <a:r>
              <a:rPr lang="en-US" dirty="0" smtClean="0"/>
              <a:t> on hot shard.</a:t>
            </a:r>
          </a:p>
          <a:p>
            <a:pPr lvl="1"/>
            <a:r>
              <a:rPr lang="en-US" dirty="0" smtClean="0"/>
              <a:t>Algorithm covers read-only / write-only one-shot transactions for now.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Novel Algorithm</a:t>
            </a:r>
            <a:endParaRPr lang="en-US" dirty="0"/>
          </a:p>
        </p:txBody>
      </p:sp>
      <p:pic>
        <p:nvPicPr>
          <p:cNvPr id="5" name="Picture 4" descr="lam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339" y="145230"/>
            <a:ext cx="802661" cy="80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20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Write-only </a:t>
            </a:r>
            <a:r>
              <a:rPr lang="en-US" dirty="0" err="1" smtClean="0"/>
              <a:t>txns</a:t>
            </a:r>
            <a:r>
              <a:rPr lang="en-US" dirty="0" smtClean="0"/>
              <a:t>: modified 2PC.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Novel Algorithm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1535" y="3431533"/>
            <a:ext cx="1878118" cy="1229408"/>
          </a:xfrm>
          <a:prstGeom prst="rect">
            <a:avLst/>
          </a:prstGeom>
          <a:solidFill>
            <a:srgbClr val="FF0000"/>
          </a:solidFill>
          <a:ln w="28575">
            <a:noFill/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+mn-lt"/>
              </a:rPr>
              <a:t>Hot shard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" name="Picture 5" descr="fi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172" y="2958683"/>
            <a:ext cx="816872" cy="8168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67211" y="2161596"/>
            <a:ext cx="1743001" cy="999738"/>
          </a:xfrm>
          <a:prstGeom prst="rect">
            <a:avLst/>
          </a:prstGeom>
          <a:solidFill>
            <a:srgbClr val="3366FF"/>
          </a:solidFill>
          <a:ln w="28575">
            <a:noFill/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+mn-lt"/>
              </a:rPr>
              <a:t>Warm shard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89774" y="3489363"/>
            <a:ext cx="1743001" cy="999738"/>
          </a:xfrm>
          <a:prstGeom prst="rect">
            <a:avLst/>
          </a:prstGeom>
          <a:solidFill>
            <a:srgbClr val="3366FF"/>
          </a:solidFill>
          <a:ln w="28575">
            <a:noFill/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+mn-lt"/>
              </a:rPr>
              <a:t>Warm shard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76471" y="5137580"/>
            <a:ext cx="1743001" cy="999738"/>
          </a:xfrm>
          <a:prstGeom prst="rect">
            <a:avLst/>
          </a:prstGeom>
          <a:solidFill>
            <a:srgbClr val="3366FF"/>
          </a:solidFill>
          <a:ln w="28575">
            <a:noFill/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+mn-lt"/>
              </a:rPr>
              <a:t>Warm shard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53283" y="2296695"/>
            <a:ext cx="34049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arenR"/>
            </a:pP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Lock warm shards.</a:t>
            </a:r>
          </a:p>
          <a:p>
            <a:pPr marL="457200" indent="-457200" algn="l">
              <a:buAutoNum type="arabicParenR"/>
            </a:pP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Lock hot shard.</a:t>
            </a:r>
          </a:p>
          <a:p>
            <a:pPr marL="457200" indent="-457200" algn="l">
              <a:buAutoNum type="arabicParenR"/>
            </a:pP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Write to hot shard.</a:t>
            </a:r>
          </a:p>
          <a:p>
            <a:pPr marL="457200" indent="-457200" algn="l">
              <a:buAutoNum type="arabicParenR"/>
            </a:pP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Unlock hot shard.</a:t>
            </a:r>
          </a:p>
          <a:p>
            <a:pPr marL="457200" indent="-457200" algn="l">
              <a:buAutoNum type="arabicParenR"/>
            </a:pP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Write to warm shards.</a:t>
            </a:r>
          </a:p>
          <a:p>
            <a:pPr marL="457200" indent="-457200" algn="l">
              <a:buAutoNum type="arabicParenR"/>
            </a:pP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Unlock warm shards.</a:t>
            </a:r>
          </a:p>
          <a:p>
            <a:pPr marL="457200" indent="-457200" algn="l">
              <a:buAutoNum type="arabicParenR"/>
            </a:pP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Commit.</a:t>
            </a:r>
            <a:endParaRPr lang="en-US" b="0" dirty="0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12" descr="lock.pn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22" b="92454" l="31771" r="683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69" t="3419" r="31142" b="5437"/>
          <a:stretch/>
        </p:blipFill>
        <p:spPr>
          <a:xfrm>
            <a:off x="3985934" y="1935855"/>
            <a:ext cx="378326" cy="522960"/>
          </a:xfrm>
          <a:prstGeom prst="rect">
            <a:avLst/>
          </a:prstGeom>
        </p:spPr>
      </p:pic>
      <p:pic>
        <p:nvPicPr>
          <p:cNvPr id="14" name="Picture 13" descr="lock.pn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722" b="92454" l="31771" r="683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69" t="3419" r="31142" b="5437"/>
          <a:stretch/>
        </p:blipFill>
        <p:spPr>
          <a:xfrm>
            <a:off x="4949032" y="3155543"/>
            <a:ext cx="378326" cy="522960"/>
          </a:xfrm>
          <a:prstGeom prst="rect">
            <a:avLst/>
          </a:prstGeom>
        </p:spPr>
      </p:pic>
      <p:pic>
        <p:nvPicPr>
          <p:cNvPr id="15" name="Picture 14" descr="lock.pn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722" b="92454" l="31771" r="683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69" t="3419" r="31142" b="5437"/>
          <a:stretch/>
        </p:blipFill>
        <p:spPr>
          <a:xfrm>
            <a:off x="3381683" y="4736210"/>
            <a:ext cx="378326" cy="522960"/>
          </a:xfrm>
          <a:prstGeom prst="rect">
            <a:avLst/>
          </a:prstGeom>
        </p:spPr>
      </p:pic>
      <p:pic>
        <p:nvPicPr>
          <p:cNvPr id="16" name="Picture 15" descr="lock.pn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722" b="92454" l="31771" r="683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69" t="3419" r="31142" b="5437"/>
          <a:stretch/>
        </p:blipFill>
        <p:spPr>
          <a:xfrm>
            <a:off x="2246705" y="3196073"/>
            <a:ext cx="378326" cy="522960"/>
          </a:xfrm>
          <a:prstGeom prst="rect">
            <a:avLst/>
          </a:prstGeom>
        </p:spPr>
      </p:pic>
      <p:pic>
        <p:nvPicPr>
          <p:cNvPr id="17" name="Picture 16" descr="lamb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339" y="145230"/>
            <a:ext cx="802661" cy="80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31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Read-only </a:t>
            </a:r>
            <a:r>
              <a:rPr lang="en-US" dirty="0" err="1" smtClean="0"/>
              <a:t>txns</a:t>
            </a:r>
            <a:r>
              <a:rPr lang="en-US" dirty="0" smtClean="0"/>
              <a:t>: modified MVCC.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Novel Algorithm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1535" y="3431533"/>
            <a:ext cx="1878118" cy="1229408"/>
          </a:xfrm>
          <a:prstGeom prst="rect">
            <a:avLst/>
          </a:prstGeom>
          <a:solidFill>
            <a:srgbClr val="FF0000"/>
          </a:solidFill>
          <a:ln w="28575">
            <a:noFill/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+mn-lt"/>
              </a:rPr>
              <a:t>Hot shard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67211" y="2161596"/>
            <a:ext cx="1743001" cy="999738"/>
          </a:xfrm>
          <a:prstGeom prst="rect">
            <a:avLst/>
          </a:prstGeom>
          <a:solidFill>
            <a:srgbClr val="3366FF"/>
          </a:solidFill>
          <a:ln w="28575">
            <a:noFill/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+mn-lt"/>
              </a:rPr>
              <a:t>Warm shard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89774" y="3489363"/>
            <a:ext cx="1743001" cy="999738"/>
          </a:xfrm>
          <a:prstGeom prst="rect">
            <a:avLst/>
          </a:prstGeom>
          <a:solidFill>
            <a:srgbClr val="3366FF"/>
          </a:solidFill>
          <a:ln w="28575">
            <a:noFill/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+mn-lt"/>
              </a:rPr>
              <a:t>Warm shard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76471" y="5137580"/>
            <a:ext cx="1743001" cy="999738"/>
          </a:xfrm>
          <a:prstGeom prst="rect">
            <a:avLst/>
          </a:prstGeom>
          <a:solidFill>
            <a:srgbClr val="3366FF"/>
          </a:solidFill>
          <a:ln w="28575">
            <a:noFill/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+mn-lt"/>
              </a:rPr>
              <a:t>Warm shard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9" name="Picture 8" descr="fi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172" y="2958683"/>
            <a:ext cx="816872" cy="8168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07329" y="2404775"/>
            <a:ext cx="35366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arenR"/>
            </a:pP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Read from hot shard, retrieve epoch number.</a:t>
            </a:r>
          </a:p>
          <a:p>
            <a:pPr marL="457200" indent="-457200" algn="l">
              <a:buAutoNum type="arabicParenR"/>
            </a:pP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Consistency check: transaction completion from past hot shard accesses.*</a:t>
            </a:r>
          </a:p>
          <a:p>
            <a:pPr marL="457200" indent="-457200" algn="l">
              <a:buAutoNum type="arabicParenR"/>
            </a:pP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Read all warm shards.</a:t>
            </a:r>
          </a:p>
          <a:p>
            <a:pPr algn="l"/>
            <a:endParaRPr lang="en-US" b="0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Never lock.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06106" y="4531522"/>
            <a:ext cx="3199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charset="0"/>
                <a:ea typeface="Arial" charset="0"/>
                <a:cs typeface="Arial" charset="0"/>
              </a:rPr>
              <a:t>*</a:t>
            </a:r>
            <a:r>
              <a:rPr lang="en-US" sz="1000" b="0" dirty="0" smtClean="0">
                <a:latin typeface="Arial" charset="0"/>
                <a:ea typeface="Arial" charset="0"/>
                <a:cs typeface="Arial" charset="0"/>
              </a:rPr>
              <a:t>Fairly nuanced for the time limits of this presentation</a:t>
            </a:r>
            <a:endParaRPr lang="en-US" sz="1000" dirty="0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" name="Picture 11" descr="lam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339" y="145230"/>
            <a:ext cx="802661" cy="80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21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5750" y="971550"/>
            <a:ext cx="8629649" cy="4781549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78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FC-83FB-AF41-816E-5BAB392F40F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/ Motivation</a:t>
            </a:r>
          </a:p>
        </p:txBody>
      </p:sp>
      <p:pic>
        <p:nvPicPr>
          <p:cNvPr id="11" name="Content Placeholder 7" descr="swor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5" t="331" r="78" b="-114"/>
          <a:stretch/>
        </p:blipFill>
        <p:spPr bwMode="auto">
          <a:xfrm>
            <a:off x="8454102" y="284369"/>
            <a:ext cx="443467" cy="41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50196" y="1447800"/>
            <a:ext cx="8565204" cy="17649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standard approach to load balancing and scaling in large, distributed databases is </a:t>
            </a:r>
            <a:r>
              <a:rPr lang="en-US" dirty="0" err="1"/>
              <a:t>sharding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Ideal: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F2A15E-12B9-4E4A-89DB-50B115759724}"/>
              </a:ext>
            </a:extLst>
          </p:cNvPr>
          <p:cNvSpPr>
            <a:spLocks noChangeAspect="1"/>
          </p:cNvSpPr>
          <p:nvPr/>
        </p:nvSpPr>
        <p:spPr>
          <a:xfrm>
            <a:off x="2362201" y="2710242"/>
            <a:ext cx="171759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+mn-lt"/>
              </a:rPr>
              <a:t>App Server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D37D70B-9FC6-9A4A-A95D-50655C86174D}"/>
              </a:ext>
            </a:extLst>
          </p:cNvPr>
          <p:cNvSpPr>
            <a:spLocks noChangeAspect="1"/>
          </p:cNvSpPr>
          <p:nvPr/>
        </p:nvSpPr>
        <p:spPr>
          <a:xfrm>
            <a:off x="5031263" y="2710242"/>
            <a:ext cx="171759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+mn-lt"/>
              </a:rPr>
              <a:t>App Server 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FA01BD89-70C7-AE48-B668-9021BED51C17}"/>
              </a:ext>
            </a:extLst>
          </p:cNvPr>
          <p:cNvGrpSpPr/>
          <p:nvPr/>
        </p:nvGrpSpPr>
        <p:grpSpPr>
          <a:xfrm>
            <a:off x="1671255" y="4436076"/>
            <a:ext cx="5622324" cy="2117124"/>
            <a:chOff x="518984" y="4436076"/>
            <a:chExt cx="5622324" cy="211712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F1161B85-CCDE-5949-9C6A-53FD12789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9114" y="4749113"/>
              <a:ext cx="914400" cy="9144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0" dirty="0">
                  <a:solidFill>
                    <a:schemeClr val="bg1"/>
                  </a:solidFill>
                </a:rPr>
                <a:t>Shard 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B34D4B54-67B9-B64D-B4E1-75A6A5F6EF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86002" y="4749113"/>
              <a:ext cx="914400" cy="9144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0" dirty="0">
                  <a:solidFill>
                    <a:schemeClr val="bg1"/>
                  </a:solidFill>
                </a:rPr>
                <a:t>Shard 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B45BF1CA-5984-744D-9C9A-A9AC381A33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2890" y="4749113"/>
              <a:ext cx="914400" cy="9144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0" dirty="0">
                  <a:solidFill>
                    <a:schemeClr val="bg1"/>
                  </a:solidFill>
                </a:rPr>
                <a:t>Shard 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9BE5C71B-8F7F-BB44-8800-3A30D1D662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7712" y="4749113"/>
              <a:ext cx="914400" cy="9144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0" dirty="0">
                  <a:solidFill>
                    <a:schemeClr val="bg1"/>
                  </a:solidFill>
                </a:rPr>
                <a:t>Shard 4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9D09B9A4-52E7-3440-BF31-BA3A23380C6B}"/>
                </a:ext>
              </a:extLst>
            </p:cNvPr>
            <p:cNvGrpSpPr/>
            <p:nvPr/>
          </p:nvGrpSpPr>
          <p:grpSpPr>
            <a:xfrm>
              <a:off x="518984" y="4436076"/>
              <a:ext cx="5622324" cy="2117124"/>
              <a:chOff x="518984" y="4436076"/>
              <a:chExt cx="5622324" cy="2117124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xmlns="" id="{C814C345-73DE-434D-9BCA-43B0151D9C92}"/>
                  </a:ext>
                </a:extLst>
              </p:cNvPr>
              <p:cNvSpPr/>
              <p:nvPr/>
            </p:nvSpPr>
            <p:spPr>
              <a:xfrm>
                <a:off x="518984" y="4436076"/>
                <a:ext cx="5622324" cy="2117124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3DCC5B28-D083-A148-83C9-492CFE270ACE}"/>
                  </a:ext>
                </a:extLst>
              </p:cNvPr>
              <p:cNvSpPr txBox="1"/>
              <p:nvPr/>
            </p:nvSpPr>
            <p:spPr>
              <a:xfrm>
                <a:off x="2667143" y="6149548"/>
                <a:ext cx="13260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charset="0"/>
                    <a:ea typeface="Arial" charset="0"/>
                    <a:cs typeface="Arial" charset="0"/>
                  </a:rPr>
                  <a:t>Database</a:t>
                </a:r>
              </a:p>
            </p:txBody>
          </p:sp>
        </p:grp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6A44E5A0-B1EF-1545-A56D-94EC99A0AF0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2548585" y="3624642"/>
            <a:ext cx="672411" cy="112447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64B87F14-51FC-954D-85F6-F026F005A774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3220996" y="3624642"/>
            <a:ext cx="674477" cy="112447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13C01771-EFCE-A147-A2A8-0E9440D6A50C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5242361" y="3624642"/>
            <a:ext cx="647697" cy="112447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B731ED55-2186-D448-9C43-1B0E4E9605B6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5890058" y="3624642"/>
            <a:ext cx="697125" cy="112447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FD37EA9-BF4E-814A-BE60-447D34BDD18C}"/>
              </a:ext>
            </a:extLst>
          </p:cNvPr>
          <p:cNvSpPr txBox="1"/>
          <p:nvPr/>
        </p:nvSpPr>
        <p:spPr>
          <a:xfrm>
            <a:off x="2091385" y="5658814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D743DBE-849E-2948-92BD-5A02B227B56A}"/>
              </a:ext>
            </a:extLst>
          </p:cNvPr>
          <p:cNvSpPr txBox="1"/>
          <p:nvPr/>
        </p:nvSpPr>
        <p:spPr>
          <a:xfrm>
            <a:off x="3438273" y="5677639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1CEB67ED-127F-E24B-BFE2-D197957539A1}"/>
              </a:ext>
            </a:extLst>
          </p:cNvPr>
          <p:cNvSpPr txBox="1"/>
          <p:nvPr/>
        </p:nvSpPr>
        <p:spPr>
          <a:xfrm>
            <a:off x="4785161" y="5658814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81678B4-8062-A645-9ACA-067067E4B978}"/>
              </a:ext>
            </a:extLst>
          </p:cNvPr>
          <p:cNvSpPr txBox="1"/>
          <p:nvPr/>
        </p:nvSpPr>
        <p:spPr>
          <a:xfrm>
            <a:off x="6095866" y="5658814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68DBA15-3A5C-604C-A740-333C112FD0A2}"/>
              </a:ext>
            </a:extLst>
          </p:cNvPr>
          <p:cNvSpPr txBox="1"/>
          <p:nvPr/>
        </p:nvSpPr>
        <p:spPr>
          <a:xfrm>
            <a:off x="1606377" y="5708417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Keys:</a:t>
            </a:r>
          </a:p>
        </p:txBody>
      </p:sp>
    </p:spTree>
    <p:extLst>
      <p:ext uri="{BB962C8B-B14F-4D97-AF65-F5344CB8AC3E}">
        <p14:creationId xmlns:p14="http://schemas.microsoft.com/office/powerpoint/2010/main" val="171707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FC-83FB-AF41-816E-5BAB392F40F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/ Motivation</a:t>
            </a:r>
          </a:p>
        </p:txBody>
      </p:sp>
      <p:pic>
        <p:nvPicPr>
          <p:cNvPr id="11" name="Content Placeholder 7" descr="swor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5" t="331" r="78" b="-114"/>
          <a:stretch/>
        </p:blipFill>
        <p:spPr bwMode="auto">
          <a:xfrm>
            <a:off x="8454102" y="284369"/>
            <a:ext cx="443467" cy="41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50196" y="1447800"/>
            <a:ext cx="8565204" cy="17649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reality, we see significant skew, such as Facebook’s linchpin objects.</a:t>
            </a:r>
          </a:p>
          <a:p>
            <a:pPr marL="0" indent="0">
              <a:buNone/>
            </a:pPr>
            <a:r>
              <a:rPr lang="en-US" dirty="0"/>
              <a:t>Reality: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F2A15E-12B9-4E4A-89DB-50B115759724}"/>
              </a:ext>
            </a:extLst>
          </p:cNvPr>
          <p:cNvSpPr>
            <a:spLocks noChangeAspect="1"/>
          </p:cNvSpPr>
          <p:nvPr/>
        </p:nvSpPr>
        <p:spPr>
          <a:xfrm>
            <a:off x="2362201" y="2710242"/>
            <a:ext cx="171759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+mn-lt"/>
              </a:rPr>
              <a:t>App Server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D37D70B-9FC6-9A4A-A95D-50655C86174D}"/>
              </a:ext>
            </a:extLst>
          </p:cNvPr>
          <p:cNvSpPr>
            <a:spLocks noChangeAspect="1"/>
          </p:cNvSpPr>
          <p:nvPr/>
        </p:nvSpPr>
        <p:spPr>
          <a:xfrm>
            <a:off x="5031263" y="2710242"/>
            <a:ext cx="171759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+mn-lt"/>
              </a:rPr>
              <a:t>App Server 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FA01BD89-70C7-AE48-B668-9021BED51C17}"/>
              </a:ext>
            </a:extLst>
          </p:cNvPr>
          <p:cNvGrpSpPr/>
          <p:nvPr/>
        </p:nvGrpSpPr>
        <p:grpSpPr>
          <a:xfrm>
            <a:off x="1671255" y="4436076"/>
            <a:ext cx="5622324" cy="2117124"/>
            <a:chOff x="518984" y="4436076"/>
            <a:chExt cx="5622324" cy="211712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F1161B85-CCDE-5949-9C6A-53FD12789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9114" y="4749113"/>
              <a:ext cx="914400" cy="9144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0" dirty="0">
                  <a:solidFill>
                    <a:schemeClr val="bg1"/>
                  </a:solidFill>
                </a:rPr>
                <a:t>Shard 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B34D4B54-67B9-B64D-B4E1-75A6A5F6EF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86002" y="4749113"/>
              <a:ext cx="914400" cy="9144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0" dirty="0">
                  <a:solidFill>
                    <a:schemeClr val="bg1"/>
                  </a:solidFill>
                </a:rPr>
                <a:t>Shard 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B45BF1CA-5984-744D-9C9A-A9AC381A33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2890" y="4749113"/>
              <a:ext cx="914400" cy="9144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0" dirty="0">
                  <a:solidFill>
                    <a:schemeClr val="bg1"/>
                  </a:solidFill>
                </a:rPr>
                <a:t>Shard 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9BE5C71B-8F7F-BB44-8800-3A30D1D662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7712" y="4749113"/>
              <a:ext cx="914400" cy="9144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0" dirty="0">
                  <a:solidFill>
                    <a:schemeClr val="bg1"/>
                  </a:solidFill>
                </a:rPr>
                <a:t>Shard 4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9D09B9A4-52E7-3440-BF31-BA3A23380C6B}"/>
                </a:ext>
              </a:extLst>
            </p:cNvPr>
            <p:cNvGrpSpPr/>
            <p:nvPr/>
          </p:nvGrpSpPr>
          <p:grpSpPr>
            <a:xfrm>
              <a:off x="518984" y="4436076"/>
              <a:ext cx="5622324" cy="2117124"/>
              <a:chOff x="518984" y="4436076"/>
              <a:chExt cx="5622324" cy="2117124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xmlns="" id="{C814C345-73DE-434D-9BCA-43B0151D9C92}"/>
                  </a:ext>
                </a:extLst>
              </p:cNvPr>
              <p:cNvSpPr/>
              <p:nvPr/>
            </p:nvSpPr>
            <p:spPr>
              <a:xfrm>
                <a:off x="518984" y="4436076"/>
                <a:ext cx="5622324" cy="2117124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3DCC5B28-D083-A148-83C9-492CFE270ACE}"/>
                  </a:ext>
                </a:extLst>
              </p:cNvPr>
              <p:cNvSpPr txBox="1"/>
              <p:nvPr/>
            </p:nvSpPr>
            <p:spPr>
              <a:xfrm>
                <a:off x="2667143" y="6149548"/>
                <a:ext cx="13260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charset="0"/>
                    <a:ea typeface="Arial" charset="0"/>
                    <a:cs typeface="Arial" charset="0"/>
                  </a:rPr>
                  <a:t>Database</a:t>
                </a:r>
              </a:p>
            </p:txBody>
          </p:sp>
        </p:grp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6A44E5A0-B1EF-1545-A56D-94EC99A0AF09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3220996" y="3624642"/>
            <a:ext cx="2021365" cy="112447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64B87F14-51FC-954D-85F6-F026F005A774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3220996" y="3624642"/>
            <a:ext cx="674477" cy="112447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13C01771-EFCE-A147-A2A8-0E9440D6A50C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5242361" y="3624642"/>
            <a:ext cx="647697" cy="112447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B731ED55-2186-D448-9C43-1B0E4E9605B6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5890058" y="3624642"/>
            <a:ext cx="697125" cy="112447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FD37EA9-BF4E-814A-BE60-447D34BDD18C}"/>
              </a:ext>
            </a:extLst>
          </p:cNvPr>
          <p:cNvSpPr txBox="1"/>
          <p:nvPr/>
        </p:nvSpPr>
        <p:spPr>
          <a:xfrm>
            <a:off x="2091385" y="5658814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D743DBE-849E-2948-92BD-5A02B227B56A}"/>
              </a:ext>
            </a:extLst>
          </p:cNvPr>
          <p:cNvSpPr txBox="1"/>
          <p:nvPr/>
        </p:nvSpPr>
        <p:spPr>
          <a:xfrm>
            <a:off x="3438273" y="5677639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1CEB67ED-127F-E24B-BFE2-D197957539A1}"/>
              </a:ext>
            </a:extLst>
          </p:cNvPr>
          <p:cNvSpPr txBox="1"/>
          <p:nvPr/>
        </p:nvSpPr>
        <p:spPr>
          <a:xfrm>
            <a:off x="4785161" y="5658814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81678B4-8062-A645-9ACA-067067E4B978}"/>
              </a:ext>
            </a:extLst>
          </p:cNvPr>
          <p:cNvSpPr txBox="1"/>
          <p:nvPr/>
        </p:nvSpPr>
        <p:spPr>
          <a:xfrm>
            <a:off x="6095866" y="5658814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68DBA15-3A5C-604C-A740-333C112FD0A2}"/>
              </a:ext>
            </a:extLst>
          </p:cNvPr>
          <p:cNvSpPr txBox="1"/>
          <p:nvPr/>
        </p:nvSpPr>
        <p:spPr>
          <a:xfrm>
            <a:off x="1606377" y="5708417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Keys:</a:t>
            </a:r>
          </a:p>
        </p:txBody>
      </p:sp>
    </p:spTree>
    <p:extLst>
      <p:ext uri="{BB962C8B-B14F-4D97-AF65-F5344CB8AC3E}">
        <p14:creationId xmlns:p14="http://schemas.microsoft.com/office/powerpoint/2010/main" val="359972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FC-83FB-AF41-816E-5BAB392F40F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</a:t>
            </a:r>
          </a:p>
        </p:txBody>
      </p:sp>
      <p:pic>
        <p:nvPicPr>
          <p:cNvPr id="11" name="Content Placeholder 7" descr="swor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5" t="331" r="78" b="-114"/>
          <a:stretch/>
        </p:blipFill>
        <p:spPr bwMode="auto">
          <a:xfrm>
            <a:off x="8454102" y="284369"/>
            <a:ext cx="443467" cy="41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Observation:</a:t>
            </a:r>
            <a:r>
              <a:rPr lang="en-US" dirty="0"/>
              <a:t> Transaction processing algorithms do the most work when transaction messages to different shards arrive in different orders.</a:t>
            </a:r>
          </a:p>
          <a:p>
            <a:pPr marL="0" indent="0">
              <a:buNone/>
            </a:pPr>
            <a:r>
              <a:rPr lang="en-US" b="1" dirty="0"/>
              <a:t>2 Phase</a:t>
            </a:r>
          </a:p>
          <a:p>
            <a:pPr marL="0" indent="0">
              <a:buNone/>
            </a:pPr>
            <a:r>
              <a:rPr lang="en-US" b="1" dirty="0"/>
              <a:t>Commit: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8EAB1EC-BAAB-3540-AD6C-7672ECD8229A}"/>
              </a:ext>
            </a:extLst>
          </p:cNvPr>
          <p:cNvSpPr>
            <a:spLocks noChangeAspect="1"/>
          </p:cNvSpPr>
          <p:nvPr/>
        </p:nvSpPr>
        <p:spPr>
          <a:xfrm>
            <a:off x="2362201" y="3115878"/>
            <a:ext cx="171759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+mn-lt"/>
              </a:rPr>
              <a:t>App Server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86E0046-D905-994D-85BC-C4CAFA0B68FA}"/>
              </a:ext>
            </a:extLst>
          </p:cNvPr>
          <p:cNvSpPr>
            <a:spLocks noChangeAspect="1"/>
          </p:cNvSpPr>
          <p:nvPr/>
        </p:nvSpPr>
        <p:spPr>
          <a:xfrm>
            <a:off x="4840766" y="3115878"/>
            <a:ext cx="171759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+mn-lt"/>
              </a:rPr>
              <a:t>App Server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7B8E835-5102-B049-B5F5-88A84F8A61FD}"/>
              </a:ext>
            </a:extLst>
          </p:cNvPr>
          <p:cNvSpPr>
            <a:spLocks noChangeAspect="1"/>
          </p:cNvSpPr>
          <p:nvPr/>
        </p:nvSpPr>
        <p:spPr>
          <a:xfrm>
            <a:off x="3438273" y="4946825"/>
            <a:ext cx="914400" cy="9144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Shard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214DF6D-1587-804E-914E-379686FC5CAA}"/>
              </a:ext>
            </a:extLst>
          </p:cNvPr>
          <p:cNvSpPr>
            <a:spLocks noChangeAspect="1"/>
          </p:cNvSpPr>
          <p:nvPr/>
        </p:nvSpPr>
        <p:spPr>
          <a:xfrm>
            <a:off x="4785161" y="4946825"/>
            <a:ext cx="914400" cy="9144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Shard 2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xmlns="" id="{1748B30B-C942-CD45-AEB8-5ECC7D510073}"/>
              </a:ext>
            </a:extLst>
          </p:cNvPr>
          <p:cNvSpPr/>
          <p:nvPr/>
        </p:nvSpPr>
        <p:spPr>
          <a:xfrm>
            <a:off x="3220996" y="4436076"/>
            <a:ext cx="2669062" cy="2117124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A80CDFD-5963-D343-B569-A7C69762B8AF}"/>
              </a:ext>
            </a:extLst>
          </p:cNvPr>
          <p:cNvSpPr txBox="1"/>
          <p:nvPr/>
        </p:nvSpPr>
        <p:spPr>
          <a:xfrm>
            <a:off x="3883934" y="6162073"/>
            <a:ext cx="1376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Database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FA9BF00-11DF-484D-9D4C-D522F464BF9E}"/>
              </a:ext>
            </a:extLst>
          </p:cNvPr>
          <p:cNvSpPr txBox="1"/>
          <p:nvPr/>
        </p:nvSpPr>
        <p:spPr>
          <a:xfrm>
            <a:off x="3438273" y="587535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DB9B7D5-294F-544D-984A-C76A422C7927}"/>
              </a:ext>
            </a:extLst>
          </p:cNvPr>
          <p:cNvSpPr txBox="1"/>
          <p:nvPr/>
        </p:nvSpPr>
        <p:spPr>
          <a:xfrm>
            <a:off x="4785161" y="5856526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3B513702-54E8-5548-A72D-23B81D552A52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3220996" y="4030278"/>
            <a:ext cx="674477" cy="91654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070ABF8B-EC48-FB4A-A571-C4CB62E94D05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5242361" y="4030278"/>
            <a:ext cx="457200" cy="91654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97D245D8-8A77-6C40-B885-04FB7AB1AF48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3220996" y="4030278"/>
            <a:ext cx="2021365" cy="91654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07859491-4CC5-1343-853D-F3D3183147C8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flipH="1">
            <a:off x="3895473" y="4030278"/>
            <a:ext cx="1804088" cy="91654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Multiply 43">
            <a:extLst>
              <a:ext uri="{FF2B5EF4-FFF2-40B4-BE49-F238E27FC236}">
                <a16:creationId xmlns:a16="http://schemas.microsoft.com/office/drawing/2014/main" xmlns="" id="{747AC01B-64B8-5942-824B-00602C55EC63}"/>
              </a:ext>
            </a:extLst>
          </p:cNvPr>
          <p:cNvSpPr/>
          <p:nvPr/>
        </p:nvSpPr>
        <p:spPr>
          <a:xfrm>
            <a:off x="4809873" y="4527725"/>
            <a:ext cx="914400" cy="9144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6" name="Multiply 45">
            <a:extLst>
              <a:ext uri="{FF2B5EF4-FFF2-40B4-BE49-F238E27FC236}">
                <a16:creationId xmlns:a16="http://schemas.microsoft.com/office/drawing/2014/main" xmlns="" id="{42E8CDB8-B647-B040-B60B-F50B6062D5CF}"/>
              </a:ext>
            </a:extLst>
          </p:cNvPr>
          <p:cNvSpPr/>
          <p:nvPr/>
        </p:nvSpPr>
        <p:spPr>
          <a:xfrm>
            <a:off x="3444440" y="4527725"/>
            <a:ext cx="914400" cy="9144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0996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98203310-13ED-784D-902C-E41652BAF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Idea:</a:t>
            </a:r>
            <a:r>
              <a:rPr lang="en-US" dirty="0"/>
              <a:t> Can we remove/reduce the possibility of message </a:t>
            </a:r>
            <a:r>
              <a:rPr lang="en-US" dirty="0" err="1"/>
              <a:t>reorderings</a:t>
            </a:r>
            <a:r>
              <a:rPr lang="en-US" dirty="0"/>
              <a:t> by placing the most popular keys all on the same shard?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FE191F4-D292-BD42-926E-D8878400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E5AC1BD-1B95-EF45-B0FA-6826359D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</a:t>
            </a:r>
          </a:p>
        </p:txBody>
      </p:sp>
      <p:pic>
        <p:nvPicPr>
          <p:cNvPr id="5" name="Content Placeholder 7" descr="swor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5" t="331" r="78" b="-114"/>
          <a:stretch/>
        </p:blipFill>
        <p:spPr bwMode="auto">
          <a:xfrm>
            <a:off x="8454102" y="284369"/>
            <a:ext cx="443467" cy="41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17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Contention</a:t>
            </a:r>
            <a:r>
              <a:rPr lang="en-US" dirty="0" smtClean="0"/>
              <a:t>: intuitively defined as competition over resources.</a:t>
            </a:r>
          </a:p>
          <a:p>
            <a:r>
              <a:rPr lang="en-US" b="1" dirty="0" smtClean="0"/>
              <a:t>Observation</a:t>
            </a:r>
            <a:r>
              <a:rPr lang="en-US" dirty="0" smtClean="0"/>
              <a:t>: competition over access to hot keys increases contention.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</a:t>
            </a:r>
            <a:endParaRPr lang="en-US" dirty="0"/>
          </a:p>
        </p:txBody>
      </p:sp>
      <p:pic>
        <p:nvPicPr>
          <p:cNvPr id="5" name="Picture 4" descr="lam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339" y="145230"/>
            <a:ext cx="802661" cy="80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38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Idea</a:t>
            </a:r>
            <a:r>
              <a:rPr lang="en-US" dirty="0" smtClean="0"/>
              <a:t>: given the presence of a hot shard, can we come up with a new transaction algorithm to reduce contention?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</a:t>
            </a:r>
            <a:endParaRPr lang="en-US" dirty="0"/>
          </a:p>
        </p:txBody>
      </p:sp>
      <p:pic>
        <p:nvPicPr>
          <p:cNvPr id="5" name="Picture 4" descr="lam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339" y="145230"/>
            <a:ext cx="802661" cy="80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58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latencyvskew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" b="292"/>
          <a:stretch/>
        </p:blipFill>
        <p:spPr>
          <a:xfrm>
            <a:off x="350196" y="1412052"/>
            <a:ext cx="8047403" cy="544594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pic>
        <p:nvPicPr>
          <p:cNvPr id="5" name="Picture 4" descr="lam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339" y="145230"/>
            <a:ext cx="802661" cy="80266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 rot="1511069">
            <a:off x="1668146" y="2654098"/>
            <a:ext cx="1307979" cy="3279707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Oval 7"/>
          <p:cNvSpPr/>
          <p:nvPr/>
        </p:nvSpPr>
        <p:spPr>
          <a:xfrm rot="18470141">
            <a:off x="3682220" y="2045843"/>
            <a:ext cx="1858114" cy="431759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9741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98203310-13ED-784D-902C-E41652BAF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sz="3200" dirty="0"/>
              <a:t>Allow system to remain performant despite having most popular keys on a single machine.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FE191F4-D292-BD42-926E-D8878400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E5AC1BD-1B95-EF45-B0FA-6826359D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Challenge</a:t>
            </a:r>
          </a:p>
        </p:txBody>
      </p:sp>
      <p:pic>
        <p:nvPicPr>
          <p:cNvPr id="5" name="Content Placeholder 7" descr="swor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5" t="331" r="78" b="-114"/>
          <a:stretch/>
        </p:blipFill>
        <p:spPr bwMode="auto">
          <a:xfrm>
            <a:off x="8454102" y="284369"/>
            <a:ext cx="443467" cy="41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0124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36774</TotalTime>
  <Words>610</Words>
  <Application>Microsoft Macintosh PowerPoint</Application>
  <PresentationFormat>On-screen Show (4:3)</PresentationFormat>
  <Paragraphs>136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Hot or Not</vt:lpstr>
      <vt:lpstr>Problem Statement / Motivation</vt:lpstr>
      <vt:lpstr>Problem Statement / Motivation</vt:lpstr>
      <vt:lpstr>Key Idea</vt:lpstr>
      <vt:lpstr>Key Idea</vt:lpstr>
      <vt:lpstr>Key Idea</vt:lpstr>
      <vt:lpstr>Key Idea</vt:lpstr>
      <vt:lpstr>Evaluation</vt:lpstr>
      <vt:lpstr>Key Challenge</vt:lpstr>
      <vt:lpstr>Plan for Final Month</vt:lpstr>
      <vt:lpstr>Plan for Final Month</vt:lpstr>
      <vt:lpstr>Plan for Final Month</vt:lpstr>
      <vt:lpstr>Technical Details</vt:lpstr>
      <vt:lpstr>System Architecture</vt:lpstr>
      <vt:lpstr>Implementation Status</vt:lpstr>
      <vt:lpstr>Novel Algorithm</vt:lpstr>
      <vt:lpstr>Novel Algorithm</vt:lpstr>
      <vt:lpstr>Novel Algorithm</vt:lpstr>
      <vt:lpstr>Thank You!</vt:lpstr>
    </vt:vector>
  </TitlesOfParts>
  <Company>Princeton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Jennifer Lam</cp:lastModifiedBy>
  <cp:revision>1519</cp:revision>
  <cp:lastPrinted>2016-09-14T02:16:39Z</cp:lastPrinted>
  <dcterms:created xsi:type="dcterms:W3CDTF">2013-10-08T01:49:25Z</dcterms:created>
  <dcterms:modified xsi:type="dcterms:W3CDTF">2019-04-17T01:31:53Z</dcterms:modified>
</cp:coreProperties>
</file>