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4"/>
    <p:restoredTop sz="94643"/>
  </p:normalViewPr>
  <p:slideViewPr>
    <p:cSldViewPr snapToGrid="0">
      <p:cViewPr varScale="1">
        <p:scale>
          <a:sx n="127" d="100"/>
          <a:sy n="127" d="100"/>
        </p:scale>
        <p:origin x="176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8044e8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8044e8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044e8c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044e8c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044e8c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044e8c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8044e8c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8044e8c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044e8c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044e8c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044e8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044e8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8044e8c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8044e8c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8044e8c9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8044e8c9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904675" y="898175"/>
            <a:ext cx="4357200" cy="18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Key Partitioner for LSM Based KV Stores</a:t>
            </a:r>
            <a:endParaRPr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Yue Tan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Ashwini Raina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6514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Many popular KV stores use LSM (</a:t>
            </a:r>
            <a:r>
              <a:rPr lang="en" dirty="0" err="1"/>
              <a:t>LevelDB</a:t>
            </a:r>
            <a:r>
              <a:rPr lang="en" dirty="0"/>
              <a:t>, RocksDB)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LSMs over flash suffer from high write amplification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Past research has focused on optimizing a standalone LSM implementation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Wisc</a:t>
            </a:r>
            <a:r>
              <a:rPr lang="en" dirty="0"/>
              <a:t>-Key (Fast’16), </a:t>
            </a:r>
            <a:r>
              <a:rPr lang="en" dirty="0" err="1"/>
              <a:t>PebblesDB</a:t>
            </a:r>
            <a:r>
              <a:rPr lang="en" dirty="0"/>
              <a:t> (SOSP’17), Triad (ATC’17)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Sometimes adding design complexity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LSM based KV stores aren’t deployed standalone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Hundreds or Thousands of instances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 a load balancer/key </a:t>
            </a:r>
            <a:r>
              <a:rPr lang="en" dirty="0" err="1"/>
              <a:t>partitioner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 a </a:t>
            </a:r>
            <a:r>
              <a:rPr lang="en" dirty="0" err="1"/>
              <a:t>memcachier</a:t>
            </a:r>
            <a:r>
              <a:rPr lang="en" dirty="0"/>
              <a:t> like system as origin cache</a:t>
            </a:r>
            <a:endParaRPr dirty="0"/>
          </a:p>
        </p:txBody>
      </p:sp>
      <p:sp>
        <p:nvSpPr>
          <p:cNvPr id="70" name="Google Shape;70;p14"/>
          <p:cNvSpPr/>
          <p:nvPr/>
        </p:nvSpPr>
        <p:spPr>
          <a:xfrm>
            <a:off x="583475" y="3929125"/>
            <a:ext cx="7638900" cy="688500"/>
          </a:xfrm>
          <a:prstGeom prst="rect">
            <a:avLst/>
          </a:prstGeom>
          <a:solidFill>
            <a:srgbClr val="674EA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</a:rPr>
              <a:t>Take a bird’s eye view at LSM based KV store deployment</a:t>
            </a:r>
            <a:endParaRPr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061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Write patterns have skew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Skew vs write amplification curve has a knee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How can we exploit this behavior?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Idea:</a:t>
            </a:r>
            <a:r>
              <a:rPr lang="en" sz="1400" dirty="0"/>
              <a:t> Partition the key space (based on key popularity) such that: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shard either has</a:t>
            </a:r>
            <a:r>
              <a:rPr lang="en" sz="1400" dirty="0"/>
              <a:t> high skew </a:t>
            </a:r>
            <a:r>
              <a:rPr lang="en" dirty="0"/>
              <a:t>OR</a:t>
            </a:r>
            <a:r>
              <a:rPr lang="en" sz="1400" dirty="0"/>
              <a:t> 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shard has less skew</a:t>
            </a:r>
            <a:r>
              <a:rPr lang="en" sz="1400" dirty="0"/>
              <a:t>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 dirty="0"/>
              <a:t>Assumption:</a:t>
            </a:r>
            <a:r>
              <a:rPr lang="en" sz="1400" dirty="0"/>
              <a:t> Key popularity is known </a:t>
            </a:r>
            <a:r>
              <a:rPr lang="en" sz="1400" dirty="0" err="1"/>
              <a:t>apriori</a:t>
            </a:r>
            <a:endParaRPr sz="1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Facebook social signals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Possibly relax this assumption later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High skew shard !=&gt; High CPU load</a:t>
            </a:r>
            <a:endParaRPr dirty="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900" y="0"/>
            <a:ext cx="38576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950" y="2581325"/>
            <a:ext cx="3399149" cy="22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 all keys into many highly skewed shards and a few nearly uniform shards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all servers load balanced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287650" y="3529350"/>
            <a:ext cx="1195800" cy="7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LSM Instance (RocksDB)</a:t>
            </a:r>
            <a:endParaRPr sz="1200" b="1" dirty="0"/>
          </a:p>
        </p:txBody>
      </p:sp>
      <p:sp>
        <p:nvSpPr>
          <p:cNvPr id="91" name="Google Shape;91;p17"/>
          <p:cNvSpPr/>
          <p:nvPr/>
        </p:nvSpPr>
        <p:spPr>
          <a:xfrm>
            <a:off x="3056675" y="3529350"/>
            <a:ext cx="1195800" cy="7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LSM Instance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(RocksDB)</a:t>
            </a:r>
            <a:endParaRPr sz="1200" b="1" dirty="0"/>
          </a:p>
        </p:txBody>
      </p:sp>
      <p:sp>
        <p:nvSpPr>
          <p:cNvPr id="92" name="Google Shape;92;p17"/>
          <p:cNvSpPr/>
          <p:nvPr/>
        </p:nvSpPr>
        <p:spPr>
          <a:xfrm>
            <a:off x="4825700" y="3529350"/>
            <a:ext cx="1195800" cy="7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LSM Instance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(RocksDB)</a:t>
            </a:r>
            <a:endParaRPr sz="1200" b="1" dirty="0"/>
          </a:p>
        </p:txBody>
      </p:sp>
      <p:sp>
        <p:nvSpPr>
          <p:cNvPr id="93" name="Google Shape;93;p17"/>
          <p:cNvSpPr/>
          <p:nvPr/>
        </p:nvSpPr>
        <p:spPr>
          <a:xfrm>
            <a:off x="6527550" y="3529350"/>
            <a:ext cx="1195800" cy="7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LSM Instance</a:t>
            </a:r>
            <a:endParaRPr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</a:rPr>
              <a:t>(RocksDB)</a:t>
            </a:r>
            <a:endParaRPr sz="1200" b="1" dirty="0"/>
          </a:p>
        </p:txBody>
      </p:sp>
      <p:sp>
        <p:nvSpPr>
          <p:cNvPr id="94" name="Google Shape;94;p17"/>
          <p:cNvSpPr/>
          <p:nvPr/>
        </p:nvSpPr>
        <p:spPr>
          <a:xfrm>
            <a:off x="3842875" y="1896200"/>
            <a:ext cx="1195800" cy="714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Coordinator</a:t>
            </a:r>
            <a:endParaRPr/>
          </a:p>
        </p:txBody>
      </p:sp>
      <p:cxnSp>
        <p:nvCxnSpPr>
          <p:cNvPr id="95" name="Google Shape;95;p17"/>
          <p:cNvCxnSpPr>
            <a:stCxn id="94" idx="2"/>
            <a:endCxn id="90" idx="0"/>
          </p:cNvCxnSpPr>
          <p:nvPr/>
        </p:nvCxnSpPr>
        <p:spPr>
          <a:xfrm flipH="1">
            <a:off x="1885675" y="2610800"/>
            <a:ext cx="2555100" cy="9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7"/>
          <p:cNvCxnSpPr>
            <a:stCxn id="94" idx="2"/>
            <a:endCxn id="91" idx="0"/>
          </p:cNvCxnSpPr>
          <p:nvPr/>
        </p:nvCxnSpPr>
        <p:spPr>
          <a:xfrm flipH="1">
            <a:off x="3654475" y="2610800"/>
            <a:ext cx="786300" cy="9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>
            <a:stCxn id="94" idx="2"/>
            <a:endCxn id="92" idx="0"/>
          </p:cNvCxnSpPr>
          <p:nvPr/>
        </p:nvCxnSpPr>
        <p:spPr>
          <a:xfrm>
            <a:off x="4440775" y="2610800"/>
            <a:ext cx="982800" cy="9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7"/>
          <p:cNvCxnSpPr>
            <a:stCxn id="94" idx="2"/>
            <a:endCxn id="93" idx="0"/>
          </p:cNvCxnSpPr>
          <p:nvPr/>
        </p:nvCxnSpPr>
        <p:spPr>
          <a:xfrm>
            <a:off x="4440775" y="2610800"/>
            <a:ext cx="2684700" cy="9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7"/>
          <p:cNvCxnSpPr/>
          <p:nvPr/>
        </p:nvCxnSpPr>
        <p:spPr>
          <a:xfrm flipH="1">
            <a:off x="4440800" y="1309775"/>
            <a:ext cx="480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4050050" y="965850"/>
            <a:ext cx="8256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Clients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flipH="1">
            <a:off x="4755450" y="1309775"/>
            <a:ext cx="480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/>
          <p:nvPr/>
        </p:nvCxnSpPr>
        <p:spPr>
          <a:xfrm flipH="1">
            <a:off x="4133725" y="1309775"/>
            <a:ext cx="480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7"/>
          <p:cNvSpPr/>
          <p:nvPr/>
        </p:nvSpPr>
        <p:spPr>
          <a:xfrm>
            <a:off x="5724850" y="1896200"/>
            <a:ext cx="1195800" cy="7146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Partitioner</a:t>
            </a:r>
            <a:endParaRPr b="1" dirty="0"/>
          </a:p>
        </p:txBody>
      </p:sp>
      <p:cxnSp>
        <p:nvCxnSpPr>
          <p:cNvPr id="104" name="Google Shape;104;p17"/>
          <p:cNvCxnSpPr>
            <a:endCxn id="103" idx="1"/>
          </p:cNvCxnSpPr>
          <p:nvPr/>
        </p:nvCxnSpPr>
        <p:spPr>
          <a:xfrm rot="10800000" flipH="1">
            <a:off x="5038750" y="2253500"/>
            <a:ext cx="6861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05" name="Google Shape;105;p17"/>
          <p:cNvCxnSpPr/>
          <p:nvPr/>
        </p:nvCxnSpPr>
        <p:spPr>
          <a:xfrm flipH="1">
            <a:off x="6320350" y="1309763"/>
            <a:ext cx="4800" cy="5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565775" y="1042050"/>
            <a:ext cx="18627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Keyspace, Popularity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proposed partitioning algorithm is to pick </a:t>
            </a:r>
            <a:r>
              <a:rPr lang="en" b="1" i="1"/>
              <a:t>k</a:t>
            </a:r>
            <a:r>
              <a:rPr lang="en" b="1" i="1" baseline="-25000"/>
              <a:t>1</a:t>
            </a:r>
            <a:r>
              <a:rPr lang="en"/>
              <a:t> most popular keys and combine them with </a:t>
            </a:r>
            <a:r>
              <a:rPr lang="en" b="1" i="1"/>
              <a:t>m</a:t>
            </a:r>
            <a:r>
              <a:rPr lang="en" b="1" i="1" baseline="-25000"/>
              <a:t>1</a:t>
            </a:r>
            <a:r>
              <a:rPr lang="en"/>
              <a:t> least popular keys to form the </a:t>
            </a:r>
            <a:r>
              <a:rPr lang="en" i="1"/>
              <a:t>1st</a:t>
            </a:r>
            <a:r>
              <a:rPr lang="en"/>
              <a:t> shard and do the same with the rest keys until all keys are partitioned.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113" name="Google Shape;113;p18"/>
          <p:cNvGrpSpPr/>
          <p:nvPr/>
        </p:nvGrpSpPr>
        <p:grpSpPr>
          <a:xfrm>
            <a:off x="2868675" y="2294100"/>
            <a:ext cx="3302400" cy="2476800"/>
            <a:chOff x="4980175" y="2571750"/>
            <a:chExt cx="3302400" cy="2476800"/>
          </a:xfrm>
        </p:grpSpPr>
        <p:grpSp>
          <p:nvGrpSpPr>
            <p:cNvPr id="114" name="Google Shape;114;p18"/>
            <p:cNvGrpSpPr/>
            <p:nvPr/>
          </p:nvGrpSpPr>
          <p:grpSpPr>
            <a:xfrm>
              <a:off x="4980175" y="2571750"/>
              <a:ext cx="3302400" cy="2476800"/>
              <a:chOff x="4980175" y="2571750"/>
              <a:chExt cx="3302400" cy="2476800"/>
            </a:xfrm>
          </p:grpSpPr>
          <p:grpSp>
            <p:nvGrpSpPr>
              <p:cNvPr id="115" name="Google Shape;115;p18"/>
              <p:cNvGrpSpPr/>
              <p:nvPr/>
            </p:nvGrpSpPr>
            <p:grpSpPr>
              <a:xfrm>
                <a:off x="4980175" y="2571750"/>
                <a:ext cx="3302400" cy="2476800"/>
                <a:chOff x="4980175" y="2571750"/>
                <a:chExt cx="3302400" cy="2476800"/>
              </a:xfrm>
            </p:grpSpPr>
            <p:pic>
              <p:nvPicPr>
                <p:cNvPr id="116" name="Google Shape;116;p18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980175" y="2571750"/>
                  <a:ext cx="3302400" cy="24768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" name="Google Shape;117;p18"/>
                <p:cNvSpPr/>
                <p:nvPr/>
              </p:nvSpPr>
              <p:spPr>
                <a:xfrm>
                  <a:off x="5399225" y="3134325"/>
                  <a:ext cx="95100" cy="166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18"/>
                <p:cNvSpPr/>
                <p:nvPr/>
              </p:nvSpPr>
              <p:spPr>
                <a:xfrm>
                  <a:off x="7576425" y="3134325"/>
                  <a:ext cx="371700" cy="166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18"/>
                <p:cNvSpPr/>
                <p:nvPr/>
              </p:nvSpPr>
              <p:spPr>
                <a:xfrm>
                  <a:off x="5523550" y="3134325"/>
                  <a:ext cx="138600" cy="166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18"/>
                <p:cNvSpPr/>
                <p:nvPr/>
              </p:nvSpPr>
              <p:spPr>
                <a:xfrm>
                  <a:off x="7262275" y="3134325"/>
                  <a:ext cx="284700" cy="16659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6FA8DC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1" name="Google Shape;121;p18"/>
              <p:cNvSpPr txBox="1"/>
              <p:nvPr/>
            </p:nvSpPr>
            <p:spPr>
              <a:xfrm>
                <a:off x="5852175" y="3036250"/>
                <a:ext cx="394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Open Sans"/>
                    <a:ea typeface="Open Sans"/>
                    <a:cs typeface="Open Sans"/>
                    <a:sym typeface="Open Sans"/>
                  </a:rPr>
                  <a:t>...</a:t>
                </a:r>
                <a:endParaRPr sz="18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22" name="Google Shape;122;p18"/>
              <p:cNvSpPr txBox="1"/>
              <p:nvPr/>
            </p:nvSpPr>
            <p:spPr>
              <a:xfrm>
                <a:off x="6800950" y="3036250"/>
                <a:ext cx="394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Open Sans"/>
                    <a:ea typeface="Open Sans"/>
                    <a:cs typeface="Open Sans"/>
                    <a:sym typeface="Open Sans"/>
                  </a:rPr>
                  <a:t>...</a:t>
                </a:r>
                <a:endParaRPr sz="1800" b="1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3" name="Google Shape;123;p18"/>
            <p:cNvGrpSpPr/>
            <p:nvPr/>
          </p:nvGrpSpPr>
          <p:grpSpPr>
            <a:xfrm>
              <a:off x="6367700" y="3133300"/>
              <a:ext cx="388775" cy="1665900"/>
              <a:chOff x="6367700" y="3133300"/>
              <a:chExt cx="388775" cy="1665900"/>
            </a:xfrm>
          </p:grpSpPr>
          <p:sp>
            <p:nvSpPr>
              <p:cNvPr id="124" name="Google Shape;124;p18"/>
              <p:cNvSpPr/>
              <p:nvPr/>
            </p:nvSpPr>
            <p:spPr>
              <a:xfrm>
                <a:off x="6367700" y="3133300"/>
                <a:ext cx="138600" cy="1665900"/>
              </a:xfrm>
              <a:prstGeom prst="rect">
                <a:avLst/>
              </a:prstGeom>
              <a:noFill/>
              <a:ln w="2857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8"/>
              <p:cNvSpPr/>
              <p:nvPr/>
            </p:nvSpPr>
            <p:spPr>
              <a:xfrm>
                <a:off x="6506275" y="3133300"/>
                <a:ext cx="250200" cy="1665900"/>
              </a:xfrm>
              <a:prstGeom prst="rect">
                <a:avLst/>
              </a:prstGeom>
              <a:noFill/>
              <a:ln w="2857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Status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Initial focus has been to: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Analyze</a:t>
            </a:r>
            <a:r>
              <a:rPr lang="en" dirty="0"/>
              <a:t> KV store workload traces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Evaluate different write popularity distributions on standalone RocksDB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Partitioner implementation not started yet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Testbed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servers running 5 RocksDB instances each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Client, Partitioner and Coordinator running on a separate server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issues millions of key writes into the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Range partitioning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Consistent hashing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Evaluation Metrics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System-wide write amplification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Write Throughput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Write Latency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- Final Month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Finalize the design of </a:t>
            </a:r>
            <a:r>
              <a:rPr lang="en" dirty="0" err="1"/>
              <a:t>partitioner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 the </a:t>
            </a:r>
            <a:r>
              <a:rPr lang="en" dirty="0" err="1"/>
              <a:t>partitioner</a:t>
            </a:r>
            <a:r>
              <a:rPr lang="en" dirty="0"/>
              <a:t>,  client and coordinator.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Setup the testbed and the experiment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Collect logs, generate plots.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Macintosh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Open Sans</vt:lpstr>
      <vt:lpstr>Arial</vt:lpstr>
      <vt:lpstr>Luxe</vt:lpstr>
      <vt:lpstr>Key Partitioner for LSM Based KV Stores</vt:lpstr>
      <vt:lpstr>Problem Statement</vt:lpstr>
      <vt:lpstr>Key Idea</vt:lpstr>
      <vt:lpstr>Key Challenges</vt:lpstr>
      <vt:lpstr>System Architecture</vt:lpstr>
      <vt:lpstr>Technical Details</vt:lpstr>
      <vt:lpstr>Implementation Status</vt:lpstr>
      <vt:lpstr>Evaluation</vt:lpstr>
      <vt:lpstr>Plan - Final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Partitioner for LSM Based KV Stores</dc:title>
  <cp:lastModifiedBy>Yue Tan</cp:lastModifiedBy>
  <cp:revision>3</cp:revision>
  <dcterms:modified xsi:type="dcterms:W3CDTF">2019-04-17T06:35:06Z</dcterms:modified>
</cp:coreProperties>
</file>