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259" r:id="rId4"/>
    <p:sldId id="260" r:id="rId5"/>
    <p:sldId id="262" r:id="rId6"/>
    <p:sldId id="265" r:id="rId7"/>
    <p:sldId id="318" r:id="rId8"/>
    <p:sldId id="319" r:id="rId9"/>
    <p:sldId id="280" r:id="rId10"/>
    <p:sldId id="268" r:id="rId11"/>
    <p:sldId id="269" r:id="rId12"/>
    <p:sldId id="270" r:id="rId13"/>
    <p:sldId id="281" r:id="rId14"/>
    <p:sldId id="283" r:id="rId15"/>
    <p:sldId id="284" r:id="rId16"/>
    <p:sldId id="317" r:id="rId17"/>
    <p:sldId id="276" r:id="rId18"/>
    <p:sldId id="296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13" r:id="rId31"/>
    <p:sldId id="316" r:id="rId32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BCFF"/>
    <a:srgbClr val="FFCC99"/>
    <a:srgbClr val="F56204"/>
    <a:srgbClr val="FFFF99"/>
    <a:srgbClr val="0000FF"/>
    <a:srgbClr val="92D050"/>
    <a:srgbClr val="CCFFFF"/>
    <a:srgbClr val="FF3300"/>
    <a:srgbClr val="FF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9" autoAdjust="0"/>
    <p:restoredTop sz="83881" autoAdjust="0"/>
  </p:normalViewPr>
  <p:slideViewPr>
    <p:cSldViewPr snapToGrid="0">
      <p:cViewPr varScale="1">
        <p:scale>
          <a:sx n="74" d="100"/>
          <a:sy n="74" d="100"/>
        </p:scale>
        <p:origin x="13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D6A85-EABF-574E-B6A2-64F21E9486F1}" type="slidenum">
              <a:rPr lang="en-US">
                <a:latin typeface="Times New Roman" pitchFamily="-1" charset="0"/>
              </a:rPr>
              <a:pPr/>
              <a:t>17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9977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QUESTION:</a:t>
            </a:r>
            <a:r>
              <a:rPr lang="en-US" baseline="0" dirty="0"/>
              <a:t> how is it different from parallelism?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9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can be violated in finite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64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might not be violated in finite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51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QUESTION:</a:t>
            </a:r>
            <a:r>
              <a:rPr lang="en-US" baseline="0" dirty="0"/>
              <a:t> how is it different from parallelism?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55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SEGUE: Bayou has the most sophisticated reconciliation 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9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FDBF0-4DBA-C948-951D-677A5AF04C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2190C-B17F-3146-8DCE-7D776BCF6962}" type="slidenum">
              <a:rPr lang="en-US">
                <a:latin typeface="Times New Roman" pitchFamily="-1" charset="0"/>
              </a:rPr>
              <a:pPr/>
              <a:t>6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988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2190C-B17F-3146-8DCE-7D776BCF6962}" type="slidenum">
              <a:rPr lang="en-US">
                <a:latin typeface="Times New Roman" pitchFamily="-1" charset="0"/>
              </a:rPr>
              <a:pPr/>
              <a:t>7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0349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22190C-B17F-3146-8DCE-7D776BCF6962}" type="slidenum">
              <a:rPr lang="en-US">
                <a:latin typeface="Times New Roman" pitchFamily="-1" charset="0"/>
              </a:rPr>
              <a:pPr/>
              <a:t>8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585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D7A99B-3E70-614B-8347-C7E7C7773F46}" type="slidenum">
              <a:rPr lang="en-US">
                <a:latin typeface="Times New Roman" pitchFamily="-1" charset="0"/>
              </a:rPr>
              <a:pPr/>
              <a:t>10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7788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F11072-8652-D44A-92C2-2410C06A8AAE}" type="slidenum">
              <a:rPr lang="en-US">
                <a:latin typeface="Times New Roman" pitchFamily="-1" charset="0"/>
              </a:rPr>
              <a:pPr/>
              <a:t>11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610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4B617-DF21-504B-BACA-6CFCE5C1B69F}" type="slidenum">
              <a:rPr lang="en-US">
                <a:latin typeface="Times New Roman" pitchFamily="-1" charset="0"/>
              </a:rPr>
              <a:pPr/>
              <a:t>12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674688"/>
            <a:ext cx="4583112" cy="343852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039" y="4346727"/>
            <a:ext cx="5089922" cy="4127500"/>
          </a:xfrm>
          <a:noFill/>
          <a:ln/>
        </p:spPr>
        <p:txBody>
          <a:bodyPr/>
          <a:lstStyle/>
          <a:p>
            <a:endParaRPr lang="fr-FR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8191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8DA52-6B78-9B49-8C0F-D539EBB7E74E}" type="slidenum">
              <a:rPr lang="en-US">
                <a:latin typeface="Times New Roman" pitchFamily="-1" charset="0"/>
              </a:rPr>
              <a:pPr/>
              <a:t>16</a:t>
            </a:fld>
            <a:endParaRPr lang="en-US">
              <a:latin typeface="Times New Roman" pitchFamily="-1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22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defRPr sz="260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ct val="90000"/>
              </a:lnSpc>
              <a:spcBef>
                <a:spcPts val="600"/>
              </a:spcBef>
              <a:defRPr sz="2400">
                <a:latin typeface="Calibri" charset="0"/>
                <a:ea typeface="Calibri" charset="0"/>
                <a:cs typeface="Calibri" charset="0"/>
              </a:defRPr>
            </a:lvl3pPr>
            <a:lvl4pPr>
              <a:spcBef>
                <a:spcPts val="800"/>
              </a:spcBef>
              <a:defRPr sz="2200">
                <a:latin typeface="Calibri" charset="0"/>
                <a:ea typeface="Calibri" charset="0"/>
                <a:cs typeface="Calibri" charset="0"/>
              </a:defRPr>
            </a:lvl4pPr>
            <a:lvl5pPr>
              <a:spcBef>
                <a:spcPts val="800"/>
              </a:spcBef>
              <a:defRPr sz="2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Naming and weak consistency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 518: </a:t>
            </a:r>
            <a:r>
              <a:rPr lang="en-US" i="1" dirty="0"/>
              <a:t>Advanced Computer Systems</a:t>
            </a:r>
          </a:p>
          <a:p>
            <a:r>
              <a:rPr lang="en-US" dirty="0"/>
              <a:t>Lecture 2</a:t>
            </a:r>
          </a:p>
          <a:p>
            <a:endParaRPr lang="en-US" dirty="0"/>
          </a:p>
          <a:p>
            <a:r>
              <a:rPr lang="en-US" dirty="0"/>
              <a:t>Mike Freedman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dirty="0">
                <a:ea typeface="ＭＳ Ｐゴシック" pitchFamily="-1" charset="-128"/>
                <a:cs typeface="ＭＳ Ｐゴシック" pitchFamily="-1" charset="-128"/>
              </a:rPr>
              <a:t>Strawman Solution #1: Local File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Original name to address mapping</a:t>
            </a:r>
          </a:p>
          <a:p>
            <a:pPr lvl="1" eaLnBrk="1" hangingPunct="1"/>
            <a:r>
              <a:rPr lang="en-US" sz="2600" dirty="0"/>
              <a:t>Flat namespace</a:t>
            </a:r>
          </a:p>
          <a:p>
            <a:pPr lvl="1" eaLnBrk="1" hangingPunct="1"/>
            <a:r>
              <a:rPr lang="en-US" sz="2600" dirty="0"/>
              <a:t>/</a:t>
            </a:r>
            <a:r>
              <a:rPr lang="en-US" sz="2600" dirty="0" err="1"/>
              <a:t>etc</a:t>
            </a:r>
            <a:r>
              <a:rPr lang="en-US" sz="2600" dirty="0"/>
              <a:t>/hosts </a:t>
            </a:r>
          </a:p>
          <a:p>
            <a:pPr lvl="1" eaLnBrk="1" hangingPunct="1"/>
            <a:r>
              <a:rPr lang="en-US" sz="2600" dirty="0"/>
              <a:t>SRI kept main copy</a:t>
            </a:r>
          </a:p>
          <a:p>
            <a:pPr lvl="1" eaLnBrk="1" hangingPunct="1">
              <a:spcAft>
                <a:spcPts val="2400"/>
              </a:spcAft>
            </a:pPr>
            <a:r>
              <a:rPr lang="en-US" sz="2600" dirty="0"/>
              <a:t>Downloaded regularly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Count of hosts was increasing: moving from a machine per domain to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  <a:sym typeface="Wingdings" pitchFamily="-1" charset="2"/>
              </a:rPr>
              <a:t>machine per user</a:t>
            </a:r>
          </a:p>
          <a:p>
            <a:pPr lvl="1" eaLnBrk="1" hangingPunct="1"/>
            <a:r>
              <a:rPr lang="en-US" sz="2600" dirty="0"/>
              <a:t>Many more downloads</a:t>
            </a:r>
          </a:p>
          <a:p>
            <a:pPr lvl="1" eaLnBrk="1" hangingPunct="1"/>
            <a:r>
              <a:rPr lang="en-US" sz="2600" dirty="0"/>
              <a:t>Many more updates</a:t>
            </a:r>
          </a:p>
          <a:p>
            <a:pPr eaLnBrk="1" hangingPunct="1"/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519BFD-01DF-C349-B5E0-125B06283278}" type="slidenum">
              <a:rPr lang="en-US">
                <a:latin typeface="Courier New" pitchFamily="-1" charset="0"/>
              </a:rPr>
              <a:pPr/>
              <a:t>10</a:t>
            </a:fld>
            <a:endParaRPr lang="en-US">
              <a:latin typeface="Courier New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1049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dirty="0">
                <a:ea typeface="ＭＳ Ｐゴシック" pitchFamily="-1" charset="-128"/>
                <a:cs typeface="ＭＳ Ｐゴシック" pitchFamily="-1" charset="-128"/>
              </a:rPr>
              <a:t>Strawman Solution #2: Central Server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Central server</a:t>
            </a:r>
          </a:p>
          <a:p>
            <a:pPr lvl="1" eaLnBrk="1" hangingPunct="1"/>
            <a:r>
              <a:rPr lang="en-US" sz="2600" dirty="0"/>
              <a:t>One place where all mappings are stored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600" dirty="0"/>
              <a:t>All queries go to the central server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Many practical problems</a:t>
            </a:r>
          </a:p>
          <a:p>
            <a:pPr lvl="1" eaLnBrk="1" hangingPunct="1"/>
            <a:r>
              <a:rPr lang="en-US" sz="2600" dirty="0"/>
              <a:t>Single point of failure</a:t>
            </a:r>
          </a:p>
          <a:p>
            <a:pPr lvl="1" eaLnBrk="1" hangingPunct="1"/>
            <a:r>
              <a:rPr lang="en-US" sz="2600" dirty="0"/>
              <a:t>High traffic volume</a:t>
            </a:r>
          </a:p>
          <a:p>
            <a:pPr lvl="1" eaLnBrk="1" hangingPunct="1"/>
            <a:r>
              <a:rPr lang="en-US" sz="2600" dirty="0"/>
              <a:t>Distant centralized database</a:t>
            </a:r>
          </a:p>
          <a:p>
            <a:pPr lvl="1" eaLnBrk="1" hangingPunct="1"/>
            <a:r>
              <a:rPr lang="en-US" sz="2600" dirty="0"/>
              <a:t>Single point of update</a:t>
            </a:r>
          </a:p>
          <a:p>
            <a:pPr lvl="1" eaLnBrk="1" hangingPunct="1"/>
            <a:r>
              <a:rPr lang="en-US" sz="2600" dirty="0"/>
              <a:t>Does not scale</a:t>
            </a:r>
          </a:p>
        </p:txBody>
      </p:sp>
      <p:sp>
        <p:nvSpPr>
          <p:cNvPr id="1173508" name="Text Box 4"/>
          <p:cNvSpPr txBox="1">
            <a:spLocks noChangeArrowheads="1"/>
          </p:cNvSpPr>
          <p:nvPr/>
        </p:nvSpPr>
        <p:spPr bwMode="auto">
          <a:xfrm>
            <a:off x="381000" y="6096000"/>
            <a:ext cx="8486775" cy="4921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rgbClr val="CC0000"/>
                </a:solidFill>
                <a:latin typeface="Arial" charset="0"/>
                <a:ea typeface="Arial" charset="0"/>
                <a:cs typeface="Arial" charset="0"/>
              </a:rPr>
              <a:t>Need a distributed, hierarchical collection of servers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99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35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Domain Name System (DNS)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Properties of DNS</a:t>
            </a:r>
          </a:p>
          <a:p>
            <a:pPr lvl="1"/>
            <a:r>
              <a:rPr lang="en-US" dirty="0"/>
              <a:t>Hierarchical name space divided into zones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Distributed over a collection of DNS servers</a:t>
            </a:r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Hierarchy of DNS servers</a:t>
            </a:r>
          </a:p>
          <a:p>
            <a:pPr lvl="1"/>
            <a:r>
              <a:rPr lang="en-US" dirty="0"/>
              <a:t>Root servers</a:t>
            </a:r>
          </a:p>
          <a:p>
            <a:pPr lvl="1"/>
            <a:r>
              <a:rPr lang="en-US" dirty="0"/>
              <a:t>Top-level domain (TLD) servers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Authoritative DNS servers</a:t>
            </a:r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Performing the translations</a:t>
            </a:r>
          </a:p>
          <a:p>
            <a:pPr lvl="1"/>
            <a:r>
              <a:rPr lang="en-US" dirty="0"/>
              <a:t>Local DNS servers and client resolvers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02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Hierarchical Database</a:t>
            </a: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485465" y="2149810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3240" y="2221248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com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269690" y="2149810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79215" y="2221248"/>
            <a:ext cx="579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edu</a:t>
            </a: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2160278" y="2392698"/>
            <a:ext cx="522287" cy="88900"/>
            <a:chOff x="1347" y="1706"/>
            <a:chExt cx="329" cy="5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347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8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620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068328" y="2149810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108015" y="2221248"/>
            <a:ext cx="550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org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87040" y="2075198"/>
            <a:ext cx="3405188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4225615" y="2149810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324040" y="2221248"/>
            <a:ext cx="423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ac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6063940" y="2149810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111565" y="221966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uk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140015" y="2421273"/>
            <a:ext cx="522288" cy="88900"/>
            <a:chOff x="3703" y="1706"/>
            <a:chExt cx="329" cy="56"/>
          </a:xfrm>
        </p:grpSpPr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370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3839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3976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6808478" y="2149810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876740" y="2206960"/>
            <a:ext cx="481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zw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4127190" y="2075198"/>
            <a:ext cx="3405188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8149915" y="2149810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8103878" y="2208548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arpa</a:t>
            </a: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4465328" y="1354473"/>
            <a:ext cx="563562" cy="428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225740" y="1276685"/>
            <a:ext cx="1585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unnamed root</a:t>
            </a: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744228" y="1554498"/>
            <a:ext cx="37401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>
            <a:off x="1574490" y="1651335"/>
            <a:ext cx="2951163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3349315" y="1721185"/>
            <a:ext cx="1204913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4512953" y="1775160"/>
            <a:ext cx="23495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5011428" y="1540210"/>
            <a:ext cx="3324225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4970153" y="1651335"/>
            <a:ext cx="2119312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4914590" y="1735473"/>
            <a:ext cx="1344613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1280803" y="309913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7"/>
          <p:cNvSpPr>
            <a:spLocks noChangeArrowheads="1"/>
          </p:cNvSpPr>
          <p:nvPr/>
        </p:nvSpPr>
        <p:spPr bwMode="auto">
          <a:xfrm>
            <a:off x="823603" y="407703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8"/>
          <p:cNvSpPr>
            <a:spLocks noChangeArrowheads="1"/>
          </p:cNvSpPr>
          <p:nvPr/>
        </p:nvSpPr>
        <p:spPr bwMode="auto">
          <a:xfrm>
            <a:off x="1834840" y="407544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39"/>
          <p:cNvSpPr>
            <a:spLocks noChangeArrowheads="1"/>
          </p:cNvSpPr>
          <p:nvPr/>
        </p:nvSpPr>
        <p:spPr bwMode="auto">
          <a:xfrm>
            <a:off x="6063940" y="311342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6063940" y="4089735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6063940" y="505334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1877703" y="5039060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823603" y="5039060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8149915" y="3099135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8149915" y="4077035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46"/>
          <p:cNvSpPr>
            <a:spLocks noChangeArrowheads="1"/>
          </p:cNvSpPr>
          <p:nvPr/>
        </p:nvSpPr>
        <p:spPr bwMode="auto">
          <a:xfrm>
            <a:off x="8149915" y="5039060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1295090" y="3162635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bar</a:t>
            </a: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780740" y="4159585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west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1801503" y="4159585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east</a:t>
            </a: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864878" y="5088273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foo</a:t>
            </a: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1918978" y="5088273"/>
            <a:ext cx="52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my</a:t>
            </a: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>
            <a:off x="1574490" y="2726073"/>
            <a:ext cx="1588" cy="37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 flipH="1">
            <a:off x="1083953" y="3675398"/>
            <a:ext cx="360362" cy="401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>
            <a:off x="1658628" y="3661110"/>
            <a:ext cx="41592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>
            <a:off x="1104590" y="4658060"/>
            <a:ext cx="1588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130115" y="4643773"/>
            <a:ext cx="1588" cy="401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>
            <a:off x="6344928" y="2746710"/>
            <a:ext cx="1587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6346515" y="3675398"/>
            <a:ext cx="1588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>
            <a:off x="6346515" y="4686635"/>
            <a:ext cx="1588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60"/>
          <p:cNvSpPr>
            <a:spLocks noChangeArrowheads="1"/>
          </p:cNvSpPr>
          <p:nvPr/>
        </p:nvSpPr>
        <p:spPr bwMode="auto">
          <a:xfrm>
            <a:off x="8149915" y="5966160"/>
            <a:ext cx="563563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>
            <a:off x="8461065" y="2718135"/>
            <a:ext cx="15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8432490" y="3661110"/>
            <a:ext cx="1588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>
            <a:off x="8432490" y="4629485"/>
            <a:ext cx="1588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>
            <a:off x="8432490" y="5599448"/>
            <a:ext cx="1588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6133790" y="3162635"/>
            <a:ext cx="423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ac</a:t>
            </a:r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6029015" y="4173873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cam</a:t>
            </a:r>
          </a:p>
        </p:txBody>
      </p:sp>
      <p:sp>
        <p:nvSpPr>
          <p:cNvPr id="69" name="Text Box 67"/>
          <p:cNvSpPr txBox="1">
            <a:spLocks noChangeArrowheads="1"/>
          </p:cNvSpPr>
          <p:nvPr/>
        </p:nvSpPr>
        <p:spPr bwMode="auto">
          <a:xfrm>
            <a:off x="6078228" y="5129548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usr</a:t>
            </a:r>
          </a:p>
        </p:txBody>
      </p:sp>
      <p:sp>
        <p:nvSpPr>
          <p:cNvPr id="70" name="Text Box 68"/>
          <p:cNvSpPr txBox="1">
            <a:spLocks noChangeArrowheads="1"/>
          </p:cNvSpPr>
          <p:nvPr/>
        </p:nvSpPr>
        <p:spPr bwMode="auto">
          <a:xfrm>
            <a:off x="8180078" y="3148348"/>
            <a:ext cx="5492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-1" charset="0"/>
              </a:rPr>
              <a:t>in-</a:t>
            </a:r>
          </a:p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-1" charset="0"/>
              </a:rPr>
              <a:t>addr</a:t>
            </a:r>
          </a:p>
        </p:txBody>
      </p:sp>
      <p:sp>
        <p:nvSpPr>
          <p:cNvPr id="71" name="Text Box 69"/>
          <p:cNvSpPr txBox="1">
            <a:spLocks noChangeArrowheads="1"/>
          </p:cNvSpPr>
          <p:nvPr/>
        </p:nvSpPr>
        <p:spPr bwMode="auto">
          <a:xfrm>
            <a:off x="8243578" y="415958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12</a:t>
            </a:r>
          </a:p>
        </p:txBody>
      </p: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8241990" y="511526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34</a:t>
            </a:r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8241990" y="601696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dirty="0">
                <a:solidFill>
                  <a:schemeClr val="tx2"/>
                </a:solidFill>
                <a:latin typeface="Times New Roman" pitchFamily="-1" charset="0"/>
              </a:rPr>
              <a:t>56</a:t>
            </a:r>
          </a:p>
        </p:txBody>
      </p:sp>
      <p:sp>
        <p:nvSpPr>
          <p:cNvPr id="74" name="Text Box 72"/>
          <p:cNvSpPr txBox="1">
            <a:spLocks noChangeArrowheads="1"/>
          </p:cNvSpPr>
          <p:nvPr/>
        </p:nvSpPr>
        <p:spPr bwMode="auto">
          <a:xfrm>
            <a:off x="1982478" y="2808623"/>
            <a:ext cx="1852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generic domains</a:t>
            </a:r>
          </a:p>
        </p:txBody>
      </p:sp>
      <p:sp>
        <p:nvSpPr>
          <p:cNvPr id="75" name="Text Box 73"/>
          <p:cNvSpPr txBox="1">
            <a:spLocks noChangeArrowheads="1"/>
          </p:cNvSpPr>
          <p:nvPr/>
        </p:nvSpPr>
        <p:spPr bwMode="auto">
          <a:xfrm>
            <a:off x="4182753" y="2808623"/>
            <a:ext cx="18811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country domains</a:t>
            </a:r>
          </a:p>
        </p:txBody>
      </p:sp>
      <p:sp>
        <p:nvSpPr>
          <p:cNvPr id="76" name="Text Box 74"/>
          <p:cNvSpPr txBox="1">
            <a:spLocks noChangeArrowheads="1"/>
          </p:cNvSpPr>
          <p:nvPr/>
        </p:nvSpPr>
        <p:spPr bwMode="auto">
          <a:xfrm>
            <a:off x="1295090" y="5585160"/>
            <a:ext cx="191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my.east.bar.edu</a:t>
            </a:r>
          </a:p>
        </p:txBody>
      </p:sp>
      <p:sp>
        <p:nvSpPr>
          <p:cNvPr id="77" name="Text Box 75"/>
          <p:cNvSpPr txBox="1">
            <a:spLocks noChangeArrowheads="1"/>
          </p:cNvSpPr>
          <p:nvPr/>
        </p:nvSpPr>
        <p:spPr bwMode="auto">
          <a:xfrm>
            <a:off x="5573403" y="5599448"/>
            <a:ext cx="1700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usr.cam.ac.uk</a:t>
            </a:r>
          </a:p>
        </p:txBody>
      </p:sp>
    </p:spTree>
    <p:extLst>
      <p:ext uri="{BB962C8B-B14F-4D97-AF65-F5344CB8AC3E}">
        <p14:creationId xmlns:p14="http://schemas.microsoft.com/office/powerpoint/2010/main" val="191942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itchFamily="-1" charset="0"/>
                <a:cs typeface="Calibri" pitchFamily="-1" charset="0"/>
              </a:rPr>
              <a:t>DNS Queries</a:t>
            </a:r>
            <a:endParaRPr lang="en-US" dirty="0"/>
          </a:p>
        </p:txBody>
      </p:sp>
      <p:graphicFrame>
        <p:nvGraphicFramePr>
          <p:cNvPr id="8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083868"/>
              </p:ext>
            </p:extLst>
          </p:nvPr>
        </p:nvGraphicFramePr>
        <p:xfrm>
          <a:off x="4462463" y="5381625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5381625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3853687" y="6078538"/>
            <a:ext cx="21605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Calibri" charset="0"/>
                <a:ea typeface="Calibri" charset="0"/>
                <a:cs typeface="Calibri" charset="0"/>
              </a:rPr>
              <a:t>requesting host</a:t>
            </a:r>
          </a:p>
          <a:p>
            <a:pPr eaLnBrk="0" hangingPunct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a.cs.princeton.edu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6841730" y="6190066"/>
            <a:ext cx="1966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charset="0"/>
                <a:ea typeface="Calibri" charset="0"/>
                <a:cs typeface="Calibri" charset="0"/>
              </a:rPr>
              <a:t>www.umass.edu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58680"/>
              </p:ext>
            </p:extLst>
          </p:nvPr>
        </p:nvGraphicFramePr>
        <p:xfrm>
          <a:off x="7477125" y="5562600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25" y="5562600"/>
                        <a:ext cx="833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Group 6"/>
          <p:cNvGrpSpPr>
            <a:grpSpLocks/>
          </p:cNvGrpSpPr>
          <p:nvPr/>
        </p:nvGrpSpPr>
        <p:grpSpPr bwMode="auto">
          <a:xfrm>
            <a:off x="5984875" y="2125663"/>
            <a:ext cx="369888" cy="657225"/>
            <a:chOff x="4180" y="783"/>
            <a:chExt cx="150" cy="307"/>
          </a:xfrm>
        </p:grpSpPr>
        <p:sp>
          <p:nvSpPr>
            <p:cNvPr id="90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1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2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3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4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7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sp>
        <p:nvSpPr>
          <p:cNvPr id="98" name="Text Box 15"/>
          <p:cNvSpPr txBox="1">
            <a:spLocks noChangeArrowheads="1"/>
          </p:cNvSpPr>
          <p:nvPr/>
        </p:nvSpPr>
        <p:spPr bwMode="auto">
          <a:xfrm>
            <a:off x="6569075" y="304800"/>
            <a:ext cx="2697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Calibri" charset="0"/>
                <a:ea typeface="Calibri" charset="0"/>
                <a:cs typeface="Calibri" charset="0"/>
              </a:rPr>
              <a:t>root DNS server for .</a:t>
            </a:r>
          </a:p>
        </p:txBody>
      </p:sp>
      <p:sp>
        <p:nvSpPr>
          <p:cNvPr id="99" name="Line 16"/>
          <p:cNvSpPr>
            <a:spLocks noChangeShapeType="1"/>
          </p:cNvSpPr>
          <p:nvPr/>
        </p:nvSpPr>
        <p:spPr bwMode="auto">
          <a:xfrm flipV="1">
            <a:off x="5532438" y="2895600"/>
            <a:ext cx="381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17"/>
          <p:cNvSpPr>
            <a:spLocks noChangeShapeType="1"/>
          </p:cNvSpPr>
          <p:nvPr/>
        </p:nvSpPr>
        <p:spPr bwMode="auto">
          <a:xfrm flipV="1">
            <a:off x="6148388" y="1117600"/>
            <a:ext cx="914400" cy="971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18"/>
          <p:cNvSpPr>
            <a:spLocks noChangeShapeType="1"/>
          </p:cNvSpPr>
          <p:nvPr/>
        </p:nvSpPr>
        <p:spPr bwMode="auto">
          <a:xfrm flipV="1">
            <a:off x="6434138" y="2279650"/>
            <a:ext cx="148590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19"/>
          <p:cNvSpPr>
            <a:spLocks noChangeShapeType="1"/>
          </p:cNvSpPr>
          <p:nvPr/>
        </p:nvSpPr>
        <p:spPr bwMode="auto">
          <a:xfrm flipH="1" flipV="1">
            <a:off x="6434138" y="2451100"/>
            <a:ext cx="14192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20"/>
          <p:cNvSpPr>
            <a:spLocks noChangeShapeType="1"/>
          </p:cNvSpPr>
          <p:nvPr/>
        </p:nvSpPr>
        <p:spPr bwMode="auto">
          <a:xfrm flipH="1">
            <a:off x="6357938" y="1346200"/>
            <a:ext cx="733425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4" name="Group 22"/>
          <p:cNvGrpSpPr>
            <a:grpSpLocks/>
          </p:cNvGrpSpPr>
          <p:nvPr/>
        </p:nvGrpSpPr>
        <p:grpSpPr bwMode="auto">
          <a:xfrm>
            <a:off x="3806826" y="2057405"/>
            <a:ext cx="2133601" cy="708026"/>
            <a:chOff x="2757" y="2132"/>
            <a:chExt cx="1344" cy="446"/>
          </a:xfrm>
          <a:noFill/>
        </p:grpSpPr>
        <p:sp>
          <p:nvSpPr>
            <p:cNvPr id="105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2757" y="2132"/>
              <a:ext cx="1344" cy="44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b="0" dirty="0">
                  <a:latin typeface="Calibri" charset="0"/>
                  <a:ea typeface="Calibri" charset="0"/>
                  <a:cs typeface="Calibri" charset="0"/>
                </a:rPr>
                <a:t>local DNS server</a:t>
              </a:r>
            </a:p>
            <a:p>
              <a:pPr algn="r" eaLnBrk="0" hangingPunct="0"/>
              <a:r>
                <a:rPr lang="en-US" dirty="0" err="1">
                  <a:latin typeface="Calibri" charset="0"/>
                  <a:ea typeface="Calibri" charset="0"/>
                  <a:cs typeface="Calibri" charset="0"/>
                </a:rPr>
                <a:t>dns.princeton.edu</a:t>
              </a:r>
              <a:endParaRPr lang="en-US" b="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07" name="Text Box 26"/>
          <p:cNvSpPr txBox="1">
            <a:spLocks noChangeArrowheads="1"/>
          </p:cNvSpPr>
          <p:nvPr/>
        </p:nvSpPr>
        <p:spPr bwMode="auto">
          <a:xfrm>
            <a:off x="6142038" y="12192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3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grpSp>
        <p:nvGrpSpPr>
          <p:cNvPr id="108" name="Group 31"/>
          <p:cNvGrpSpPr>
            <a:grpSpLocks/>
          </p:cNvGrpSpPr>
          <p:nvPr/>
        </p:nvGrpSpPr>
        <p:grpSpPr bwMode="auto">
          <a:xfrm>
            <a:off x="7099300" y="706438"/>
            <a:ext cx="369888" cy="657225"/>
            <a:chOff x="4180" y="783"/>
            <a:chExt cx="150" cy="307"/>
          </a:xfrm>
        </p:grpSpPr>
        <p:sp>
          <p:nvSpPr>
            <p:cNvPr id="109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0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1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2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3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6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grpSp>
        <p:nvGrpSpPr>
          <p:cNvPr id="117" name="Group 40"/>
          <p:cNvGrpSpPr>
            <a:grpSpLocks/>
          </p:cNvGrpSpPr>
          <p:nvPr/>
        </p:nvGrpSpPr>
        <p:grpSpPr bwMode="auto">
          <a:xfrm>
            <a:off x="7927975" y="2135188"/>
            <a:ext cx="369888" cy="657225"/>
            <a:chOff x="4180" y="783"/>
            <a:chExt cx="150" cy="307"/>
          </a:xfrm>
        </p:grpSpPr>
        <p:sp>
          <p:nvSpPr>
            <p:cNvPr id="118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9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0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1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2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5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grpSp>
        <p:nvGrpSpPr>
          <p:cNvPr id="126" name="Group 49"/>
          <p:cNvGrpSpPr>
            <a:grpSpLocks/>
          </p:cNvGrpSpPr>
          <p:nvPr/>
        </p:nvGrpSpPr>
        <p:grpSpPr bwMode="auto">
          <a:xfrm>
            <a:off x="7908925" y="3754438"/>
            <a:ext cx="369888" cy="657225"/>
            <a:chOff x="4180" y="783"/>
            <a:chExt cx="150" cy="307"/>
          </a:xfrm>
        </p:grpSpPr>
        <p:sp>
          <p:nvSpPr>
            <p:cNvPr id="127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8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9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30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31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34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sp>
        <p:nvSpPr>
          <p:cNvPr id="135" name="Text Box 58"/>
          <p:cNvSpPr txBox="1">
            <a:spLocks noChangeArrowheads="1"/>
          </p:cNvSpPr>
          <p:nvPr/>
        </p:nvSpPr>
        <p:spPr bwMode="auto">
          <a:xfrm>
            <a:off x="6401480" y="4419600"/>
            <a:ext cx="27481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authoritative DNS server</a:t>
            </a:r>
          </a:p>
          <a:p>
            <a:pPr eaLnBrk="0" hangingPunct="0"/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for </a:t>
            </a:r>
            <a:r>
              <a:rPr lang="en-US" b="0" dirty="0" err="1">
                <a:latin typeface="Calibri" charset="0"/>
                <a:ea typeface="Calibri" charset="0"/>
                <a:cs typeface="Calibri" charset="0"/>
              </a:rPr>
              <a:t>umass.edu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  <a:p>
            <a:pPr eaLnBrk="0" hangingPunct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dns.umass.edu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>
            <a:off x="6367463" y="2611438"/>
            <a:ext cx="1493837" cy="1314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62"/>
          <p:cNvSpPr>
            <a:spLocks noChangeShapeType="1"/>
          </p:cNvSpPr>
          <p:nvPr/>
        </p:nvSpPr>
        <p:spPr bwMode="auto">
          <a:xfrm flipH="1" flipV="1">
            <a:off x="6294438" y="2813050"/>
            <a:ext cx="1493837" cy="1301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Text Box 63"/>
          <p:cNvSpPr txBox="1">
            <a:spLocks noChangeArrowheads="1"/>
          </p:cNvSpPr>
          <p:nvPr/>
        </p:nvSpPr>
        <p:spPr bwMode="auto">
          <a:xfrm>
            <a:off x="7277100" y="1425575"/>
            <a:ext cx="20113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Calibri" charset="0"/>
                <a:ea typeface="Calibri" charset="0"/>
                <a:cs typeface="Calibri" charset="0"/>
              </a:rPr>
              <a:t>TLD DNS server for .edu</a:t>
            </a:r>
          </a:p>
        </p:txBody>
      </p:sp>
      <p:sp>
        <p:nvSpPr>
          <p:cNvPr id="140" name="Rectangle 65"/>
          <p:cNvSpPr txBox="1">
            <a:spLocks noChangeArrowheads="1"/>
          </p:cNvSpPr>
          <p:nvPr/>
        </p:nvSpPr>
        <p:spPr bwMode="auto">
          <a:xfrm>
            <a:off x="187326" y="2133600"/>
            <a:ext cx="4267200" cy="394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Font typeface="Arial" pitchFamily="-1" charset="0"/>
              <a:buChar char="•"/>
              <a:defRPr sz="3000" kern="1200" spc="-5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buFontTx/>
              <a:buNone/>
            </a:pPr>
            <a:r>
              <a:rPr lang="en-US" sz="2200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a.cs.princeton.edu</a:t>
            </a:r>
            <a:endParaRPr lang="en-US" sz="22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800"/>
              </a:spcBef>
              <a:buFontTx/>
              <a:buNone/>
            </a:pPr>
            <a:r>
              <a:rPr lang="en-US" sz="26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wants IP address for</a:t>
            </a:r>
          </a:p>
          <a:p>
            <a:pPr>
              <a:spcBef>
                <a:spcPts val="800"/>
              </a:spcBef>
              <a:buFontTx/>
              <a:buNone/>
            </a:pPr>
            <a:r>
              <a:rPr lang="en-US" sz="2200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www.umass.edu</a:t>
            </a:r>
            <a:endParaRPr lang="en-US" sz="220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800"/>
              </a:spcBef>
              <a:buFontTx/>
              <a:buNone/>
            </a:pPr>
            <a:endParaRPr lang="en-US" sz="2600" b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800"/>
              </a:spcBef>
              <a:buFontTx/>
              <a:buNone/>
            </a:pPr>
            <a:endParaRPr lang="en-US" sz="2600" b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800"/>
              </a:spcBef>
              <a:buFontTx/>
              <a:buNone/>
            </a:pPr>
            <a:endParaRPr lang="en-US" sz="2600" b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ts val="800"/>
              </a:spcBef>
              <a:buFontTx/>
              <a:buNone/>
            </a:pPr>
            <a:r>
              <a:rPr lang="en-US" sz="2400" b="0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Recursive </a:t>
            </a:r>
            <a:r>
              <a:rPr lang="en-US" sz="2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vs. </a:t>
            </a:r>
            <a:r>
              <a:rPr lang="en-US" sz="2400" b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Iterative </a:t>
            </a:r>
            <a:r>
              <a:rPr lang="en-US" sz="2400" b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Queries</a:t>
            </a:r>
          </a:p>
        </p:txBody>
      </p:sp>
      <p:grpSp>
        <p:nvGrpSpPr>
          <p:cNvPr id="141" name="Group 140"/>
          <p:cNvGrpSpPr>
            <a:grpSpLocks/>
          </p:cNvGrpSpPr>
          <p:nvPr/>
        </p:nvGrpSpPr>
        <p:grpSpPr bwMode="auto">
          <a:xfrm>
            <a:off x="5314950" y="3838575"/>
            <a:ext cx="369888" cy="657225"/>
            <a:chOff x="4180" y="783"/>
            <a:chExt cx="150" cy="307"/>
          </a:xfrm>
        </p:grpSpPr>
        <p:sp>
          <p:nvSpPr>
            <p:cNvPr id="142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3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5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9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grpSp>
        <p:nvGrpSpPr>
          <p:cNvPr id="150" name="Group 22"/>
          <p:cNvGrpSpPr>
            <a:grpSpLocks/>
          </p:cNvGrpSpPr>
          <p:nvPr/>
        </p:nvGrpSpPr>
        <p:grpSpPr bwMode="auto">
          <a:xfrm>
            <a:off x="2816225" y="3635380"/>
            <a:ext cx="2411413" cy="708026"/>
            <a:chOff x="2669" y="2132"/>
            <a:chExt cx="1519" cy="446"/>
          </a:xfrm>
          <a:noFill/>
        </p:grpSpPr>
        <p:sp>
          <p:nvSpPr>
            <p:cNvPr id="151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Text Box 24"/>
            <p:cNvSpPr txBox="1">
              <a:spLocks noChangeArrowheads="1"/>
            </p:cNvSpPr>
            <p:nvPr/>
          </p:nvSpPr>
          <p:spPr bwMode="auto">
            <a:xfrm>
              <a:off x="2669" y="2132"/>
              <a:ext cx="1519" cy="44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b="0" dirty="0">
                  <a:latin typeface="Calibri" charset="0"/>
                  <a:ea typeface="Calibri" charset="0"/>
                  <a:cs typeface="Calibri" charset="0"/>
                </a:rPr>
                <a:t>local DNS server</a:t>
              </a:r>
            </a:p>
            <a:p>
              <a:pPr algn="r" eaLnBrk="0" hangingPunct="0"/>
              <a:r>
                <a:rPr lang="en-US" dirty="0" err="1">
                  <a:latin typeface="Calibri" charset="0"/>
                  <a:ea typeface="Calibri" charset="0"/>
                  <a:cs typeface="Calibri" charset="0"/>
                </a:rPr>
                <a:t>dns.cs.princeton.edu</a:t>
              </a:r>
              <a:endParaRPr lang="en-US" b="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53" name="Line 16"/>
          <p:cNvSpPr>
            <a:spLocks noChangeShapeType="1"/>
          </p:cNvSpPr>
          <p:nvPr/>
        </p:nvSpPr>
        <p:spPr bwMode="auto">
          <a:xfrm flipV="1">
            <a:off x="4846638" y="4457700"/>
            <a:ext cx="381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Line 20"/>
          <p:cNvSpPr>
            <a:spLocks noChangeShapeType="1"/>
          </p:cNvSpPr>
          <p:nvPr/>
        </p:nvSpPr>
        <p:spPr bwMode="auto">
          <a:xfrm flipH="1">
            <a:off x="5761038" y="2895600"/>
            <a:ext cx="381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Line 20"/>
          <p:cNvSpPr>
            <a:spLocks noChangeShapeType="1"/>
          </p:cNvSpPr>
          <p:nvPr/>
        </p:nvSpPr>
        <p:spPr bwMode="auto">
          <a:xfrm flipH="1">
            <a:off x="5075238" y="4610100"/>
            <a:ext cx="3048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Text Box 26"/>
          <p:cNvSpPr txBox="1">
            <a:spLocks noChangeArrowheads="1"/>
          </p:cNvSpPr>
          <p:nvPr/>
        </p:nvSpPr>
        <p:spPr bwMode="auto">
          <a:xfrm>
            <a:off x="4618038" y="44958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1</a:t>
            </a:r>
          </a:p>
        </p:txBody>
      </p:sp>
      <p:sp>
        <p:nvSpPr>
          <p:cNvPr id="157" name="Text Box 26"/>
          <p:cNvSpPr txBox="1">
            <a:spLocks noChangeArrowheads="1"/>
          </p:cNvSpPr>
          <p:nvPr/>
        </p:nvSpPr>
        <p:spPr bwMode="auto">
          <a:xfrm>
            <a:off x="5303838" y="29718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2</a:t>
            </a:r>
          </a:p>
        </p:txBody>
      </p:sp>
      <p:sp>
        <p:nvSpPr>
          <p:cNvPr id="158" name="Text Box 26"/>
          <p:cNvSpPr txBox="1">
            <a:spLocks noChangeArrowheads="1"/>
          </p:cNvSpPr>
          <p:nvPr/>
        </p:nvSpPr>
        <p:spPr bwMode="auto">
          <a:xfrm>
            <a:off x="6791325" y="1600200"/>
            <a:ext cx="341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4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59" name="Text Box 26"/>
          <p:cNvSpPr txBox="1">
            <a:spLocks noChangeArrowheads="1"/>
          </p:cNvSpPr>
          <p:nvPr/>
        </p:nvSpPr>
        <p:spPr bwMode="auto">
          <a:xfrm>
            <a:off x="7208838" y="18288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5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0" name="Text Box 26"/>
          <p:cNvSpPr txBox="1">
            <a:spLocks noChangeArrowheads="1"/>
          </p:cNvSpPr>
          <p:nvPr/>
        </p:nvSpPr>
        <p:spPr bwMode="auto">
          <a:xfrm>
            <a:off x="7248525" y="2433638"/>
            <a:ext cx="341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6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1" name="Text Box 26"/>
          <p:cNvSpPr txBox="1">
            <a:spLocks noChangeArrowheads="1"/>
          </p:cNvSpPr>
          <p:nvPr/>
        </p:nvSpPr>
        <p:spPr bwMode="auto">
          <a:xfrm>
            <a:off x="7361238" y="30480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7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2" name="Text Box 26"/>
          <p:cNvSpPr txBox="1">
            <a:spLocks noChangeArrowheads="1"/>
          </p:cNvSpPr>
          <p:nvPr/>
        </p:nvSpPr>
        <p:spPr bwMode="auto">
          <a:xfrm>
            <a:off x="6827838" y="35052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8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3" name="Text Box 26"/>
          <p:cNvSpPr txBox="1">
            <a:spLocks noChangeArrowheads="1"/>
          </p:cNvSpPr>
          <p:nvPr/>
        </p:nvSpPr>
        <p:spPr bwMode="auto">
          <a:xfrm>
            <a:off x="5913438" y="32004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9</a:t>
            </a:r>
          </a:p>
        </p:txBody>
      </p:sp>
      <p:sp>
        <p:nvSpPr>
          <p:cNvPr id="164" name="Text Box 26"/>
          <p:cNvSpPr txBox="1">
            <a:spLocks noChangeArrowheads="1"/>
          </p:cNvSpPr>
          <p:nvPr/>
        </p:nvSpPr>
        <p:spPr bwMode="auto">
          <a:xfrm>
            <a:off x="5340350" y="4719638"/>
            <a:ext cx="4968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6682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8" grpId="0"/>
      <p:bldP spid="107" grpId="0"/>
      <p:bldP spid="135" grpId="0"/>
      <p:bldP spid="138" grpId="0"/>
      <p:bldP spid="140" grpId="0" build="p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itchFamily="-1" charset="0"/>
                <a:cs typeface="Calibri" pitchFamily="-1" charset="0"/>
              </a:rPr>
              <a:t>DNS Queries</a:t>
            </a:r>
            <a:endParaRPr lang="en-US" dirty="0"/>
          </a:p>
        </p:txBody>
      </p:sp>
      <p:graphicFrame>
        <p:nvGraphicFramePr>
          <p:cNvPr id="85" name="Object 2"/>
          <p:cNvGraphicFramePr>
            <a:graphicFrameLocks noChangeAspect="1"/>
          </p:cNvGraphicFramePr>
          <p:nvPr/>
        </p:nvGraphicFramePr>
        <p:xfrm>
          <a:off x="4462463" y="5381625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Clip" r:id="rId3" imgW="1305000" imgH="1085760" progId="MS_ClipArt_Gallery.2">
                  <p:embed/>
                </p:oleObj>
              </mc:Choice>
              <mc:Fallback>
                <p:oleObj name="Clip" r:id="rId3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5381625"/>
                        <a:ext cx="8334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3853687" y="6078538"/>
            <a:ext cx="21605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Calibri" charset="0"/>
                <a:ea typeface="Calibri" charset="0"/>
                <a:cs typeface="Calibri" charset="0"/>
              </a:rPr>
              <a:t>requesting host</a:t>
            </a:r>
          </a:p>
          <a:p>
            <a:pPr eaLnBrk="0" hangingPunct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a.cs.princeton.edu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6841730" y="6190066"/>
            <a:ext cx="19661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charset="0"/>
                <a:ea typeface="Calibri" charset="0"/>
                <a:cs typeface="Calibri" charset="0"/>
              </a:rPr>
              <a:t>www.umass.edu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88" name="Object 3"/>
          <p:cNvGraphicFramePr>
            <a:graphicFrameLocks noChangeAspect="1"/>
          </p:cNvGraphicFramePr>
          <p:nvPr/>
        </p:nvGraphicFramePr>
        <p:xfrm>
          <a:off x="7477125" y="5562600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Clip" r:id="rId5" imgW="1305000" imgH="1085760" progId="MS_ClipArt_Gallery.2">
                  <p:embed/>
                </p:oleObj>
              </mc:Choice>
              <mc:Fallback>
                <p:oleObj name="Clip" r:id="rId5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25" y="5562600"/>
                        <a:ext cx="8334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Group 6"/>
          <p:cNvGrpSpPr>
            <a:grpSpLocks/>
          </p:cNvGrpSpPr>
          <p:nvPr/>
        </p:nvGrpSpPr>
        <p:grpSpPr bwMode="auto">
          <a:xfrm>
            <a:off x="5984875" y="2125663"/>
            <a:ext cx="369888" cy="657225"/>
            <a:chOff x="4180" y="783"/>
            <a:chExt cx="150" cy="307"/>
          </a:xfrm>
        </p:grpSpPr>
        <p:sp>
          <p:nvSpPr>
            <p:cNvPr id="90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1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2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3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4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97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sp>
        <p:nvSpPr>
          <p:cNvPr id="98" name="Text Box 15"/>
          <p:cNvSpPr txBox="1">
            <a:spLocks noChangeArrowheads="1"/>
          </p:cNvSpPr>
          <p:nvPr/>
        </p:nvSpPr>
        <p:spPr bwMode="auto">
          <a:xfrm>
            <a:off x="6569075" y="304800"/>
            <a:ext cx="2697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Calibri" charset="0"/>
                <a:ea typeface="Calibri" charset="0"/>
                <a:cs typeface="Calibri" charset="0"/>
              </a:rPr>
              <a:t>root DNS server for .</a:t>
            </a:r>
          </a:p>
        </p:txBody>
      </p:sp>
      <p:sp>
        <p:nvSpPr>
          <p:cNvPr id="99" name="Line 16"/>
          <p:cNvSpPr>
            <a:spLocks noChangeShapeType="1"/>
          </p:cNvSpPr>
          <p:nvPr/>
        </p:nvSpPr>
        <p:spPr bwMode="auto">
          <a:xfrm flipV="1">
            <a:off x="5532438" y="2895600"/>
            <a:ext cx="381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17"/>
          <p:cNvSpPr>
            <a:spLocks noChangeShapeType="1"/>
          </p:cNvSpPr>
          <p:nvPr/>
        </p:nvSpPr>
        <p:spPr bwMode="auto">
          <a:xfrm flipV="1">
            <a:off x="6148388" y="1117600"/>
            <a:ext cx="914400" cy="971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18"/>
          <p:cNvSpPr>
            <a:spLocks noChangeShapeType="1"/>
          </p:cNvSpPr>
          <p:nvPr/>
        </p:nvSpPr>
        <p:spPr bwMode="auto">
          <a:xfrm flipV="1">
            <a:off x="6434138" y="2279650"/>
            <a:ext cx="148590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19"/>
          <p:cNvSpPr>
            <a:spLocks noChangeShapeType="1"/>
          </p:cNvSpPr>
          <p:nvPr/>
        </p:nvSpPr>
        <p:spPr bwMode="auto">
          <a:xfrm flipH="1" flipV="1">
            <a:off x="6434138" y="2451100"/>
            <a:ext cx="14192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20"/>
          <p:cNvSpPr>
            <a:spLocks noChangeShapeType="1"/>
          </p:cNvSpPr>
          <p:nvPr/>
        </p:nvSpPr>
        <p:spPr bwMode="auto">
          <a:xfrm flipH="1">
            <a:off x="6357938" y="1346200"/>
            <a:ext cx="733425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Text Box 26"/>
          <p:cNvSpPr txBox="1">
            <a:spLocks noChangeArrowheads="1"/>
          </p:cNvSpPr>
          <p:nvPr/>
        </p:nvSpPr>
        <p:spPr bwMode="auto">
          <a:xfrm>
            <a:off x="6142038" y="12192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3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grpSp>
        <p:nvGrpSpPr>
          <p:cNvPr id="108" name="Group 31"/>
          <p:cNvGrpSpPr>
            <a:grpSpLocks/>
          </p:cNvGrpSpPr>
          <p:nvPr/>
        </p:nvGrpSpPr>
        <p:grpSpPr bwMode="auto">
          <a:xfrm>
            <a:off x="7099300" y="706438"/>
            <a:ext cx="369888" cy="657225"/>
            <a:chOff x="4180" y="783"/>
            <a:chExt cx="150" cy="307"/>
          </a:xfrm>
        </p:grpSpPr>
        <p:sp>
          <p:nvSpPr>
            <p:cNvPr id="109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0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1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2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3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6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grpSp>
        <p:nvGrpSpPr>
          <p:cNvPr id="117" name="Group 40"/>
          <p:cNvGrpSpPr>
            <a:grpSpLocks/>
          </p:cNvGrpSpPr>
          <p:nvPr/>
        </p:nvGrpSpPr>
        <p:grpSpPr bwMode="auto">
          <a:xfrm>
            <a:off x="7927975" y="2135188"/>
            <a:ext cx="369888" cy="657225"/>
            <a:chOff x="4180" y="783"/>
            <a:chExt cx="150" cy="307"/>
          </a:xfrm>
        </p:grpSpPr>
        <p:sp>
          <p:nvSpPr>
            <p:cNvPr id="118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19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0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1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2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5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grpSp>
        <p:nvGrpSpPr>
          <p:cNvPr id="126" name="Group 49"/>
          <p:cNvGrpSpPr>
            <a:grpSpLocks/>
          </p:cNvGrpSpPr>
          <p:nvPr/>
        </p:nvGrpSpPr>
        <p:grpSpPr bwMode="auto">
          <a:xfrm>
            <a:off x="7908925" y="3754438"/>
            <a:ext cx="369888" cy="657225"/>
            <a:chOff x="4180" y="783"/>
            <a:chExt cx="150" cy="307"/>
          </a:xfrm>
        </p:grpSpPr>
        <p:sp>
          <p:nvSpPr>
            <p:cNvPr id="127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8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29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30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31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34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sp>
        <p:nvSpPr>
          <p:cNvPr id="135" name="Text Box 58"/>
          <p:cNvSpPr txBox="1">
            <a:spLocks noChangeArrowheads="1"/>
          </p:cNvSpPr>
          <p:nvPr/>
        </p:nvSpPr>
        <p:spPr bwMode="auto">
          <a:xfrm>
            <a:off x="6401481" y="4419600"/>
            <a:ext cx="27481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authoritative DNS server</a:t>
            </a:r>
          </a:p>
          <a:p>
            <a:pPr eaLnBrk="0" hangingPunct="0"/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for </a:t>
            </a:r>
            <a:r>
              <a:rPr lang="en-US" b="0" dirty="0" err="1">
                <a:latin typeface="Calibri" charset="0"/>
                <a:ea typeface="Calibri" charset="0"/>
                <a:cs typeface="Calibri" charset="0"/>
              </a:rPr>
              <a:t>umass.edu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  <a:p>
            <a:pPr eaLnBrk="0" hangingPunct="0"/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dns.umass.edu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6" name="Line 61"/>
          <p:cNvSpPr>
            <a:spLocks noChangeShapeType="1"/>
          </p:cNvSpPr>
          <p:nvPr/>
        </p:nvSpPr>
        <p:spPr bwMode="auto">
          <a:xfrm>
            <a:off x="6367463" y="2611438"/>
            <a:ext cx="1493837" cy="1314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62"/>
          <p:cNvSpPr>
            <a:spLocks noChangeShapeType="1"/>
          </p:cNvSpPr>
          <p:nvPr/>
        </p:nvSpPr>
        <p:spPr bwMode="auto">
          <a:xfrm flipH="1" flipV="1">
            <a:off x="6294438" y="2813050"/>
            <a:ext cx="1493837" cy="1301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Text Box 63"/>
          <p:cNvSpPr txBox="1">
            <a:spLocks noChangeArrowheads="1"/>
          </p:cNvSpPr>
          <p:nvPr/>
        </p:nvSpPr>
        <p:spPr bwMode="auto">
          <a:xfrm>
            <a:off x="7277100" y="1425575"/>
            <a:ext cx="20113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0">
                <a:latin typeface="Calibri" charset="0"/>
                <a:ea typeface="Calibri" charset="0"/>
                <a:cs typeface="Calibri" charset="0"/>
              </a:rPr>
              <a:t>TLD DNS server for .edu</a:t>
            </a:r>
          </a:p>
        </p:txBody>
      </p:sp>
      <p:sp>
        <p:nvSpPr>
          <p:cNvPr id="140" name="Rectangle 65"/>
          <p:cNvSpPr txBox="1">
            <a:spLocks noChangeArrowheads="1"/>
          </p:cNvSpPr>
          <p:nvPr/>
        </p:nvSpPr>
        <p:spPr bwMode="auto">
          <a:xfrm>
            <a:off x="394345" y="1632914"/>
            <a:ext cx="4442690" cy="504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Font typeface="Arial" pitchFamily="-1" charset="0"/>
              <a:buChar char="•"/>
              <a:defRPr sz="3000" kern="1200" spc="-50">
                <a:solidFill>
                  <a:schemeClr val="tx2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DNS query latency:</a:t>
            </a:r>
          </a:p>
          <a:p>
            <a:pPr lvl="1">
              <a:lnSpc>
                <a:spcPct val="110000"/>
              </a:lnSpc>
            </a:pPr>
            <a:r>
              <a:rPr lang="en-US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e.g., 1 second</a:t>
            </a:r>
            <a:endParaRPr lang="en-US" b="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Caching to reduce overhead and delay</a:t>
            </a:r>
          </a:p>
          <a:p>
            <a:pPr lvl="1">
              <a:lnSpc>
                <a:spcPct val="110000"/>
              </a:lnSpc>
            </a:pP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Small # of top-level servers, that change rarely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Popular sites visited often</a:t>
            </a:r>
          </a:p>
          <a:p>
            <a:pPr>
              <a:lnSpc>
                <a:spcPct val="110000"/>
              </a:lnSpc>
            </a:pP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Where to cache?</a:t>
            </a:r>
          </a:p>
          <a:p>
            <a:pPr lvl="1">
              <a:lnSpc>
                <a:spcPct val="110000"/>
              </a:lnSpc>
            </a:pP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Local DNS server</a:t>
            </a:r>
          </a:p>
          <a:p>
            <a:pPr lvl="1">
              <a:lnSpc>
                <a:spcPct val="110000"/>
              </a:lnSpc>
            </a:pPr>
            <a:r>
              <a:rPr lang="en-US" b="0" dirty="0">
                <a:latin typeface="Calibri" charset="0"/>
                <a:ea typeface="Calibri" charset="0"/>
                <a:cs typeface="Calibri" charset="0"/>
              </a:rPr>
              <a:t>Browser</a:t>
            </a:r>
          </a:p>
          <a:p>
            <a:pPr>
              <a:lnSpc>
                <a:spcPct val="110000"/>
              </a:lnSpc>
            </a:pPr>
            <a:endParaRPr lang="en-US" b="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1" name="Group 140"/>
          <p:cNvGrpSpPr>
            <a:grpSpLocks/>
          </p:cNvGrpSpPr>
          <p:nvPr/>
        </p:nvGrpSpPr>
        <p:grpSpPr bwMode="auto">
          <a:xfrm>
            <a:off x="5314950" y="3838575"/>
            <a:ext cx="369888" cy="657225"/>
            <a:chOff x="4180" y="783"/>
            <a:chExt cx="150" cy="307"/>
          </a:xfrm>
        </p:grpSpPr>
        <p:sp>
          <p:nvSpPr>
            <p:cNvPr id="142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3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5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  <p:sp>
          <p:nvSpPr>
            <p:cNvPr id="149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itchFamily="-1" charset="0"/>
                <a:ea typeface="Calibri" pitchFamily="-1" charset="0"/>
                <a:cs typeface="Calibri" pitchFamily="-1" charset="0"/>
              </a:endParaRPr>
            </a:p>
          </p:txBody>
        </p:sp>
      </p:grpSp>
      <p:sp>
        <p:nvSpPr>
          <p:cNvPr id="153" name="Line 16"/>
          <p:cNvSpPr>
            <a:spLocks noChangeShapeType="1"/>
          </p:cNvSpPr>
          <p:nvPr/>
        </p:nvSpPr>
        <p:spPr bwMode="auto">
          <a:xfrm flipV="1">
            <a:off x="4846638" y="4457700"/>
            <a:ext cx="381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Line 20"/>
          <p:cNvSpPr>
            <a:spLocks noChangeShapeType="1"/>
          </p:cNvSpPr>
          <p:nvPr/>
        </p:nvSpPr>
        <p:spPr bwMode="auto">
          <a:xfrm flipH="1">
            <a:off x="5761038" y="2895600"/>
            <a:ext cx="381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Line 20"/>
          <p:cNvSpPr>
            <a:spLocks noChangeShapeType="1"/>
          </p:cNvSpPr>
          <p:nvPr/>
        </p:nvSpPr>
        <p:spPr bwMode="auto">
          <a:xfrm flipH="1">
            <a:off x="5075238" y="4610100"/>
            <a:ext cx="3048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Text Box 26"/>
          <p:cNvSpPr txBox="1">
            <a:spLocks noChangeArrowheads="1"/>
          </p:cNvSpPr>
          <p:nvPr/>
        </p:nvSpPr>
        <p:spPr bwMode="auto">
          <a:xfrm>
            <a:off x="4618038" y="44958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1</a:t>
            </a:r>
          </a:p>
        </p:txBody>
      </p:sp>
      <p:sp>
        <p:nvSpPr>
          <p:cNvPr id="157" name="Text Box 26"/>
          <p:cNvSpPr txBox="1">
            <a:spLocks noChangeArrowheads="1"/>
          </p:cNvSpPr>
          <p:nvPr/>
        </p:nvSpPr>
        <p:spPr bwMode="auto">
          <a:xfrm>
            <a:off x="5303838" y="29718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2</a:t>
            </a:r>
          </a:p>
        </p:txBody>
      </p:sp>
      <p:sp>
        <p:nvSpPr>
          <p:cNvPr id="158" name="Text Box 26"/>
          <p:cNvSpPr txBox="1">
            <a:spLocks noChangeArrowheads="1"/>
          </p:cNvSpPr>
          <p:nvPr/>
        </p:nvSpPr>
        <p:spPr bwMode="auto">
          <a:xfrm>
            <a:off x="6791325" y="1600200"/>
            <a:ext cx="3413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4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59" name="Text Box 26"/>
          <p:cNvSpPr txBox="1">
            <a:spLocks noChangeArrowheads="1"/>
          </p:cNvSpPr>
          <p:nvPr/>
        </p:nvSpPr>
        <p:spPr bwMode="auto">
          <a:xfrm>
            <a:off x="7208838" y="18288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5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0" name="Text Box 26"/>
          <p:cNvSpPr txBox="1">
            <a:spLocks noChangeArrowheads="1"/>
          </p:cNvSpPr>
          <p:nvPr/>
        </p:nvSpPr>
        <p:spPr bwMode="auto">
          <a:xfrm>
            <a:off x="7248525" y="2433638"/>
            <a:ext cx="3413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6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1" name="Text Box 26"/>
          <p:cNvSpPr txBox="1">
            <a:spLocks noChangeArrowheads="1"/>
          </p:cNvSpPr>
          <p:nvPr/>
        </p:nvSpPr>
        <p:spPr bwMode="auto">
          <a:xfrm>
            <a:off x="7361238" y="30480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7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2" name="Text Box 26"/>
          <p:cNvSpPr txBox="1">
            <a:spLocks noChangeArrowheads="1"/>
          </p:cNvSpPr>
          <p:nvPr/>
        </p:nvSpPr>
        <p:spPr bwMode="auto">
          <a:xfrm>
            <a:off x="6827838" y="35052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8</a:t>
            </a:r>
            <a:endParaRPr lang="en-US" sz="2400" b="0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163" name="Text Box 26"/>
          <p:cNvSpPr txBox="1">
            <a:spLocks noChangeArrowheads="1"/>
          </p:cNvSpPr>
          <p:nvPr/>
        </p:nvSpPr>
        <p:spPr bwMode="auto">
          <a:xfrm>
            <a:off x="5913438" y="3200400"/>
            <a:ext cx="341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9</a:t>
            </a:r>
          </a:p>
        </p:txBody>
      </p:sp>
      <p:sp>
        <p:nvSpPr>
          <p:cNvPr id="164" name="Text Box 26"/>
          <p:cNvSpPr txBox="1">
            <a:spLocks noChangeArrowheads="1"/>
          </p:cNvSpPr>
          <p:nvPr/>
        </p:nvSpPr>
        <p:spPr bwMode="auto">
          <a:xfrm>
            <a:off x="5340350" y="4719638"/>
            <a:ext cx="4968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0">
                <a:solidFill>
                  <a:srgbClr val="0000FF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544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" charset="-128"/>
                <a:cs typeface="ＭＳ Ｐゴシック" pitchFamily="-1" charset="-128"/>
              </a:rPr>
              <a:t>Reliability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66850"/>
            <a:ext cx="8534400" cy="539115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DNS servers are replicated</a:t>
            </a:r>
          </a:p>
          <a:p>
            <a:pPr lvl="1" eaLnBrk="1" hangingPunct="1"/>
            <a:r>
              <a:rPr lang="en-US" dirty="0"/>
              <a:t>Name service available if </a:t>
            </a:r>
            <a:r>
              <a:rPr lang="en-US" dirty="0">
                <a:sym typeface="Math B" pitchFamily="2" charset="2"/>
              </a:rPr>
              <a:t>at least one</a:t>
            </a:r>
            <a:r>
              <a:rPr lang="en-US" dirty="0"/>
              <a:t> replica is up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Queries can be load balanced between replicas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UDP used for queries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Need reliability: </a:t>
            </a:r>
            <a:r>
              <a:rPr lang="en-US" dirty="0">
                <a:sym typeface="Wingdings" pitchFamily="-1" charset="2"/>
              </a:rPr>
              <a:t>must implement this on top of UDP</a:t>
            </a:r>
            <a:endParaRPr lang="en-US" dirty="0"/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Try alternate servers on timeout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en-US" dirty="0"/>
              <a:t> when retrying same server</a:t>
            </a:r>
          </a:p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Same identifier for all queries</a:t>
            </a:r>
          </a:p>
          <a:p>
            <a:pPr lvl="1" eaLnBrk="1" hangingPunct="1"/>
            <a:r>
              <a:rPr lang="en-US" dirty="0"/>
              <a:t>Don’t care which server responds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23962E-3F39-1E48-943B-43DB576602D3}" type="slidenum">
              <a:rPr lang="en-US">
                <a:latin typeface="Courier New" pitchFamily="-1" charset="0"/>
              </a:rPr>
              <a:pPr/>
              <a:t>16</a:t>
            </a:fld>
            <a:endParaRPr lang="en-US">
              <a:latin typeface="Courier New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0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DNS Cache Consistency</a:t>
            </a:r>
          </a:p>
        </p:txBody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85900"/>
            <a:ext cx="8534400" cy="5372100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Goal:  Ensuring cached data is up to date</a:t>
            </a:r>
          </a:p>
          <a:p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DNS design considerations</a:t>
            </a:r>
          </a:p>
          <a:p>
            <a:pPr lvl="1"/>
            <a:r>
              <a:rPr lang="en-US" sz="2400" dirty="0"/>
              <a:t>Cached data is “read only”</a:t>
            </a:r>
          </a:p>
          <a:p>
            <a:pPr lvl="1"/>
            <a:r>
              <a:rPr lang="en-US" sz="2400" dirty="0"/>
              <a:t>Explicit invalidation would be expensive</a:t>
            </a:r>
          </a:p>
          <a:p>
            <a:pPr lvl="2">
              <a:spcAft>
                <a:spcPts val="1200"/>
              </a:spcAft>
            </a:pPr>
            <a:r>
              <a:rPr lang="en-US" sz="2300" dirty="0">
                <a:ea typeface="ＭＳ Ｐゴシック" pitchFamily="-1" charset="-128"/>
              </a:rPr>
              <a:t>Server would need to keep track of all resolvers caching</a:t>
            </a:r>
          </a:p>
          <a:p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Avoiding stale information</a:t>
            </a:r>
          </a:p>
          <a:p>
            <a:pPr lvl="1"/>
            <a:r>
              <a:rPr lang="en-US" sz="2400" dirty="0"/>
              <a:t>Responses include a “time to live” (TTL) field</a:t>
            </a:r>
          </a:p>
          <a:p>
            <a:pPr lvl="1">
              <a:spcAft>
                <a:spcPts val="1200"/>
              </a:spcAft>
            </a:pPr>
            <a:r>
              <a:rPr lang="en-US" sz="2400" dirty="0"/>
              <a:t>Delete the cached entry after TTL expires</a:t>
            </a:r>
          </a:p>
          <a:p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Perform negative caching (for dead links, misspellings)</a:t>
            </a:r>
          </a:p>
          <a:p>
            <a:pPr lvl="1"/>
            <a:r>
              <a:rPr lang="en-US" sz="2400" dirty="0"/>
              <a:t>So failures quick and don’t overload </a:t>
            </a:r>
            <a:r>
              <a:rPr lang="en-US" sz="2400" dirty="0" err="1"/>
              <a:t>gTLD</a:t>
            </a:r>
            <a:r>
              <a:rPr lang="en-US" sz="2400" dirty="0"/>
              <a:t> servers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ABC4FB-99D4-4140-BE5C-00538615C5AF}" type="slidenum">
              <a:rPr lang="en-US" smtClean="0">
                <a:latin typeface="Courier New" pitchFamily="-1" charset="0"/>
              </a:rPr>
              <a:pPr/>
              <a:t>17</a:t>
            </a:fld>
            <a:endParaRPr lang="en-US">
              <a:latin typeface="Courier New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16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98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br>
              <a:rPr lang="en-US" dirty="0"/>
            </a:br>
            <a:r>
              <a:rPr lang="en-US" dirty="0"/>
              <a:t>fault tolerant + consistency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5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Building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reliable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systems from </a:t>
            </a:r>
            <a:r>
              <a:rPr lang="en-US" b="1" dirty="0">
                <a:solidFill>
                  <a:schemeClr val="accent6"/>
                </a:solidFill>
              </a:rPr>
              <a:t>unreliable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components</a:t>
            </a:r>
          </a:p>
          <a:p>
            <a:pPr>
              <a:lnSpc>
                <a:spcPct val="200000"/>
              </a:lnSpc>
            </a:pPr>
            <a:r>
              <a:rPr lang="en-US" dirty="0"/>
              <a:t>Three basic steps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Detecting errors</a:t>
            </a:r>
            <a:r>
              <a:rPr lang="en-US" dirty="0"/>
              <a:t>: discovering presence of an error in a data value or control signal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Containing errors</a:t>
            </a:r>
            <a:r>
              <a:rPr lang="en-US" dirty="0"/>
              <a:t>: limiting how far errors propagate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Masking errors</a:t>
            </a:r>
            <a:r>
              <a:rPr lang="en-US" dirty="0"/>
              <a:t>: designing mechanisms to ensure system operates correctly despite error (+ possibly correct error)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fault tolerance?</a:t>
            </a:r>
          </a:p>
        </p:txBody>
      </p:sp>
    </p:spTree>
    <p:extLst>
      <p:ext uri="{BB962C8B-B14F-4D97-AF65-F5344CB8AC3E}">
        <p14:creationId xmlns:p14="http://schemas.microsoft.com/office/powerpoint/2010/main" val="164388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and system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76293"/>
            <a:ext cx="8686800" cy="2910257"/>
          </a:xfrm>
        </p:spPr>
        <p:txBody>
          <a:bodyPr>
            <a:normAutofit/>
          </a:bodyPr>
          <a:lstStyle/>
          <a:p>
            <a:r>
              <a:rPr lang="en-US" dirty="0"/>
              <a:t>How to design interface between components?</a:t>
            </a:r>
          </a:p>
          <a:p>
            <a:pPr>
              <a:lnSpc>
                <a:spcPct val="150000"/>
              </a:lnSpc>
            </a:pPr>
            <a:r>
              <a:rPr lang="en-US" dirty="0"/>
              <a:t>Many interactions involve naming things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Naming objects that caller asks </a:t>
            </a:r>
            <a:r>
              <a:rPr lang="en-US" sz="2600" dirty="0" err="1"/>
              <a:t>callee</a:t>
            </a:r>
            <a:r>
              <a:rPr lang="en-US" sz="2600" dirty="0"/>
              <a:t> to manipulate</a:t>
            </a:r>
          </a:p>
          <a:p>
            <a:pPr lvl="1"/>
            <a:r>
              <a:rPr lang="en-US" sz="2600" dirty="0"/>
              <a:t>Naming caller and </a:t>
            </a:r>
            <a:r>
              <a:rPr lang="en-US" sz="2600" dirty="0" err="1"/>
              <a:t>callee</a:t>
            </a:r>
            <a:r>
              <a:rPr lang="en-US" sz="2600" dirty="0"/>
              <a:t> together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029795" y="1882237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17451" y="1882237"/>
            <a:ext cx="9144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29177" y="2963763"/>
            <a:ext cx="915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Caller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93590" y="2963763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Callee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85424" y="2214695"/>
            <a:ext cx="2376128" cy="2494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34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20895" y="1853455"/>
            <a:ext cx="6455675" cy="4699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Say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one bit </a:t>
            </a:r>
            <a:r>
              <a:rPr lang="en-US" dirty="0">
                <a:solidFill>
                  <a:schemeClr val="tx1"/>
                </a:solidFill>
              </a:rPr>
              <a:t>in a DRAM fails</a:t>
            </a:r>
            <a:r>
              <a:rPr lang="is-IS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is-IS" dirty="0">
                <a:solidFill>
                  <a:schemeClr val="tx1"/>
                </a:solidFill>
              </a:rPr>
              <a:t>…it </a:t>
            </a:r>
            <a:r>
              <a:rPr lang="is-IS" b="1" dirty="0">
                <a:solidFill>
                  <a:schemeClr val="accent6"/>
                </a:solidFill>
              </a:rPr>
              <a:t>flips a bit </a:t>
            </a:r>
            <a:r>
              <a:rPr lang="is-IS" dirty="0">
                <a:solidFill>
                  <a:schemeClr val="tx1"/>
                </a:solidFill>
              </a:rPr>
              <a:t>in a memory address the kernel is writing to...</a:t>
            </a:r>
          </a:p>
          <a:p>
            <a:r>
              <a:rPr lang="is-IS" dirty="0">
                <a:solidFill>
                  <a:schemeClr val="tx1"/>
                </a:solidFill>
              </a:rPr>
              <a:t>...causes big memory error elsewhere, or a </a:t>
            </a:r>
            <a:r>
              <a:rPr lang="is-IS" b="1" dirty="0">
                <a:solidFill>
                  <a:schemeClr val="accent6"/>
                </a:solidFill>
              </a:rPr>
              <a:t>kernel panic</a:t>
            </a:r>
            <a:r>
              <a:rPr lang="is-IS" dirty="0">
                <a:solidFill>
                  <a:schemeClr val="tx1"/>
                </a:solidFill>
              </a:rPr>
              <a:t>...</a:t>
            </a:r>
          </a:p>
          <a:p>
            <a:r>
              <a:rPr lang="is-IS" dirty="0">
                <a:solidFill>
                  <a:schemeClr val="tx1"/>
                </a:solidFill>
              </a:rPr>
              <a:t>...program is running one of many distributed file system storage servers...</a:t>
            </a:r>
          </a:p>
          <a:p>
            <a:r>
              <a:rPr lang="is-IS" dirty="0">
                <a:solidFill>
                  <a:schemeClr val="tx1"/>
                </a:solidFill>
              </a:rPr>
              <a:t>...a client </a:t>
            </a:r>
            <a:r>
              <a:rPr lang="is-IS" b="1" dirty="0">
                <a:solidFill>
                  <a:schemeClr val="accent6"/>
                </a:solidFill>
              </a:rPr>
              <a:t>can’t read from FS</a:t>
            </a:r>
            <a:r>
              <a:rPr lang="is-IS" dirty="0">
                <a:solidFill>
                  <a:schemeClr val="tx1"/>
                </a:solidFill>
              </a:rPr>
              <a:t>, so it hangs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fault tolerance hard?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085" y="1539235"/>
            <a:ext cx="1689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Failures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Propagate</a:t>
            </a:r>
          </a:p>
        </p:txBody>
      </p:sp>
      <p:sp>
        <p:nvSpPr>
          <p:cNvPr id="8" name="Down Arrow 7"/>
          <p:cNvSpPr/>
          <p:nvPr/>
        </p:nvSpPr>
        <p:spPr>
          <a:xfrm>
            <a:off x="732406" y="2571750"/>
            <a:ext cx="1027244" cy="3885796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6164" y="419986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035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410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Do nothing</a:t>
            </a:r>
            <a:r>
              <a:rPr lang="en-US" dirty="0"/>
              <a:t>: silently return the failure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b="1" dirty="0"/>
              <a:t>Fail fast</a:t>
            </a:r>
            <a:r>
              <a:rPr lang="en-US" dirty="0"/>
              <a:t>: detect the failure and report at interface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dirty="0"/>
              <a:t>Ethernet station jams medium on detecting collision 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b="1" dirty="0"/>
              <a:t>Fail safe</a:t>
            </a:r>
            <a:r>
              <a:rPr lang="en-US" dirty="0"/>
              <a:t>: transform incorrect behavior or values into acceptable ones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dirty="0"/>
              <a:t>Failed traffic light controller switches to blinking-red 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b="1" dirty="0"/>
              <a:t>Mask the failure</a:t>
            </a:r>
            <a:r>
              <a:rPr lang="en-US" dirty="0"/>
              <a:t>: operate despite failure</a:t>
            </a:r>
          </a:p>
          <a:p>
            <a:pPr marL="914400" lvl="1" indent="-514350">
              <a:buFont typeface="Arial" charset="0"/>
              <a:buChar char="•"/>
            </a:pPr>
            <a:r>
              <a:rPr lang="en-US" dirty="0"/>
              <a:t>Retry op for transient errors, use error-correcting code for bit flips, replicate data in multiple places 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to do?</a:t>
            </a:r>
          </a:p>
        </p:txBody>
      </p:sp>
    </p:spTree>
    <p:extLst>
      <p:ext uri="{BB962C8B-B14F-4D97-AF65-F5344CB8AC3E}">
        <p14:creationId xmlns:p14="http://schemas.microsoft.com/office/powerpoint/2010/main" val="46014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7800"/>
            <a:ext cx="8146104" cy="5029200"/>
          </a:xfrm>
        </p:spPr>
        <p:txBody>
          <a:bodyPr>
            <a:normAutofit/>
          </a:bodyPr>
          <a:lstStyle/>
          <a:p>
            <a:r>
              <a:rPr lang="en-US" dirty="0"/>
              <a:t>We mask failures on </a:t>
            </a:r>
            <a:r>
              <a:rPr lang="en-US" b="1" dirty="0">
                <a:solidFill>
                  <a:schemeClr val="accent6"/>
                </a:solidFill>
              </a:rPr>
              <a:t>one server</a:t>
            </a:r>
            <a:r>
              <a:rPr lang="en-US" dirty="0"/>
              <a:t> via</a:t>
            </a:r>
          </a:p>
          <a:p>
            <a:pPr lvl="1"/>
            <a:r>
              <a:rPr lang="en-US" dirty="0"/>
              <a:t>Atomic operations</a:t>
            </a:r>
          </a:p>
          <a:p>
            <a:pPr lvl="1"/>
            <a:r>
              <a:rPr lang="en-US" dirty="0"/>
              <a:t>Logging and recovery</a:t>
            </a:r>
          </a:p>
          <a:p>
            <a:pPr>
              <a:spcBef>
                <a:spcPts val="3200"/>
              </a:spcBef>
            </a:pPr>
            <a:r>
              <a:rPr lang="en-US" dirty="0"/>
              <a:t>In a distributed system with </a:t>
            </a:r>
            <a:r>
              <a:rPr lang="en-US" b="1" dirty="0">
                <a:solidFill>
                  <a:schemeClr val="accent6"/>
                </a:solidFill>
              </a:rPr>
              <a:t>multiple servers</a:t>
            </a:r>
            <a:r>
              <a:rPr lang="en-US" dirty="0"/>
              <a:t>, we might replicate some or all servers</a:t>
            </a:r>
          </a:p>
          <a:p>
            <a:pPr>
              <a:spcBef>
                <a:spcPts val="3200"/>
              </a:spcBef>
            </a:pPr>
            <a:r>
              <a:rPr lang="en-US" dirty="0"/>
              <a:t>But if you give a mouse some replicated servers</a:t>
            </a:r>
          </a:p>
          <a:p>
            <a:pPr lvl="1"/>
            <a:r>
              <a:rPr lang="en-US" dirty="0"/>
              <a:t>She’s going to need to figure out how to keep the state of the servers consistent (immediately? eventually?)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Masking failures</a:t>
            </a:r>
          </a:p>
        </p:txBody>
      </p:sp>
    </p:spTree>
    <p:extLst>
      <p:ext uri="{BB962C8B-B14F-4D97-AF65-F5344CB8AC3E}">
        <p14:creationId xmlns:p14="http://schemas.microsoft.com/office/powerpoint/2010/main" val="52023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Safety and liveness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94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hard!</a:t>
            </a:r>
          </a:p>
          <a:p>
            <a:pPr lvl="1"/>
            <a:r>
              <a:rPr lang="en-US" dirty="0"/>
              <a:t>How do we design fault-tolerant systems?</a:t>
            </a:r>
          </a:p>
          <a:p>
            <a:pPr lvl="1"/>
            <a:r>
              <a:rPr lang="en-US" dirty="0"/>
              <a:t>How do we know if we’re successful?</a:t>
            </a:r>
          </a:p>
          <a:p>
            <a:pPr>
              <a:spcBef>
                <a:spcPts val="2400"/>
              </a:spcBef>
            </a:pPr>
            <a:r>
              <a:rPr lang="en-US" dirty="0"/>
              <a:t>Often use “properties” that hold true for every possible execution</a:t>
            </a:r>
          </a:p>
          <a:p>
            <a:pPr>
              <a:spcBef>
                <a:spcPts val="2400"/>
              </a:spcBef>
            </a:pPr>
            <a:r>
              <a:rPr lang="en-US" dirty="0"/>
              <a:t>We focus on </a:t>
            </a:r>
            <a:r>
              <a:rPr lang="en-US" b="1" dirty="0">
                <a:solidFill>
                  <a:schemeClr val="accent6"/>
                </a:solidFill>
              </a:rPr>
              <a:t>safety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liveness </a:t>
            </a:r>
            <a:r>
              <a:rPr lang="en-US" dirty="0"/>
              <a:t>properties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about 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993506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543050"/>
            <a:ext cx="8317554" cy="4762500"/>
          </a:xfrm>
        </p:spPr>
        <p:txBody>
          <a:bodyPr>
            <a:normAutofit/>
          </a:bodyPr>
          <a:lstStyle/>
          <a:p>
            <a:r>
              <a:rPr lang="en-US" dirty="0"/>
              <a:t>“Bad things” don’t happen</a:t>
            </a:r>
          </a:p>
          <a:p>
            <a:pPr lvl="1"/>
            <a:r>
              <a:rPr lang="en-US" dirty="0"/>
              <a:t>No stopped or deadlocked states</a:t>
            </a:r>
          </a:p>
          <a:p>
            <a:pPr lvl="1"/>
            <a:r>
              <a:rPr lang="en-US" dirty="0"/>
              <a:t>No error states</a:t>
            </a:r>
          </a:p>
          <a:p>
            <a:pPr>
              <a:lnSpc>
                <a:spcPct val="200000"/>
              </a:lnSpc>
            </a:pPr>
            <a:r>
              <a:rPr lang="en-US" dirty="0"/>
              <a:t>E.g., </a:t>
            </a:r>
            <a:r>
              <a:rPr lang="en-US" b="1" dirty="0"/>
              <a:t>mutual exclusion:  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Two processes can’t be in critical section at same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</p:spTree>
    <p:extLst>
      <p:ext uri="{BB962C8B-B14F-4D97-AF65-F5344CB8AC3E}">
        <p14:creationId xmlns:p14="http://schemas.microsoft.com/office/powerpoint/2010/main" val="117707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543050"/>
            <a:ext cx="8565204" cy="4248150"/>
          </a:xfrm>
        </p:spPr>
        <p:txBody>
          <a:bodyPr>
            <a:normAutofit/>
          </a:bodyPr>
          <a:lstStyle/>
          <a:p>
            <a:r>
              <a:rPr lang="en-US" dirty="0"/>
              <a:t>“Good things” happen</a:t>
            </a:r>
          </a:p>
          <a:p>
            <a:pPr lvl="1"/>
            <a:r>
              <a:rPr lang="is-IS" dirty="0"/>
              <a:t>…eventually</a:t>
            </a:r>
          </a:p>
          <a:p>
            <a:pPr>
              <a:lnSpc>
                <a:spcPct val="200000"/>
              </a:lnSpc>
            </a:pPr>
            <a:r>
              <a:rPr lang="en-US" dirty="0"/>
              <a:t>Examples</a:t>
            </a:r>
          </a:p>
          <a:p>
            <a:pPr lvl="1"/>
            <a:r>
              <a:rPr lang="en-US" b="1" dirty="0"/>
              <a:t>Starvation freedom:  </a:t>
            </a:r>
            <a:r>
              <a:rPr lang="en-US" dirty="0"/>
              <a:t>process 1 can eventually enter a critical section as long as process 2 terminates</a:t>
            </a:r>
          </a:p>
          <a:p>
            <a:pPr lvl="1"/>
            <a:r>
              <a:rPr lang="en-US" b="1" dirty="0"/>
              <a:t>Eventual consistency:  </a:t>
            </a:r>
            <a:r>
              <a:rPr lang="en-US" dirty="0"/>
              <a:t>if a value in an application doesn’t change, two servers will eventually agree on its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</a:t>
            </a:r>
          </a:p>
        </p:txBody>
      </p:sp>
    </p:spTree>
    <p:extLst>
      <p:ext uri="{BB962C8B-B14F-4D97-AF65-F5344CB8AC3E}">
        <p14:creationId xmlns:p14="http://schemas.microsoft.com/office/powerpoint/2010/main" val="21076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“Good” and “bad” are application-specific</a:t>
            </a:r>
          </a:p>
          <a:p>
            <a:pPr>
              <a:lnSpc>
                <a:spcPct val="150000"/>
              </a:lnSpc>
            </a:pPr>
            <a:r>
              <a:rPr lang="en-US" dirty="0"/>
              <a:t>Safety is very important in banking transactions</a:t>
            </a:r>
          </a:p>
          <a:p>
            <a:pPr>
              <a:lnSpc>
                <a:spcPct val="150000"/>
              </a:lnSpc>
            </a:pPr>
            <a:r>
              <a:rPr lang="en-US" dirty="0"/>
              <a:t>Liveness is very important in social networking sites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Often a tradeoff</a:t>
            </a:r>
          </a:p>
        </p:txBody>
      </p:sp>
    </p:spTree>
    <p:extLst>
      <p:ext uri="{BB962C8B-B14F-4D97-AF65-F5344CB8AC3E}">
        <p14:creationId xmlns:p14="http://schemas.microsoft.com/office/powerpoint/2010/main" val="1718392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Eventual Consistency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10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540" y="1447799"/>
            <a:ext cx="8404860" cy="531812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 err="1"/>
              <a:t>Def’n</a:t>
            </a:r>
            <a:r>
              <a:rPr lang="en-US" dirty="0"/>
              <a:t>:  </a:t>
            </a:r>
            <a:r>
              <a:rPr lang="en-US" dirty="0">
                <a:solidFill>
                  <a:schemeClr val="tx1"/>
                </a:solidFill>
              </a:rPr>
              <a:t>If no new updates to the object,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eventually </a:t>
            </a:r>
            <a:r>
              <a:rPr lang="en-US" dirty="0">
                <a:solidFill>
                  <a:schemeClr val="tx1"/>
                </a:solidFill>
              </a:rPr>
              <a:t>all accesses will return the last updated value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pc="-150" dirty="0"/>
              <a:t>Common:  </a:t>
            </a:r>
            <a:r>
              <a:rPr lang="en-US" spc="-150" dirty="0" err="1">
                <a:solidFill>
                  <a:schemeClr val="tx1"/>
                </a:solidFill>
              </a:rPr>
              <a:t>git</a:t>
            </a:r>
            <a:r>
              <a:rPr lang="en-US" spc="-150" dirty="0">
                <a:solidFill>
                  <a:schemeClr val="tx1"/>
                </a:solidFill>
              </a:rPr>
              <a:t>, iPhone sync, Dropbox, Amazon Dynamo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Why do people like eventual consistency?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sz="2800" spc="-150" dirty="0"/>
              <a:t>Fast read/write of local copy (no primary, no </a:t>
            </a:r>
            <a:r>
              <a:rPr lang="en-US" sz="2800" spc="-150" dirty="0" err="1"/>
              <a:t>Paxos</a:t>
            </a:r>
            <a:r>
              <a:rPr lang="en-US" sz="2800" spc="-150" dirty="0"/>
              <a:t>)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sz="2800" dirty="0"/>
              <a:t>Disconnected operation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Challenges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sz="2800" dirty="0"/>
              <a:t>How do you discover other writes?</a:t>
            </a:r>
          </a:p>
          <a:p>
            <a:pPr lvl="1">
              <a:lnSpc>
                <a:spcPct val="110000"/>
              </a:lnSpc>
              <a:spcBef>
                <a:spcPts val="200"/>
              </a:spcBef>
            </a:pPr>
            <a:r>
              <a:rPr lang="en-US" sz="2800" dirty="0"/>
              <a:t>How do you resolve conflicting writes?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consistency</a:t>
            </a:r>
          </a:p>
        </p:txBody>
      </p:sp>
    </p:spTree>
    <p:extLst>
      <p:ext uri="{BB962C8B-B14F-4D97-AF65-F5344CB8AC3E}">
        <p14:creationId xmlns:p14="http://schemas.microsoft.com/office/powerpoint/2010/main" val="175629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Potential Name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638800"/>
          </a:xfrm>
        </p:spPr>
        <p:txBody>
          <a:bodyPr>
            <a:normAutofit/>
          </a:bodyPr>
          <a:lstStyle/>
          <a:p>
            <a:pPr>
              <a:buFont typeface="Arial" pitchFamily="1" charset="0"/>
              <a:buChar char="•"/>
              <a:defRPr/>
            </a:pPr>
            <a:r>
              <a:rPr lang="en-US" sz="2800" dirty="0"/>
              <a:t>Human readable?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2400" dirty="0"/>
              <a:t>If users interact with the names</a:t>
            </a:r>
          </a:p>
          <a:p>
            <a:pPr>
              <a:buFont typeface="Arial" pitchFamily="1" charset="0"/>
              <a:buChar char="•"/>
              <a:defRPr/>
            </a:pPr>
            <a:r>
              <a:rPr lang="en-US" sz="2800" dirty="0"/>
              <a:t>Fixed length?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2400" dirty="0"/>
              <a:t>If equipment processes at high speed</a:t>
            </a:r>
          </a:p>
          <a:p>
            <a:pPr>
              <a:buFont typeface="Arial" pitchFamily="1" charset="0"/>
              <a:buChar char="•"/>
              <a:defRPr/>
            </a:pPr>
            <a:r>
              <a:rPr lang="en-US" sz="2800" dirty="0"/>
              <a:t>Large name space?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2400" dirty="0"/>
              <a:t>If many nodes need unique names</a:t>
            </a:r>
          </a:p>
          <a:p>
            <a:pPr>
              <a:buFont typeface="Arial" pitchFamily="1" charset="0"/>
              <a:buChar char="•"/>
              <a:defRPr/>
            </a:pPr>
            <a:r>
              <a:rPr lang="en-US" sz="2800" dirty="0"/>
              <a:t>Hierarchical names?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2400" dirty="0"/>
              <a:t>If the system is very large and/or federated</a:t>
            </a:r>
          </a:p>
          <a:p>
            <a:pPr>
              <a:buFont typeface="Arial" charset="0"/>
              <a:buChar char="•"/>
              <a:defRPr/>
            </a:pPr>
            <a:r>
              <a:rPr lang="en-US" sz="3000" dirty="0"/>
              <a:t>Self-certifying?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2400" dirty="0"/>
              <a:t>If preventing “spoofing” is important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prevailing styles of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504950"/>
            <a:ext cx="8534400" cy="52768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Gossip pull (“anti-entropy”)</a:t>
            </a:r>
          </a:p>
          <a:p>
            <a:pPr lvl="1"/>
            <a:r>
              <a:rPr lang="en-US" dirty="0"/>
              <a:t>A asks B for something it is trying to “find”</a:t>
            </a:r>
          </a:p>
          <a:p>
            <a:pPr lvl="1"/>
            <a:r>
              <a:rPr lang="en-US" dirty="0"/>
              <a:t>Commonly used for management replicated data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Resolve differences between </a:t>
            </a:r>
            <a:r>
              <a:rPr lang="en-US" dirty="0" err="1"/>
              <a:t>DBs</a:t>
            </a:r>
            <a:r>
              <a:rPr lang="en-US" dirty="0"/>
              <a:t> by comparing digests</a:t>
            </a:r>
          </a:p>
          <a:p>
            <a:r>
              <a:rPr lang="en-US" dirty="0"/>
              <a:t>Gossip push (“rumor mongering”):</a:t>
            </a:r>
          </a:p>
          <a:p>
            <a:pPr lvl="1"/>
            <a:r>
              <a:rPr lang="en-US" dirty="0"/>
              <a:t>A tells B something B doesn’t know</a:t>
            </a:r>
          </a:p>
          <a:p>
            <a:pPr lvl="1"/>
            <a:r>
              <a:rPr lang="en-US" dirty="0"/>
              <a:t>Gossip for multicasting</a:t>
            </a:r>
          </a:p>
          <a:p>
            <a:pPr lvl="2"/>
            <a:r>
              <a:rPr lang="en-US" dirty="0"/>
              <a:t>Keep sending for bounded period of time</a:t>
            </a:r>
            <a:r>
              <a:rPr lang="en-US" i="1" dirty="0"/>
              <a:t>:   O (log </a:t>
            </a:r>
            <a:r>
              <a:rPr lang="en-US" i="1" dirty="0" err="1"/>
              <a:t>n</a:t>
            </a:r>
            <a:r>
              <a:rPr lang="en-US" i="1" dirty="0"/>
              <a:t>) </a:t>
            </a:r>
          </a:p>
          <a:p>
            <a:pPr lvl="1"/>
            <a:r>
              <a:rPr lang="en-US" dirty="0"/>
              <a:t>Also used to compute aggregates</a:t>
            </a:r>
          </a:p>
          <a:p>
            <a:pPr lvl="2">
              <a:spcAft>
                <a:spcPts val="1200"/>
              </a:spcAft>
            </a:pPr>
            <a:r>
              <a:rPr lang="en-US" dirty="0"/>
              <a:t>Max, min, </a:t>
            </a:r>
            <a:r>
              <a:rPr lang="en-US" dirty="0" err="1"/>
              <a:t>avg</a:t>
            </a:r>
            <a:r>
              <a:rPr lang="en-US" dirty="0"/>
              <a:t> easy.  Sum and count more difficult.</a:t>
            </a:r>
          </a:p>
          <a:p>
            <a:pPr>
              <a:spcAft>
                <a:spcPts val="0"/>
              </a:spcAft>
            </a:pPr>
            <a:r>
              <a:rPr lang="en-US" dirty="0"/>
              <a:t>Push-pull gossip</a:t>
            </a:r>
          </a:p>
          <a:p>
            <a:pPr lvl="1"/>
            <a:r>
              <a:rPr lang="en-US" dirty="0"/>
              <a:t>Combines both :  O(n log log n) </a:t>
            </a:r>
            <a:r>
              <a:rPr lang="en-US" dirty="0" err="1"/>
              <a:t>msgs</a:t>
            </a:r>
            <a:r>
              <a:rPr lang="en-US" dirty="0"/>
              <a:t> to spread in O(log n) time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0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1244482"/>
            <a:ext cx="7772400" cy="1011468"/>
          </a:xfrm>
        </p:spPr>
        <p:txBody>
          <a:bodyPr/>
          <a:lstStyle/>
          <a:p>
            <a:r>
              <a:rPr lang="en-US" u="sng" dirty="0"/>
              <a:t>Monday’s readings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2380891"/>
            <a:ext cx="7772400" cy="3657959"/>
          </a:xfrm>
        </p:spPr>
        <p:txBody>
          <a:bodyPr>
            <a:normAutofit/>
          </a:bodyPr>
          <a:lstStyle/>
          <a:p>
            <a:pPr marL="571500" indent="-571500" algn="l"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Everybody:   </a:t>
            </a:r>
          </a:p>
          <a:p>
            <a:pPr marL="1028700" lvl="1" indent="-571500"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E2E Arguments in System Design</a:t>
            </a:r>
          </a:p>
          <a:p>
            <a:pPr marL="1028700" lvl="1" indent="-5715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 algn="l"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Signup:</a:t>
            </a:r>
          </a:p>
          <a:p>
            <a:pPr marL="1028700" lvl="1" indent="-571500"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Amazon’s Dynamo</a:t>
            </a:r>
          </a:p>
          <a:p>
            <a:pPr marL="1028700" lvl="1" indent="-571500">
              <a:spcBef>
                <a:spcPts val="8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Yahoo!’s PNUTS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5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398" y="1390650"/>
            <a:ext cx="8686800" cy="5257800"/>
          </a:xfrm>
        </p:spPr>
        <p:txBody>
          <a:bodyPr>
            <a:noAutofit/>
          </a:bodyPr>
          <a:lstStyle/>
          <a:p>
            <a:r>
              <a:rPr lang="en-US" sz="2400" dirty="0"/>
              <a:t>Enabling sharing in applications</a:t>
            </a:r>
          </a:p>
          <a:p>
            <a:pPr lvl="1"/>
            <a:r>
              <a:rPr lang="en-US" sz="2200" dirty="0"/>
              <a:t>Multiple components or users can name a shared object.</a:t>
            </a:r>
          </a:p>
          <a:p>
            <a:pPr lvl="1"/>
            <a:r>
              <a:rPr lang="en-US" sz="2200" dirty="0"/>
              <a:t>Without names, client-server interface pass entire object by value</a:t>
            </a:r>
          </a:p>
          <a:p>
            <a:r>
              <a:rPr lang="en-US" sz="2400" dirty="0"/>
              <a:t>Retrieval</a:t>
            </a:r>
          </a:p>
          <a:p>
            <a:pPr lvl="1"/>
            <a:r>
              <a:rPr lang="en-US" sz="2200" dirty="0"/>
              <a:t>Accessing same object later on, just by remembering name</a:t>
            </a:r>
          </a:p>
          <a:p>
            <a:r>
              <a:rPr lang="en-US" sz="2400" dirty="0"/>
              <a:t>Indirection mechanism</a:t>
            </a:r>
          </a:p>
          <a:p>
            <a:pPr lvl="1"/>
            <a:r>
              <a:rPr lang="en-US" sz="2200" dirty="0"/>
              <a:t>Component A knows about name N</a:t>
            </a:r>
          </a:p>
          <a:p>
            <a:pPr lvl="1"/>
            <a:r>
              <a:rPr lang="en-US" sz="2200" dirty="0"/>
              <a:t>Interposition: can change what N refers to without changing A</a:t>
            </a:r>
          </a:p>
          <a:p>
            <a:r>
              <a:rPr lang="en-US" sz="2400" dirty="0"/>
              <a:t>Hiding</a:t>
            </a:r>
          </a:p>
          <a:p>
            <a:pPr lvl="1"/>
            <a:r>
              <a:rPr lang="en-US" sz="2200" dirty="0"/>
              <a:t>Hides </a:t>
            </a:r>
            <a:r>
              <a:rPr lang="en-US" sz="2200" dirty="0" err="1"/>
              <a:t>impl</a:t>
            </a:r>
            <a:r>
              <a:rPr lang="en-US" sz="2200" dirty="0"/>
              <a:t>. details, don’t know where </a:t>
            </a:r>
            <a:r>
              <a:rPr lang="en-US" sz="2200" dirty="0" err="1"/>
              <a:t>google.com</a:t>
            </a:r>
            <a:r>
              <a:rPr lang="en-US" sz="2200" dirty="0"/>
              <a:t> located</a:t>
            </a:r>
          </a:p>
          <a:p>
            <a:pPr lvl="1"/>
            <a:r>
              <a:rPr lang="en-US" sz="2200" dirty="0"/>
              <a:t>For security purposes, might only access resource if know name (e.g., </a:t>
            </a:r>
            <a:r>
              <a:rPr lang="en-US" sz="2200" dirty="0" err="1"/>
              <a:t>dropbox</a:t>
            </a:r>
            <a:r>
              <a:rPr lang="en-US" sz="2200" dirty="0"/>
              <a:t> or Google docs URL –&gt; knowledge gives access)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view of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000" dirty="0"/>
              <a:t>Set of possible names</a:t>
            </a:r>
          </a:p>
          <a:p>
            <a:pPr>
              <a:spcAft>
                <a:spcPts val="1200"/>
              </a:spcAft>
            </a:pPr>
            <a:r>
              <a:rPr lang="en-US" sz="3000" dirty="0"/>
              <a:t>Set of possible values that names map to</a:t>
            </a:r>
          </a:p>
          <a:p>
            <a:pPr>
              <a:spcAft>
                <a:spcPts val="1200"/>
              </a:spcAft>
            </a:pPr>
            <a:r>
              <a:rPr lang="en-US" sz="3000" dirty="0"/>
              <a:t>Lookup algorithm that translates name to value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Global (context-free) or local names?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Who supplies context?</a:t>
            </a:r>
          </a:p>
          <a:p>
            <a:pPr>
              <a:spcAft>
                <a:spcPts val="1200"/>
              </a:spcAft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1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1453530"/>
            <a:ext cx="8763000" cy="5410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ea typeface="ＭＳ Ｐゴシック" pitchFamily="-1" charset="-128"/>
                <a:cs typeface="ＭＳ Ｐゴシック" pitchFamily="-1" charset="-128"/>
              </a:rPr>
              <a:t>Host names: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dirty="0" err="1">
                <a:solidFill>
                  <a:srgbClr val="CC0000"/>
                </a:solidFill>
                <a:ea typeface="ＭＳ Ｐゴシック" pitchFamily="-1" charset="-128"/>
                <a:cs typeface="ＭＳ Ｐゴシック" pitchFamily="-1" charset="-128"/>
              </a:rPr>
              <a:t>www.cs.</a:t>
            </a:r>
            <a:r>
              <a:rPr lang="en-US" dirty="0" err="1">
                <a:solidFill>
                  <a:srgbClr val="009900"/>
                </a:solidFill>
                <a:ea typeface="ＭＳ Ｐゴシック" pitchFamily="-1" charset="-128"/>
                <a:cs typeface="ＭＳ Ｐゴシック" pitchFamily="-1" charset="-128"/>
              </a:rPr>
              <a:t>princeton.edu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2600" dirty="0"/>
              <a:t>Mnemonic, variable-length, appreciated </a:t>
            </a:r>
            <a:r>
              <a:rPr lang="en-US" sz="2600" i="1" dirty="0"/>
              <a:t>by humans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2600" dirty="0"/>
              <a:t>Hierarchical, based on organizations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rgbClr val="009900"/>
                </a:solidFill>
              </a:rPr>
              <a:t>Domain</a:t>
            </a:r>
            <a:r>
              <a:rPr lang="en-US" dirty="0"/>
              <a:t>: registrar for each top-level domain (</a:t>
            </a:r>
            <a:r>
              <a:rPr lang="en-US" dirty="0" err="1"/>
              <a:t>eg</a:t>
            </a:r>
            <a:r>
              <a:rPr lang="en-US" dirty="0"/>
              <a:t>, .</a:t>
            </a:r>
            <a:r>
              <a:rPr lang="en-US" dirty="0" err="1"/>
              <a:t>edu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rgbClr val="CC0000"/>
                </a:solidFill>
              </a:rPr>
              <a:t>Host name</a:t>
            </a:r>
            <a:r>
              <a:rPr lang="en-US" dirty="0"/>
              <a:t>: local administrator assigns to each host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Hierarchical Assignment Processes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1453530"/>
            <a:ext cx="8763000" cy="5410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ea typeface="ＭＳ Ｐゴシック" pitchFamily="-1" charset="-128"/>
                <a:cs typeface="ＭＳ Ｐゴシック" pitchFamily="-1" charset="-128"/>
              </a:rPr>
              <a:t>IP addresses: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dirty="0">
                <a:solidFill>
                  <a:srgbClr val="009900"/>
                </a:solidFill>
                <a:ea typeface="ＭＳ Ｐゴシック" pitchFamily="-1" charset="-128"/>
                <a:cs typeface="ＭＳ Ｐゴシック" pitchFamily="-1" charset="-128"/>
              </a:rPr>
              <a:t>128.112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.</a:t>
            </a:r>
            <a:r>
              <a:rPr lang="en-US" dirty="0">
                <a:solidFill>
                  <a:srgbClr val="CC0000"/>
                </a:solidFill>
                <a:ea typeface="ＭＳ Ｐゴシック" pitchFamily="-1" charset="-128"/>
                <a:cs typeface="ＭＳ Ｐゴシック" pitchFamily="-1" charset="-128"/>
              </a:rPr>
              <a:t>7.156</a:t>
            </a:r>
            <a:endParaRPr lang="en-US" dirty="0">
              <a:ea typeface="ＭＳ Ｐゴシック" pitchFamily="-1" charset="-128"/>
              <a:cs typeface="ＭＳ Ｐゴシック" pitchFamily="-1" charset="-128"/>
            </a:endParaRP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2600" dirty="0"/>
              <a:t>Numerical 32-bit address appreciated </a:t>
            </a:r>
            <a:r>
              <a:rPr lang="en-US" sz="2600" i="1" dirty="0"/>
              <a:t>by routers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2600" dirty="0"/>
              <a:t>Hierarchical, based on organizations and topology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rgbClr val="009900"/>
                </a:solidFill>
              </a:rPr>
              <a:t>Prefixes</a:t>
            </a:r>
            <a:r>
              <a:rPr lang="en-US" dirty="0"/>
              <a:t>: ICANN, regional Internet registries, and ISPs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rgbClr val="CC0000"/>
                </a:solidFill>
              </a:rPr>
              <a:t>Hosts</a:t>
            </a:r>
            <a:r>
              <a:rPr lang="en-US" dirty="0"/>
              <a:t>: static configuration, or dynamic using DHCP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Hierarchical Assignment Processes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8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0" y="1453530"/>
            <a:ext cx="8763000" cy="5410200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b="1" dirty="0">
                <a:ea typeface="ＭＳ Ｐゴシック" pitchFamily="-1" charset="-128"/>
                <a:cs typeface="ＭＳ Ｐゴシック" pitchFamily="-1" charset="-128"/>
              </a:rPr>
              <a:t>MAC addresses: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dirty="0">
                <a:solidFill>
                  <a:srgbClr val="009900"/>
                </a:solidFill>
                <a:ea typeface="ＭＳ Ｐゴシック" pitchFamily="-1" charset="-128"/>
                <a:cs typeface="ＭＳ Ｐゴシック" pitchFamily="-1" charset="-128"/>
              </a:rPr>
              <a:t>00-15-C5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-</a:t>
            </a:r>
            <a:r>
              <a:rPr lang="en-US" dirty="0">
                <a:solidFill>
                  <a:srgbClr val="CC0000"/>
                </a:solidFill>
                <a:ea typeface="ＭＳ Ｐゴシック" pitchFamily="-1" charset="-128"/>
                <a:cs typeface="ＭＳ Ｐゴシック" pitchFamily="-1" charset="-128"/>
              </a:rPr>
              <a:t>49-04-A9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2600" dirty="0"/>
              <a:t>Numerical 48-bit address appreciated</a:t>
            </a:r>
            <a:r>
              <a:rPr lang="en-US" sz="2600" i="1" dirty="0"/>
              <a:t> by adapters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2600" dirty="0"/>
              <a:t>Non-hierarchical, unrelated to network topology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rgbClr val="009900"/>
                </a:solidFill>
              </a:rPr>
              <a:t>Blocks</a:t>
            </a:r>
            <a:r>
              <a:rPr lang="en-US" dirty="0"/>
              <a:t>: assigned to vendors by the IEEE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rgbClr val="CC0000"/>
                </a:solidFill>
              </a:rPr>
              <a:t>Adapters</a:t>
            </a:r>
            <a:r>
              <a:rPr lang="en-US" dirty="0"/>
              <a:t>: assigned by the vendor from its block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US" sz="2600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Hierarchical Assignment Processes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7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1733550"/>
            <a:ext cx="7772400" cy="2278689"/>
          </a:xfrm>
        </p:spPr>
        <p:txBody>
          <a:bodyPr/>
          <a:lstStyle/>
          <a:p>
            <a:r>
              <a:rPr lang="en-US" dirty="0"/>
              <a:t>Case Study:</a:t>
            </a:r>
            <a:br>
              <a:rPr lang="en-US" dirty="0"/>
            </a:br>
            <a:r>
              <a:rPr lang="en-US" dirty="0"/>
              <a:t>Domain Name System (DNS)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2" y="4012238"/>
            <a:ext cx="8143027" cy="2217111"/>
          </a:xfrm>
        </p:spPr>
        <p:txBody>
          <a:bodyPr>
            <a:normAutofit fontScale="92500"/>
          </a:bodyPr>
          <a:lstStyle/>
          <a:p>
            <a:pPr algn="l"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000" dirty="0"/>
              <a:t>Computer science concepts underlying DNS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 typeface="Arial"/>
              <a:buChar char="•"/>
              <a:defRPr/>
            </a:pPr>
            <a:r>
              <a:rPr lang="en-US" sz="2600" dirty="0">
                <a:solidFill>
                  <a:srgbClr val="FFCC99"/>
                </a:solidFill>
              </a:rPr>
              <a:t> Indirection:  </a:t>
            </a:r>
            <a:r>
              <a:rPr lang="en-US" sz="2600" dirty="0">
                <a:solidFill>
                  <a:schemeClr val="bg1"/>
                </a:solidFill>
              </a:rPr>
              <a:t>names in place of addresses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 typeface="Arial"/>
              <a:buChar char="•"/>
              <a:defRPr/>
            </a:pPr>
            <a:r>
              <a:rPr lang="en-US" sz="2600" dirty="0">
                <a:solidFill>
                  <a:srgbClr val="FFCC99"/>
                </a:solidFill>
              </a:rPr>
              <a:t> Hierarchy:  </a:t>
            </a:r>
            <a:r>
              <a:rPr lang="en-US" sz="2600" dirty="0">
                <a:solidFill>
                  <a:schemeClr val="bg1"/>
                </a:solidFill>
              </a:rPr>
              <a:t>in names, addresses, and servers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  <a:buFont typeface="Arial"/>
              <a:buChar char="•"/>
              <a:defRPr/>
            </a:pPr>
            <a:r>
              <a:rPr lang="en-US" sz="2600" dirty="0">
                <a:solidFill>
                  <a:srgbClr val="FFCC99"/>
                </a:solidFill>
              </a:rPr>
              <a:t> Caching:  </a:t>
            </a:r>
            <a:r>
              <a:rPr lang="en-US" sz="2600" dirty="0">
                <a:solidFill>
                  <a:schemeClr val="bg1"/>
                </a:solidFill>
              </a:rPr>
              <a:t>of mappings from names to/from addresses</a:t>
            </a:r>
          </a:p>
          <a:p>
            <a:pPr algn="l">
              <a:spcAft>
                <a:spcPts val="600"/>
              </a:spcAft>
              <a:buFont typeface="Arial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201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36347</TotalTime>
  <Words>1567</Words>
  <Application>Microsoft Macintosh PowerPoint</Application>
  <PresentationFormat>On-screen Show (4:3)</PresentationFormat>
  <Paragraphs>330</Paragraphs>
  <Slides>31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ＭＳ Ｐゴシック</vt:lpstr>
      <vt:lpstr>Arial</vt:lpstr>
      <vt:lpstr>Calibri</vt:lpstr>
      <vt:lpstr>Courier New</vt:lpstr>
      <vt:lpstr>Math B</vt:lpstr>
      <vt:lpstr>Times New Roman</vt:lpstr>
      <vt:lpstr>Wingdings</vt:lpstr>
      <vt:lpstr>1_Office Theme</vt:lpstr>
      <vt:lpstr>Clip</vt:lpstr>
      <vt:lpstr>Naming and weak consistency</vt:lpstr>
      <vt:lpstr>Naming and system components</vt:lpstr>
      <vt:lpstr>Potential Name Syntax</vt:lpstr>
      <vt:lpstr>Properties of Naming</vt:lpstr>
      <vt:lpstr>High-level view of naming</vt:lpstr>
      <vt:lpstr>Hierarchical Assignment Processes</vt:lpstr>
      <vt:lpstr>Hierarchical Assignment Processes</vt:lpstr>
      <vt:lpstr>Hierarchical Assignment Processes</vt:lpstr>
      <vt:lpstr>Case Study: Domain Name System (DNS) </vt:lpstr>
      <vt:lpstr>Strawman Solution #1: Local File</vt:lpstr>
      <vt:lpstr>Strawman Solution #2: Central Server</vt:lpstr>
      <vt:lpstr>Domain Name System (DNS)</vt:lpstr>
      <vt:lpstr>Distributed Hierarchical Database</vt:lpstr>
      <vt:lpstr>DNS Queries</vt:lpstr>
      <vt:lpstr>DNS Queries</vt:lpstr>
      <vt:lpstr>Reliability</vt:lpstr>
      <vt:lpstr>DNS Cache Consistency</vt:lpstr>
      <vt:lpstr>Intro to  fault tolerant + consistency</vt:lpstr>
      <vt:lpstr>What is fault tolerance?</vt:lpstr>
      <vt:lpstr>Why is fault tolerance hard?</vt:lpstr>
      <vt:lpstr>So what to do?</vt:lpstr>
      <vt:lpstr>Masking failures</vt:lpstr>
      <vt:lpstr>Safety and liveness</vt:lpstr>
      <vt:lpstr>Reasoning about fault tolerance</vt:lpstr>
      <vt:lpstr>Safety</vt:lpstr>
      <vt:lpstr>Liveness</vt:lpstr>
      <vt:lpstr>Often a tradeoff</vt:lpstr>
      <vt:lpstr>Eventual Consistency</vt:lpstr>
      <vt:lpstr>Eventual consistency</vt:lpstr>
      <vt:lpstr>Two prevailing styles of discovery</vt:lpstr>
      <vt:lpstr>Monday’s readings </vt:lpstr>
    </vt:vector>
  </TitlesOfParts>
  <Company>Princeton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1490</cp:revision>
  <cp:lastPrinted>2016-09-14T02:16:39Z</cp:lastPrinted>
  <dcterms:created xsi:type="dcterms:W3CDTF">2013-10-08T01:49:25Z</dcterms:created>
  <dcterms:modified xsi:type="dcterms:W3CDTF">2019-02-06T06:35:00Z</dcterms:modified>
</cp:coreProperties>
</file>