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8"/>
  </p:notesMasterIdLst>
  <p:handoutMasterIdLst>
    <p:handoutMasterId r:id="rId19"/>
  </p:handoutMasterIdLst>
  <p:sldIdLst>
    <p:sldId id="381" r:id="rId2"/>
    <p:sldId id="314" r:id="rId3"/>
    <p:sldId id="382" r:id="rId4"/>
    <p:sldId id="391" r:id="rId5"/>
    <p:sldId id="393" r:id="rId6"/>
    <p:sldId id="315" r:id="rId7"/>
    <p:sldId id="395" r:id="rId8"/>
    <p:sldId id="384" r:id="rId9"/>
    <p:sldId id="385" r:id="rId10"/>
    <p:sldId id="378" r:id="rId11"/>
    <p:sldId id="387" r:id="rId12"/>
    <p:sldId id="396" r:id="rId13"/>
    <p:sldId id="394" r:id="rId14"/>
    <p:sldId id="386" r:id="rId15"/>
    <p:sldId id="390" r:id="rId16"/>
    <p:sldId id="389" r:id="rId17"/>
  </p:sldIdLst>
  <p:sldSz cx="9144000" cy="6858000" type="screen4x3"/>
  <p:notesSz cx="9601200" cy="7315200"/>
  <p:defaultTextStyle>
    <a:defPPr>
      <a:defRPr lang="en-US"/>
    </a:defPPr>
    <a:lvl1pPr algn="ctr" rtl="0" fontAlgn="base">
      <a:spcBef>
        <a:spcPct val="0"/>
      </a:spcBef>
      <a:spcAft>
        <a:spcPct val="0"/>
      </a:spcAft>
      <a:defRPr sz="2000" b="1" kern="1200">
        <a:solidFill>
          <a:schemeClr val="tx1"/>
        </a:solidFill>
        <a:latin typeface="Courier New" pitchFamily="-1" charset="0"/>
        <a:ea typeface="+mn-ea"/>
        <a:cs typeface="+mn-cs"/>
      </a:defRPr>
    </a:lvl1pPr>
    <a:lvl2pPr marL="457200" algn="ctr" rtl="0" fontAlgn="base">
      <a:spcBef>
        <a:spcPct val="0"/>
      </a:spcBef>
      <a:spcAft>
        <a:spcPct val="0"/>
      </a:spcAft>
      <a:defRPr sz="2000" b="1" kern="1200">
        <a:solidFill>
          <a:schemeClr val="tx1"/>
        </a:solidFill>
        <a:latin typeface="Courier New" pitchFamily="-1" charset="0"/>
        <a:ea typeface="+mn-ea"/>
        <a:cs typeface="+mn-cs"/>
      </a:defRPr>
    </a:lvl2pPr>
    <a:lvl3pPr marL="914400" algn="ctr" rtl="0" fontAlgn="base">
      <a:spcBef>
        <a:spcPct val="0"/>
      </a:spcBef>
      <a:spcAft>
        <a:spcPct val="0"/>
      </a:spcAft>
      <a:defRPr sz="2000" b="1" kern="1200">
        <a:solidFill>
          <a:schemeClr val="tx1"/>
        </a:solidFill>
        <a:latin typeface="Courier New" pitchFamily="-1" charset="0"/>
        <a:ea typeface="+mn-ea"/>
        <a:cs typeface="+mn-cs"/>
      </a:defRPr>
    </a:lvl3pPr>
    <a:lvl4pPr marL="1371600" algn="ctr" rtl="0" fontAlgn="base">
      <a:spcBef>
        <a:spcPct val="0"/>
      </a:spcBef>
      <a:spcAft>
        <a:spcPct val="0"/>
      </a:spcAft>
      <a:defRPr sz="2000" b="1" kern="1200">
        <a:solidFill>
          <a:schemeClr val="tx1"/>
        </a:solidFill>
        <a:latin typeface="Courier New" pitchFamily="-1" charset="0"/>
        <a:ea typeface="+mn-ea"/>
        <a:cs typeface="+mn-cs"/>
      </a:defRPr>
    </a:lvl4pPr>
    <a:lvl5pPr marL="1828800" algn="ctr" rtl="0" fontAlgn="base">
      <a:spcBef>
        <a:spcPct val="0"/>
      </a:spcBef>
      <a:spcAft>
        <a:spcPct val="0"/>
      </a:spcAft>
      <a:defRPr sz="2000" b="1" kern="1200">
        <a:solidFill>
          <a:schemeClr val="tx1"/>
        </a:solidFill>
        <a:latin typeface="Courier New" pitchFamily="-1" charset="0"/>
        <a:ea typeface="+mn-ea"/>
        <a:cs typeface="+mn-cs"/>
      </a:defRPr>
    </a:lvl5pPr>
    <a:lvl6pPr marL="2286000" algn="l" defTabSz="457200" rtl="0" eaLnBrk="1" latinLnBrk="0" hangingPunct="1">
      <a:defRPr sz="2000" b="1" kern="1200">
        <a:solidFill>
          <a:schemeClr val="tx1"/>
        </a:solidFill>
        <a:latin typeface="Courier New" pitchFamily="-1" charset="0"/>
        <a:ea typeface="+mn-ea"/>
        <a:cs typeface="+mn-cs"/>
      </a:defRPr>
    </a:lvl6pPr>
    <a:lvl7pPr marL="2743200" algn="l" defTabSz="457200" rtl="0" eaLnBrk="1" latinLnBrk="0" hangingPunct="1">
      <a:defRPr sz="2000" b="1" kern="1200">
        <a:solidFill>
          <a:schemeClr val="tx1"/>
        </a:solidFill>
        <a:latin typeface="Courier New" pitchFamily="-1" charset="0"/>
        <a:ea typeface="+mn-ea"/>
        <a:cs typeface="+mn-cs"/>
      </a:defRPr>
    </a:lvl7pPr>
    <a:lvl8pPr marL="3200400" algn="l" defTabSz="457200" rtl="0" eaLnBrk="1" latinLnBrk="0" hangingPunct="1">
      <a:defRPr sz="2000" b="1" kern="1200">
        <a:solidFill>
          <a:schemeClr val="tx1"/>
        </a:solidFill>
        <a:latin typeface="Courier New" pitchFamily="-1" charset="0"/>
        <a:ea typeface="+mn-ea"/>
        <a:cs typeface="+mn-cs"/>
      </a:defRPr>
    </a:lvl8pPr>
    <a:lvl9pPr marL="3657600" algn="l" defTabSz="457200" rtl="0" eaLnBrk="1" latinLnBrk="0" hangingPunct="1">
      <a:defRPr sz="2000" b="1" kern="1200">
        <a:solidFill>
          <a:schemeClr val="tx1"/>
        </a:solidFill>
        <a:latin typeface="Courier New"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204"/>
    <a:srgbClr val="FFFF99"/>
    <a:srgbClr val="0000FF"/>
    <a:srgbClr val="92D050"/>
    <a:srgbClr val="CCFFFF"/>
    <a:srgbClr val="FFCC99"/>
    <a:srgbClr val="FF3300"/>
    <a:srgbClr val="FFCC00"/>
    <a:srgbClr val="0099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10" autoAdjust="0"/>
    <p:restoredTop sz="83879" autoAdjust="0"/>
  </p:normalViewPr>
  <p:slideViewPr>
    <p:cSldViewPr snapToGrid="0">
      <p:cViewPr>
        <p:scale>
          <a:sx n="67" d="100"/>
          <a:sy n="67" d="100"/>
        </p:scale>
        <p:origin x="1768" y="376"/>
      </p:cViewPr>
      <p:guideLst>
        <p:guide orient="horz" pos="2160"/>
        <p:guide pos="2880"/>
      </p:guideLst>
    </p:cSldViewPr>
  </p:slideViewPr>
  <p:outlineViewPr>
    <p:cViewPr>
      <p:scale>
        <a:sx n="33" d="100"/>
        <a:sy n="33" d="100"/>
      </p:scale>
      <p:origin x="0" y="13848"/>
    </p:cViewPr>
  </p:outlineViewPr>
  <p:notesTextViewPr>
    <p:cViewPr>
      <p:scale>
        <a:sx n="66" d="100"/>
        <a:sy n="66" d="100"/>
      </p:scale>
      <p:origin x="0" y="0"/>
    </p:cViewPr>
  </p:notesTextViewPr>
  <p:sorterViewPr>
    <p:cViewPr>
      <p:scale>
        <a:sx n="120" d="100"/>
        <a:sy n="12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499" name="Rectangle 3"/>
          <p:cNvSpPr>
            <a:spLocks noGrp="1" noChangeArrowheads="1"/>
          </p:cNvSpPr>
          <p:nvPr>
            <p:ph type="dt" sz="quarter" idx="1"/>
          </p:nvPr>
        </p:nvSpPr>
        <p:spPr bwMode="auto">
          <a:xfrm>
            <a:off x="5440265" y="0"/>
            <a:ext cx="4160936"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a:defRPr sz="1300">
                <a:latin typeface="Courier New" pitchFamily="-107" charset="0"/>
              </a:defRPr>
            </a:lvl1pPr>
          </a:lstStyle>
          <a:p>
            <a:pPr>
              <a:defRPr/>
            </a:pPr>
            <a:endParaRPr lang="en-US" dirty="0">
              <a:latin typeface="Arial" charset="0"/>
            </a:endParaRPr>
          </a:p>
        </p:txBody>
      </p:sp>
      <p:sp>
        <p:nvSpPr>
          <p:cNvPr id="106500" name="Rectangle 4"/>
          <p:cNvSpPr>
            <a:spLocks noGrp="1" noChangeArrowheads="1"/>
          </p:cNvSpPr>
          <p:nvPr>
            <p:ph type="ftr" sz="quarter" idx="2"/>
          </p:nvPr>
        </p:nvSpPr>
        <p:spPr bwMode="auto">
          <a:xfrm>
            <a:off x="0" y="6949924"/>
            <a:ext cx="4160937"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501" name="Rectangle 5"/>
          <p:cNvSpPr>
            <a:spLocks noGrp="1" noChangeArrowheads="1"/>
          </p:cNvSpPr>
          <p:nvPr>
            <p:ph type="sldNum" sz="quarter" idx="3"/>
          </p:nvPr>
        </p:nvSpPr>
        <p:spPr bwMode="auto">
          <a:xfrm>
            <a:off x="5440265" y="6949924"/>
            <a:ext cx="4160936"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a:defRPr sz="1300">
                <a:latin typeface="Courier New" pitchFamily="-107" charset="0"/>
              </a:defRPr>
            </a:lvl1pPr>
          </a:lstStyle>
          <a:p>
            <a:pPr>
              <a:defRPr/>
            </a:pPr>
            <a:fld id="{227F3E45-4A14-2D47-8F04-4BB42089EFB5}" type="slidenum">
              <a:rPr lang="en-US">
                <a:latin typeface="Arial" charset="0"/>
              </a:rPr>
              <a:pPr>
                <a:defRPr/>
              </a:pPr>
              <a:t>‹#›</a:t>
            </a:fld>
            <a:endParaRPr lang="en-US" dirty="0">
              <a:latin typeface="Arial" charset="0"/>
            </a:endParaRPr>
          </a:p>
        </p:txBody>
      </p:sp>
    </p:spTree>
    <p:extLst>
      <p:ext uri="{BB962C8B-B14F-4D97-AF65-F5344CB8AC3E}">
        <p14:creationId xmlns:p14="http://schemas.microsoft.com/office/powerpoint/2010/main" val="377957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1" name="Rectangle 3"/>
          <p:cNvSpPr>
            <a:spLocks noGrp="1" noChangeArrowheads="1"/>
          </p:cNvSpPr>
          <p:nvPr>
            <p:ph type="dt" idx="1"/>
          </p:nvPr>
        </p:nvSpPr>
        <p:spPr bwMode="auto">
          <a:xfrm>
            <a:off x="543818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a:defRPr sz="1300" b="0">
                <a:latin typeface="Times New Roman" pitchFamily="-107"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176133" name="Rectangle 5"/>
          <p:cNvSpPr>
            <a:spLocks noGrp="1" noChangeArrowheads="1"/>
          </p:cNvSpPr>
          <p:nvPr>
            <p:ph type="body" sz="quarter" idx="3"/>
          </p:nvPr>
        </p:nvSpPr>
        <p:spPr bwMode="auto">
          <a:xfrm>
            <a:off x="960538" y="3474963"/>
            <a:ext cx="7680127" cy="3291114"/>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5" name="Rectangle 7"/>
          <p:cNvSpPr>
            <a:spLocks noGrp="1" noChangeArrowheads="1"/>
          </p:cNvSpPr>
          <p:nvPr>
            <p:ph type="sldNum" sz="quarter" idx="5"/>
          </p:nvPr>
        </p:nvSpPr>
        <p:spPr bwMode="auto">
          <a:xfrm>
            <a:off x="543818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a:defRPr sz="1300" b="0">
                <a:latin typeface="Times New Roman" pitchFamily="-107" charset="0"/>
              </a:defRPr>
            </a:lvl1pPr>
          </a:lstStyle>
          <a:p>
            <a:pPr>
              <a:defRPr/>
            </a:pPr>
            <a:fld id="{B069701C-02A1-CE43-ADB4-E98A80C283F2}" type="slidenum">
              <a:rPr lang="en-US"/>
              <a:pPr>
                <a:defRPr/>
              </a:pPr>
              <a:t>‹#›</a:t>
            </a:fld>
            <a:endParaRPr lang="en-US"/>
          </a:p>
        </p:txBody>
      </p:sp>
    </p:spTree>
    <p:extLst>
      <p:ext uri="{BB962C8B-B14F-4D97-AF65-F5344CB8AC3E}">
        <p14:creationId xmlns:p14="http://schemas.microsoft.com/office/powerpoint/2010/main" val="7651505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6</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1965240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16</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3691345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7</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724465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8</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592929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9</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1825852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11</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346031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12</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2227683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13</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2629377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14</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325105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15</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2826463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382000" cy="1905000"/>
          </a:xfrm>
          <a:prstGeom prst="rect">
            <a:avLst/>
          </a:prstGeom>
        </p:spPr>
        <p:txBody>
          <a:bodyPr anchor="b"/>
          <a:lstStyle>
            <a:lvl1pPr algn="ctr">
              <a:defRPr/>
            </a:lvl1pPr>
          </a:lstStyle>
          <a:p>
            <a:r>
              <a:rPr lang="en-US" dirty="0"/>
              <a:t>Click to edit Master title style</a:t>
            </a:r>
          </a:p>
        </p:txBody>
      </p:sp>
      <p:sp>
        <p:nvSpPr>
          <p:cNvPr id="3" name="Subtitle 2"/>
          <p:cNvSpPr>
            <a:spLocks noGrp="1"/>
          </p:cNvSpPr>
          <p:nvPr>
            <p:ph type="subTitle" idx="1"/>
          </p:nvPr>
        </p:nvSpPr>
        <p:spPr>
          <a:xfrm>
            <a:off x="1371600" y="4495800"/>
            <a:ext cx="6400800" cy="1752600"/>
          </a:xfrm>
        </p:spPr>
        <p:txBody>
          <a:bodyPr/>
          <a:lstStyle>
            <a:lvl1pPr marL="0" indent="0" algn="ctr">
              <a:buNone/>
              <a:defRPr sz="2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descr="Princeton_shield.tif"/>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69050" y="2971800"/>
            <a:ext cx="805900" cy="1018171"/>
          </a:xfrm>
          <a:prstGeom prst="rect">
            <a:avLst/>
          </a:prstGeom>
        </p:spPr>
      </p:pic>
      <p:cxnSp>
        <p:nvCxnSpPr>
          <p:cNvPr id="8" name="Straight Connector 7"/>
          <p:cNvCxnSpPr/>
          <p:nvPr userDrawn="1"/>
        </p:nvCxnSpPr>
        <p:spPr>
          <a:xfrm>
            <a:off x="152400" y="4343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39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62C562-3101-0D43-9BC5-1FD230FF41EF}" type="datetime1">
              <a:rPr lang="en-US" smtClean="0"/>
              <a:t>3/13/2019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E0B851-7313-6B4B-90F0-D21AC23BC811}" type="slidenum">
              <a:rPr lang="en-US"/>
              <a:pPr>
                <a:defRPr/>
              </a:pPr>
              <a:t>‹#›</a:t>
            </a:fld>
            <a:endParaRPr lang="en-US"/>
          </a:p>
        </p:txBody>
      </p:sp>
    </p:spTree>
    <p:extLst>
      <p:ext uri="{BB962C8B-B14F-4D97-AF65-F5344CB8AC3E}">
        <p14:creationId xmlns:p14="http://schemas.microsoft.com/office/powerpoint/2010/main" val="29887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8061D7-F64F-8E4D-8C48-35B191211857}" type="datetime1">
              <a:rPr lang="en-US" smtClean="0"/>
              <a:t>3/13/2019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8A700-9ACA-CA49-8640-C2576E344D56}" type="slidenum">
              <a:rPr lang="en-US"/>
              <a:pPr>
                <a:defRPr/>
              </a:pPr>
              <a:t>‹#›</a:t>
            </a:fld>
            <a:endParaRPr lang="en-US"/>
          </a:p>
        </p:txBody>
      </p:sp>
      <p:sp>
        <p:nvSpPr>
          <p:cNvPr id="7"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pic>
        <p:nvPicPr>
          <p:cNvPr id="8" name="Picture 7"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9" name="Straight Connector 8"/>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769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68C55DC-D3DB-A142-8833-8A2BDFA4DAAA}" type="datetime1">
              <a:rPr lang="en-US" smtClean="0"/>
              <a:t>3/13/2019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1C1C3E-524C-584F-BE26-32C52DE4BAA2}" type="slidenum">
              <a:rPr lang="en-US"/>
              <a:pPr>
                <a:defRPr/>
              </a:pPr>
              <a:t>‹#›</a:t>
            </a:fld>
            <a:endParaRPr lang="en-US"/>
          </a:p>
        </p:txBody>
      </p:sp>
    </p:spTree>
    <p:extLst>
      <p:ext uri="{BB962C8B-B14F-4D97-AF65-F5344CB8AC3E}">
        <p14:creationId xmlns:p14="http://schemas.microsoft.com/office/powerpoint/2010/main" val="293385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196" y="1447800"/>
            <a:ext cx="8565204" cy="5029200"/>
          </a:xfrm>
        </p:spPr>
        <p:txBody>
          <a:bodyPr>
            <a:normAutofit/>
          </a:bodyPr>
          <a:lstStyle>
            <a:lvl1pPr>
              <a:lnSpc>
                <a:spcPct val="100000"/>
              </a:lnSpc>
              <a:spcBef>
                <a:spcPts val="1400"/>
              </a:spcBef>
              <a:defRPr sz="3000"/>
            </a:lvl1pPr>
            <a:lvl2pPr>
              <a:spcBef>
                <a:spcPts val="800"/>
              </a:spcBef>
              <a:defRPr sz="2800"/>
            </a:lvl2pPr>
            <a:lvl3pPr>
              <a:spcBef>
                <a:spcPts val="800"/>
              </a:spcBef>
              <a:defRPr sz="2400"/>
            </a:lvl3pPr>
            <a:lvl4pPr>
              <a:spcBef>
                <a:spcPts val="800"/>
              </a:spcBef>
              <a:defRPr sz="2200"/>
            </a:lvl4pPr>
            <a:lvl5pPr>
              <a:spcBef>
                <a:spcPts val="800"/>
              </a:spcBef>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main line</a:t>
            </a:r>
          </a:p>
          <a:p>
            <a:pPr lvl="1"/>
            <a:r>
              <a:rPr lang="en-US" dirty="0"/>
              <a:t>Second level</a:t>
            </a:r>
          </a:p>
          <a:p>
            <a:pPr lvl="0"/>
            <a:endParaRPr lang="en-US" dirty="0"/>
          </a:p>
        </p:txBody>
      </p:sp>
      <p:sp>
        <p:nvSpPr>
          <p:cNvPr id="4" name="Date Placeholder 3"/>
          <p:cNvSpPr>
            <a:spLocks noGrp="1"/>
          </p:cNvSpPr>
          <p:nvPr>
            <p:ph type="dt" sz="half" idx="10"/>
          </p:nvPr>
        </p:nvSpPr>
        <p:spPr/>
        <p:txBody>
          <a:bodyPr/>
          <a:lstStyle>
            <a:lvl1pPr>
              <a:defRPr/>
            </a:lvl1pPr>
          </a:lstStyle>
          <a:p>
            <a:pPr>
              <a:defRPr/>
            </a:pPr>
            <a:fld id="{3E6AAB37-D57B-5349-8A73-F9D93383FA9F}" type="datetime1">
              <a:rPr lang="en-US" smtClean="0"/>
              <a:t>3/13/2019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9111C5-E04E-4942-8174-12BB645D56A6}" type="slidenum">
              <a:rPr lang="en-US"/>
              <a:pPr>
                <a:defRPr/>
              </a:pPr>
              <a:t>‹#›</a:t>
            </a:fld>
            <a:endParaRPr lang="en-US"/>
          </a:p>
        </p:txBody>
      </p:sp>
      <p:sp>
        <p:nvSpPr>
          <p:cNvPr id="7" name="Title Placeholder 1"/>
          <p:cNvSpPr>
            <a:spLocks noGrp="1"/>
          </p:cNvSpPr>
          <p:nvPr>
            <p:ph type="title"/>
          </p:nvPr>
        </p:nvSpPr>
        <p:spPr bwMode="auto">
          <a:xfrm>
            <a:off x="350196" y="76201"/>
            <a:ext cx="8565204"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cxnSp>
        <p:nvCxnSpPr>
          <p:cNvPr id="9" name="Straight Connector 8"/>
          <p:cNvCxnSpPr/>
          <p:nvPr userDrawn="1"/>
        </p:nvCxnSpPr>
        <p:spPr>
          <a:xfrm>
            <a:off x="152400" y="1275945"/>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665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2373" y="2845761"/>
            <a:ext cx="7772400" cy="1166478"/>
          </a:xfrm>
          <a:prstGeom prst="rect">
            <a:avLst/>
          </a:prstGeom>
        </p:spPr>
        <p:txBody>
          <a:bodyPr anchor="ctr"/>
          <a:lstStyle>
            <a:lvl1pPr algn="ctr">
              <a:defRPr sz="4000" b="1" cap="none" baseline="0"/>
            </a:lvl1pPr>
          </a:lstStyle>
          <a:p>
            <a:r>
              <a:rPr lang="en-US" dirty="0"/>
              <a:t>Click to edit Master title style</a:t>
            </a:r>
          </a:p>
        </p:txBody>
      </p:sp>
      <p:sp>
        <p:nvSpPr>
          <p:cNvPr id="3" name="Text Placeholder 2"/>
          <p:cNvSpPr>
            <a:spLocks noGrp="1"/>
          </p:cNvSpPr>
          <p:nvPr>
            <p:ph type="body" idx="1"/>
          </p:nvPr>
        </p:nvSpPr>
        <p:spPr>
          <a:xfrm>
            <a:off x="772373" y="4069954"/>
            <a:ext cx="7772400" cy="988430"/>
          </a:xfrm>
        </p:spPr>
        <p:txBody>
          <a:bodyPr anchor="ctr">
            <a:normAutofit/>
          </a:bodyPr>
          <a:lstStyle>
            <a:lvl1pPr marL="0" indent="0" algn="ctr">
              <a:buNone/>
              <a:defRPr sz="3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3546F9FE-3308-7D4E-8B46-F9836AC42425}" type="datetime1">
              <a:rPr lang="en-US" smtClean="0"/>
              <a:t>3/13/2019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559B53-AEC7-9D43-BD4D-FB123296CDE3}" type="slidenum">
              <a:rPr lang="en-US"/>
              <a:pPr>
                <a:defRPr/>
              </a:pPr>
              <a:t>‹#›</a:t>
            </a:fld>
            <a:endParaRPr lang="en-US"/>
          </a:p>
        </p:txBody>
      </p:sp>
    </p:spTree>
    <p:extLst>
      <p:ext uri="{BB962C8B-B14F-4D97-AF65-F5344CB8AC3E}">
        <p14:creationId xmlns:p14="http://schemas.microsoft.com/office/powerpoint/2010/main" val="48687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2373" y="2845761"/>
            <a:ext cx="7772400" cy="1166478"/>
          </a:xfrm>
          <a:prstGeom prst="rect">
            <a:avLst/>
          </a:prstGeom>
        </p:spPr>
        <p:txBody>
          <a:bodyPr anchor="ctr"/>
          <a:lstStyle>
            <a:lvl1pPr algn="ctr">
              <a:defRPr sz="4000" b="1"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72373" y="4069954"/>
            <a:ext cx="7772400" cy="988430"/>
          </a:xfrm>
        </p:spPr>
        <p:txBody>
          <a:bodyPr anchor="ctr">
            <a:normAutofit/>
          </a:bodyPr>
          <a:lstStyle>
            <a:lvl1pPr marL="0" indent="0" algn="ctr">
              <a:buNone/>
              <a:defRPr sz="3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3546F9FE-3308-7D4E-8B46-F9836AC42425}" type="datetime1">
              <a:rPr lang="en-US" smtClean="0"/>
              <a:t>3/13/2019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559B53-AEC7-9D43-BD4D-FB123296CDE3}" type="slidenum">
              <a:rPr lang="en-US"/>
              <a:pPr>
                <a:defRPr/>
              </a:pPr>
              <a:t>‹#›</a:t>
            </a:fld>
            <a:endParaRPr lang="en-US"/>
          </a:p>
        </p:txBody>
      </p:sp>
    </p:spTree>
    <p:extLst>
      <p:ext uri="{BB962C8B-B14F-4D97-AF65-F5344CB8AC3E}">
        <p14:creationId xmlns:p14="http://schemas.microsoft.com/office/powerpoint/2010/main" val="122608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425" y="1470346"/>
            <a:ext cx="434037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470346"/>
            <a:ext cx="426356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416C878-1A61-1D40-8C94-88B875F76C97}" type="datetime1">
              <a:rPr lang="en-US" smtClean="0"/>
              <a:t>3/13/2019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200562-6296-9E41-94C7-4DAE5BF4E447}" type="slidenum">
              <a:rPr lang="en-US"/>
              <a:pPr>
                <a:defRPr/>
              </a:pPr>
              <a:t>‹#›</a:t>
            </a:fld>
            <a:endParaRPr lang="en-US"/>
          </a:p>
        </p:txBody>
      </p:sp>
      <p:sp>
        <p:nvSpPr>
          <p:cNvPr id="8"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pic>
        <p:nvPicPr>
          <p:cNvPr id="9" name="Picture 8"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10" name="Straight Connector 9"/>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57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5E7AF70-5002-B24C-BAA9-0C2EC79E2C37}" type="datetime1">
              <a:rPr lang="en-US" smtClean="0"/>
              <a:t>3/13/2019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D4929D7-7AD0-024D-8F69-58F7A677FF78}" type="slidenum">
              <a:rPr lang="en-US"/>
              <a:pPr>
                <a:defRPr/>
              </a:pPr>
              <a:t>‹#›</a:t>
            </a:fld>
            <a:endParaRPr lang="en-US"/>
          </a:p>
        </p:txBody>
      </p:sp>
      <p:sp>
        <p:nvSpPr>
          <p:cNvPr id="10"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a:lvl1pPr>
          </a:lstStyle>
          <a:p>
            <a:pPr lvl="0"/>
            <a:r>
              <a:rPr lang="en-US" dirty="0"/>
              <a:t>Click to edit Master title style</a:t>
            </a:r>
          </a:p>
        </p:txBody>
      </p:sp>
      <p:pic>
        <p:nvPicPr>
          <p:cNvPr id="11" name="Picture 10"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12" name="Straight Connector 11"/>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57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2E44EB9-203A-2649-A5DC-C807C557D821}" type="datetime1">
              <a:rPr lang="en-US" smtClean="0"/>
              <a:t>3/13/2019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934AC4-E5A6-0446-ADDB-6CB25A5DDD13}" type="slidenum">
              <a:rPr lang="en-US"/>
              <a:pPr>
                <a:defRPr/>
              </a:pPr>
              <a:t>‹#›</a:t>
            </a:fld>
            <a:endParaRPr lang="en-US"/>
          </a:p>
        </p:txBody>
      </p:sp>
      <p:sp>
        <p:nvSpPr>
          <p:cNvPr id="6"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pic>
        <p:nvPicPr>
          <p:cNvPr id="7" name="Picture 6"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8" name="Straight Connector 7"/>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72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4E168DF-4358-664B-A04B-7A4BE79C5464}" type="datetime1">
              <a:rPr lang="en-US" smtClean="0"/>
              <a:t>3/13/2019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8025072-9793-DD45-A50B-C84D5FD44B45}" type="slidenum">
              <a:rPr lang="en-US"/>
              <a:pPr>
                <a:defRPr/>
              </a:pPr>
              <a:t>‹#›</a:t>
            </a:fld>
            <a:endParaRPr lang="en-US"/>
          </a:p>
        </p:txBody>
      </p:sp>
    </p:spTree>
    <p:extLst>
      <p:ext uri="{BB962C8B-B14F-4D97-AF65-F5344CB8AC3E}">
        <p14:creationId xmlns:p14="http://schemas.microsoft.com/office/powerpoint/2010/main" val="139108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FB0B6B8-460D-9A45-A983-067DAFC8AE2B}" type="datetime1">
              <a:rPr lang="en-US" smtClean="0"/>
              <a:t>3/13/2019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1BDEDE-40D3-1C4C-B3CB-CF078D2D5C07}" type="slidenum">
              <a:rPr lang="en-US"/>
              <a:pPr>
                <a:defRPr/>
              </a:pPr>
              <a:t>‹#›</a:t>
            </a:fld>
            <a:endParaRPr lang="en-US"/>
          </a:p>
        </p:txBody>
      </p:sp>
    </p:spTree>
    <p:extLst>
      <p:ext uri="{BB962C8B-B14F-4D97-AF65-F5344CB8AC3E}">
        <p14:creationId xmlns:p14="http://schemas.microsoft.com/office/powerpoint/2010/main" val="180406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52400" y="1447800"/>
            <a:ext cx="8763000" cy="5029200"/>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2400" y="6553200"/>
            <a:ext cx="2133600" cy="2127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AB581CF-9A74-854B-A279-C8C42F61C879}" type="datetime1">
              <a:rPr lang="en-US" smtClean="0"/>
              <a:pPr>
                <a:defRPr/>
              </a:pPr>
              <a:t>3/13/2019</a:t>
            </a:fld>
            <a:endParaRPr lang="en-US" dirty="0"/>
          </a:p>
        </p:txBody>
      </p:sp>
      <p:sp>
        <p:nvSpPr>
          <p:cNvPr id="5" name="Footer Placeholder 4"/>
          <p:cNvSpPr>
            <a:spLocks noGrp="1"/>
          </p:cNvSpPr>
          <p:nvPr>
            <p:ph type="ftr" sz="quarter" idx="3"/>
          </p:nvPr>
        </p:nvSpPr>
        <p:spPr>
          <a:xfrm>
            <a:off x="3124200" y="6553200"/>
            <a:ext cx="2895600" cy="2127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dirty="0"/>
          </a:p>
        </p:txBody>
      </p:sp>
      <p:sp>
        <p:nvSpPr>
          <p:cNvPr id="6" name="Slide Number Placeholder 5"/>
          <p:cNvSpPr>
            <a:spLocks noGrp="1"/>
          </p:cNvSpPr>
          <p:nvPr>
            <p:ph type="sldNum" sz="quarter" idx="4"/>
          </p:nvPr>
        </p:nvSpPr>
        <p:spPr>
          <a:xfrm>
            <a:off x="6781800" y="6553200"/>
            <a:ext cx="2133600" cy="212725"/>
          </a:xfrm>
          <a:prstGeom prst="rect">
            <a:avLst/>
          </a:prstGeom>
        </p:spPr>
        <p:txBody>
          <a:bodyPr vert="horz" lIns="36000" tIns="36000" rIns="36000" bIns="36000" rtlCol="0" anchor="ctr"/>
          <a:lstStyle>
            <a:lvl1pPr algn="r">
              <a:defRPr sz="1400" b="1">
                <a:solidFill>
                  <a:srgbClr val="FF6600"/>
                </a:solidFill>
                <a:latin typeface="+mn-lt"/>
              </a:defRPr>
            </a:lvl1pPr>
          </a:lstStyle>
          <a:p>
            <a:pPr>
              <a:defRPr/>
            </a:pPr>
            <a:fld id="{62406363-7E77-DB4B-97E5-317AD9418D55}" type="slidenum">
              <a:rPr lang="en-US" smtClean="0"/>
              <a:pPr>
                <a:defRPr/>
              </a:pPr>
              <a:t>‹#›</a:t>
            </a:fld>
            <a:endParaRPr lang="en-US"/>
          </a:p>
        </p:txBody>
      </p:sp>
    </p:spTree>
    <p:extLst>
      <p:ext uri="{BB962C8B-B14F-4D97-AF65-F5344CB8AC3E}">
        <p14:creationId xmlns:p14="http://schemas.microsoft.com/office/powerpoint/2010/main" val="6472131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85" r:id="rId3"/>
    <p:sldLayoutId id="214748368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ＭＳ Ｐゴシック" pitchFamily="-1" charset="-128"/>
          <a:cs typeface="ＭＳ Ｐゴシック" pitchFamily="-1" charset="-128"/>
        </a:defRPr>
      </a:lvl1pPr>
      <a:lvl2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2pPr>
      <a:lvl3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3pPr>
      <a:lvl4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4pPr>
      <a:lvl5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5pPr>
      <a:lvl6pPr marL="4572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6pPr>
      <a:lvl7pPr marL="9144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7pPr>
      <a:lvl8pPr marL="13716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8pPr>
      <a:lvl9pPr marL="18288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9pPr>
    </p:titleStyle>
    <p:bodyStyle>
      <a:lvl1pPr marL="342900" indent="-3429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ＭＳ Ｐゴシック" pitchFamily="-1" charset="-128"/>
        </a:defRPr>
      </a:lvl1pPr>
      <a:lvl2pPr marL="742950" indent="-28575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2pPr>
      <a:lvl3pPr marL="11430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90500" y="166253"/>
            <a:ext cx="8763000" cy="2452255"/>
          </a:xfrm>
        </p:spPr>
        <p:txBody>
          <a:bodyPr anchor="ctr"/>
          <a:lstStyle/>
          <a:p>
            <a:r>
              <a:rPr lang="en-US" sz="2800" u="sng">
                <a:ea typeface="ＭＳ Ｐゴシック"/>
              </a:rPr>
              <a:t>Student Presentation</a:t>
            </a:r>
            <a:br>
              <a:rPr lang="en-US" sz="3200" dirty="0"/>
            </a:br>
            <a:br>
              <a:rPr lang="en-US" dirty="0"/>
            </a:br>
            <a:r>
              <a:rPr lang="en-US" i="1">
                <a:ea typeface="ＭＳ Ｐゴシック"/>
              </a:rPr>
              <a:t>Kafka: Exactly Once Semantics</a:t>
            </a:r>
            <a:endParaRPr lang="en-US" i="1"/>
          </a:p>
        </p:txBody>
      </p:sp>
      <p:sp>
        <p:nvSpPr>
          <p:cNvPr id="15363" name="Rectangle 3"/>
          <p:cNvSpPr>
            <a:spLocks noGrp="1" noChangeArrowheads="1"/>
          </p:cNvSpPr>
          <p:nvPr>
            <p:ph type="subTitle" idx="1"/>
          </p:nvPr>
        </p:nvSpPr>
        <p:spPr>
          <a:xfrm>
            <a:off x="1371600" y="4495800"/>
            <a:ext cx="6400800" cy="2362200"/>
          </a:xfrm>
        </p:spPr>
        <p:txBody>
          <a:bodyPr>
            <a:normAutofit/>
          </a:bodyPr>
          <a:lstStyle/>
          <a:p>
            <a:r>
              <a:rPr lang="en-US" dirty="0"/>
              <a:t>COS 518: </a:t>
            </a:r>
            <a:r>
              <a:rPr lang="en-US" i="1" dirty="0"/>
              <a:t>Advanced Computer Systems</a:t>
            </a:r>
          </a:p>
          <a:p>
            <a:endParaRPr lang="en-US" dirty="0"/>
          </a:p>
          <a:p>
            <a:r>
              <a:rPr lang="en-US" i="1" dirty="0">
                <a:ea typeface="ＭＳ Ｐゴシック"/>
              </a:rPr>
              <a:t>Jinzheng Tu</a:t>
            </a:r>
          </a:p>
          <a:p>
            <a:pPr>
              <a:lnSpc>
                <a:spcPct val="150000"/>
              </a:lnSpc>
            </a:pPr>
            <a:r>
              <a:rPr lang="en-US" i="1" dirty="0">
                <a:ea typeface="ＭＳ Ｐゴシック"/>
              </a:rPr>
              <a:t>03/13/19</a:t>
            </a:r>
            <a:endParaRPr lang="en-US" i="1" dirty="0"/>
          </a:p>
        </p:txBody>
      </p:sp>
    </p:spTree>
    <p:extLst>
      <p:ext uri="{BB962C8B-B14F-4D97-AF65-F5344CB8AC3E}">
        <p14:creationId xmlns:p14="http://schemas.microsoft.com/office/powerpoint/2010/main" val="197916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5750" y="971550"/>
            <a:ext cx="8629649" cy="4781549"/>
          </a:xfrm>
        </p:spPr>
        <p:txBody>
          <a:bodyPr/>
          <a:lstStyle/>
          <a:p>
            <a:r>
              <a:rPr lang="en-US" dirty="0"/>
              <a:t>Technical Details</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10</a:t>
            </a:fld>
            <a:endParaRPr lang="en-US"/>
          </a:p>
        </p:txBody>
      </p:sp>
    </p:spTree>
    <p:extLst>
      <p:ext uri="{BB962C8B-B14F-4D97-AF65-F5344CB8AC3E}">
        <p14:creationId xmlns:p14="http://schemas.microsoft.com/office/powerpoint/2010/main" val="12217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793804" cy="5410200"/>
          </a:xfrm>
        </p:spPr>
        <p:txBody>
          <a:bodyPr>
            <a:normAutofit/>
          </a:bodyPr>
          <a:lstStyle/>
          <a:p>
            <a:pPr>
              <a:lnSpc>
                <a:spcPct val="130000"/>
              </a:lnSpc>
            </a:pPr>
            <a:r>
              <a:rPr lang="en-US" sz="2600" dirty="0">
                <a:ea typeface="ＭＳ Ｐゴシック"/>
              </a:rPr>
              <a:t>Every producer is assigned a unique identifier, PID</a:t>
            </a:r>
            <a:endParaRPr lang="en-US" sz="2600" dirty="0"/>
          </a:p>
          <a:p>
            <a:pPr lvl="1">
              <a:lnSpc>
                <a:spcPct val="130000"/>
              </a:lnSpc>
            </a:pPr>
            <a:r>
              <a:rPr lang="en-US" sz="2400">
                <a:ea typeface="ＭＳ Ｐゴシック"/>
              </a:rPr>
              <a:t>Managed by Apache Zookeeper</a:t>
            </a:r>
            <a:endParaRPr lang="en-US" sz="2400" dirty="0">
              <a:ea typeface="ＭＳ Ｐゴシック"/>
            </a:endParaRPr>
          </a:p>
          <a:p>
            <a:pPr>
              <a:lnSpc>
                <a:spcPct val="130000"/>
              </a:lnSpc>
            </a:pPr>
            <a:r>
              <a:rPr lang="en-US" sz="2600" dirty="0">
                <a:ea typeface="ＭＳ Ｐゴシック"/>
              </a:rPr>
              <a:t>Within a single </a:t>
            </a:r>
            <a:r>
              <a:rPr lang="en-US" sz="2600">
                <a:ea typeface="ＭＳ Ｐゴシック"/>
              </a:rPr>
              <a:t>producer, </a:t>
            </a:r>
            <a:r>
              <a:rPr lang="en-US" sz="2600" b="1">
                <a:ea typeface="ＭＳ Ｐゴシック"/>
              </a:rPr>
              <a:t>w.r.t. every partition to publish</a:t>
            </a:r>
            <a:r>
              <a:rPr lang="en-US" sz="2600">
                <a:ea typeface="ＭＳ Ｐゴシック"/>
              </a:rPr>
              <a:t>,</a:t>
            </a:r>
          </a:p>
          <a:p>
            <a:pPr lvl="1">
              <a:lnSpc>
                <a:spcPct val="130000"/>
              </a:lnSpc>
            </a:pPr>
            <a:r>
              <a:rPr lang="en-US" sz="2400" dirty="0">
                <a:ea typeface="ＭＳ Ｐゴシック"/>
              </a:rPr>
              <a:t>Every message is tagged with a sequence number</a:t>
            </a:r>
            <a:endParaRPr lang="en-US" sz="2400" dirty="0">
              <a:ea typeface="ＭＳ Ｐゴシック"/>
              <a:cs typeface="Arial"/>
            </a:endParaRPr>
          </a:p>
          <a:p>
            <a:pPr lvl="1">
              <a:lnSpc>
                <a:spcPct val="130000"/>
              </a:lnSpc>
            </a:pPr>
            <a:r>
              <a:rPr lang="en-US" sz="2400">
                <a:ea typeface="ＭＳ Ｐゴシック"/>
                <a:cs typeface="Arial"/>
              </a:rPr>
              <a:t>Increase 1 each time</a:t>
            </a:r>
            <a:endParaRPr lang="en-US" sz="2400">
              <a:cs typeface="Arial"/>
            </a:endParaRPr>
          </a:p>
          <a:p>
            <a:pPr>
              <a:lnSpc>
                <a:spcPct val="130000"/>
              </a:lnSpc>
            </a:pPr>
            <a:r>
              <a:rPr lang="en-US" sz="2600" dirty="0">
                <a:ea typeface="ＭＳ Ｐゴシック"/>
                <a:cs typeface="Arial"/>
              </a:rPr>
              <a:t>Broker rejects duplicated message or missing ones by checking if the sequence number increases exactly 1 each time</a:t>
            </a:r>
            <a:endParaRPr lang="en-US" sz="2600" dirty="0">
              <a:cs typeface="Arial"/>
            </a:endParaRPr>
          </a:p>
          <a:p>
            <a:pPr>
              <a:lnSpc>
                <a:spcPct val="130000"/>
              </a:lnSpc>
            </a:pPr>
            <a:endParaRPr lang="en-US" sz="2600" dirty="0"/>
          </a:p>
        </p:txBody>
      </p:sp>
      <p:sp>
        <p:nvSpPr>
          <p:cNvPr id="25602" name="Rectangle 2"/>
          <p:cNvSpPr>
            <a:spLocks noGrp="1" noChangeArrowheads="1"/>
          </p:cNvSpPr>
          <p:nvPr>
            <p:ph type="title"/>
          </p:nvPr>
        </p:nvSpPr>
        <p:spPr/>
        <p:txBody>
          <a:bodyPr/>
          <a:lstStyle/>
          <a:p>
            <a:r>
              <a:rPr lang="en-US" dirty="0">
                <a:ea typeface="ＭＳ Ｐゴシック"/>
              </a:rPr>
              <a:t>Key Idea:   </a:t>
            </a:r>
            <a:r>
              <a:rPr lang="en-US" b="0" dirty="0">
                <a:ea typeface="ＭＳ Ｐゴシック"/>
                <a:cs typeface="Arial"/>
              </a:rPr>
              <a:t>Idempotent Producer</a:t>
            </a:r>
            <a:endParaRPr lang="en-US" b="0" dirty="0">
              <a:cs typeface="Arial"/>
            </a:endParaRPr>
          </a:p>
        </p:txBody>
      </p:sp>
    </p:spTree>
    <p:extLst>
      <p:ext uri="{BB962C8B-B14F-4D97-AF65-F5344CB8AC3E}">
        <p14:creationId xmlns:p14="http://schemas.microsoft.com/office/powerpoint/2010/main" val="220529325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ea typeface="ＭＳ Ｐゴシック"/>
                <a:cs typeface="Arial"/>
              </a:rPr>
              <a:t>Key Idea:   </a:t>
            </a:r>
            <a:r>
              <a:rPr lang="en-US" b="0">
                <a:ea typeface="ＭＳ Ｐゴシック"/>
                <a:cs typeface="Arial"/>
              </a:rPr>
              <a:t>Transactional Messaging</a:t>
            </a:r>
          </a:p>
        </p:txBody>
      </p:sp>
      <p:pic>
        <p:nvPicPr>
          <p:cNvPr id="4" name="Picture 4" descr="A screenshot of a cell phone&#10;&#10;Description generated with very high confidence">
            <a:extLst>
              <a:ext uri="{FF2B5EF4-FFF2-40B4-BE49-F238E27FC236}">
                <a16:creationId xmlns:a16="http://schemas.microsoft.com/office/drawing/2014/main" id="{1D5EB474-D2E4-4257-B4D1-E87DACCD5AD0}"/>
              </a:ext>
            </a:extLst>
          </p:cNvPr>
          <p:cNvPicPr>
            <a:picLocks noGrp="1" noChangeAspect="1"/>
          </p:cNvPicPr>
          <p:nvPr>
            <p:ph idx="1"/>
          </p:nvPr>
        </p:nvPicPr>
        <p:blipFill>
          <a:blip r:embed="rId3"/>
          <a:stretch>
            <a:fillRect/>
          </a:stretch>
        </p:blipFill>
        <p:spPr>
          <a:xfrm>
            <a:off x="1408585" y="1524000"/>
            <a:ext cx="6448425" cy="4876800"/>
          </a:xfrm>
          <a:prstGeom prst="rect">
            <a:avLst/>
          </a:prstGeom>
        </p:spPr>
      </p:pic>
    </p:spTree>
    <p:extLst>
      <p:ext uri="{BB962C8B-B14F-4D97-AF65-F5344CB8AC3E}">
        <p14:creationId xmlns:p14="http://schemas.microsoft.com/office/powerpoint/2010/main" val="177245948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793804" cy="5410200"/>
          </a:xfrm>
        </p:spPr>
        <p:txBody>
          <a:bodyPr>
            <a:normAutofit/>
          </a:bodyPr>
          <a:lstStyle/>
          <a:p>
            <a:pPr>
              <a:lnSpc>
                <a:spcPct val="130000"/>
              </a:lnSpc>
            </a:pPr>
            <a:r>
              <a:rPr lang="en-US" sz="2600">
                <a:ea typeface="ＭＳ Ｐゴシック"/>
              </a:rPr>
              <a:t>Every application has a unique TransactionID</a:t>
            </a:r>
          </a:p>
          <a:p>
            <a:pPr lvl="1">
              <a:lnSpc>
                <a:spcPct val="130000"/>
              </a:lnSpc>
            </a:pPr>
            <a:r>
              <a:rPr lang="en-US" sz="2400">
                <a:ea typeface="ＭＳ Ｐゴシック"/>
              </a:rPr>
              <a:t>which persists across producer failure</a:t>
            </a:r>
            <a:endParaRPr lang="en-US" sz="2400" dirty="0">
              <a:cs typeface="Arial"/>
            </a:endParaRPr>
          </a:p>
          <a:p>
            <a:pPr>
              <a:lnSpc>
                <a:spcPct val="130000"/>
              </a:lnSpc>
            </a:pPr>
            <a:r>
              <a:rPr lang="en-US" sz="2600">
                <a:ea typeface="ＭＳ Ｐゴシック"/>
                <a:cs typeface="Arial"/>
              </a:rPr>
              <a:t>Transaction coordinator maintains (in memory)</a:t>
            </a:r>
            <a:endParaRPr lang="en-US" sz="2600" dirty="0">
              <a:cs typeface="Arial"/>
            </a:endParaRPr>
          </a:p>
          <a:p>
            <a:pPr lvl="1">
              <a:lnSpc>
                <a:spcPct val="130000"/>
              </a:lnSpc>
            </a:pPr>
            <a:r>
              <a:rPr lang="en-US" sz="2400">
                <a:ea typeface="ＭＳ Ｐゴシック"/>
                <a:cs typeface="Arial"/>
              </a:rPr>
              <a:t>A map from TransactionID to PID</a:t>
            </a:r>
            <a:endParaRPr lang="en-US" sz="2400">
              <a:cs typeface="Arial"/>
            </a:endParaRPr>
          </a:p>
          <a:p>
            <a:pPr lvl="1">
              <a:lnSpc>
                <a:spcPct val="130000"/>
              </a:lnSpc>
            </a:pPr>
            <a:r>
              <a:rPr lang="en-US" sz="2400">
                <a:ea typeface="ＭＳ Ｐゴシック"/>
                <a:cs typeface="Arial"/>
              </a:rPr>
              <a:t>A map from PID to transactional state, last update</a:t>
            </a:r>
          </a:p>
          <a:p>
            <a:pPr>
              <a:lnSpc>
                <a:spcPct val="130000"/>
              </a:lnSpc>
            </a:pPr>
            <a:r>
              <a:rPr lang="en-US" sz="2600">
                <a:ea typeface="ＭＳ Ｐゴシック"/>
                <a:cs typeface="Arial"/>
              </a:rPr>
              <a:t>Both coordinators rely on memory to store the transactional metadata; persist if commits, forget if aborts</a:t>
            </a:r>
            <a:endParaRPr lang="en-US" sz="2600" dirty="0">
              <a:cs typeface="Arial"/>
            </a:endParaRPr>
          </a:p>
          <a:p>
            <a:pPr>
              <a:lnSpc>
                <a:spcPct val="130000"/>
              </a:lnSpc>
            </a:pPr>
            <a:r>
              <a:rPr lang="en-US" sz="2600">
                <a:ea typeface="ＭＳ Ｐゴシック"/>
                <a:cs typeface="Arial"/>
              </a:rPr>
              <a:t>Consumers are offered both committed messages and non-committed (speculative) messages for performance</a:t>
            </a:r>
            <a:endParaRPr lang="en-US" sz="2600" dirty="0">
              <a:ea typeface="ＭＳ Ｐゴシック"/>
              <a:cs typeface="Arial"/>
            </a:endParaRPr>
          </a:p>
        </p:txBody>
      </p:sp>
      <p:sp>
        <p:nvSpPr>
          <p:cNvPr id="25602" name="Rectangle 2"/>
          <p:cNvSpPr>
            <a:spLocks noGrp="1" noChangeArrowheads="1"/>
          </p:cNvSpPr>
          <p:nvPr>
            <p:ph type="title"/>
          </p:nvPr>
        </p:nvSpPr>
        <p:spPr/>
        <p:txBody>
          <a:bodyPr/>
          <a:lstStyle/>
          <a:p>
            <a:r>
              <a:rPr lang="en-US" dirty="0">
                <a:ea typeface="ＭＳ Ｐゴシック"/>
              </a:rPr>
              <a:t>Key Idea:   </a:t>
            </a:r>
            <a:r>
              <a:rPr lang="en-US" b="0" dirty="0">
                <a:ea typeface="ＭＳ Ｐゴシック"/>
                <a:cs typeface="Arial"/>
              </a:rPr>
              <a:t>Transactional Messaging</a:t>
            </a:r>
            <a:endParaRPr lang="en-US" b="0" dirty="0">
              <a:cs typeface="Arial"/>
            </a:endParaRPr>
          </a:p>
        </p:txBody>
      </p:sp>
    </p:spTree>
    <p:extLst>
      <p:ext uri="{BB962C8B-B14F-4D97-AF65-F5344CB8AC3E}">
        <p14:creationId xmlns:p14="http://schemas.microsoft.com/office/powerpoint/2010/main" val="11144472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1B4FC25-6ECC-4FBC-9993-9609F969E0EA}"/>
              </a:ext>
            </a:extLst>
          </p:cNvPr>
          <p:cNvSpPr/>
          <p:nvPr/>
        </p:nvSpPr>
        <p:spPr>
          <a:xfrm>
            <a:off x="520842" y="1819097"/>
            <a:ext cx="5952164" cy="3387776"/>
          </a:xfrm>
          <a:prstGeom prst="rect">
            <a:avLst/>
          </a:prstGeom>
          <a:ln>
            <a:prstDash val="sysDot"/>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18" name="Rectangle 17">
            <a:extLst>
              <a:ext uri="{FF2B5EF4-FFF2-40B4-BE49-F238E27FC236}">
                <a16:creationId xmlns:a16="http://schemas.microsoft.com/office/drawing/2014/main" id="{381A6072-D9D1-416B-8C63-09238387CCCB}"/>
              </a:ext>
            </a:extLst>
          </p:cNvPr>
          <p:cNvSpPr/>
          <p:nvPr/>
        </p:nvSpPr>
        <p:spPr>
          <a:xfrm>
            <a:off x="376294" y="1674549"/>
            <a:ext cx="5952164" cy="3387776"/>
          </a:xfrm>
          <a:prstGeom prst="rect">
            <a:avLst/>
          </a:prstGeom>
          <a:ln>
            <a:prstDash val="sysDot"/>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15" name="Rectangle 14">
            <a:extLst>
              <a:ext uri="{FF2B5EF4-FFF2-40B4-BE49-F238E27FC236}">
                <a16:creationId xmlns:a16="http://schemas.microsoft.com/office/drawing/2014/main" id="{1313102F-115C-4D45-8BB0-C4B6B9CADC2A}"/>
              </a:ext>
            </a:extLst>
          </p:cNvPr>
          <p:cNvSpPr/>
          <p:nvPr/>
        </p:nvSpPr>
        <p:spPr>
          <a:xfrm>
            <a:off x="231746" y="1530001"/>
            <a:ext cx="5952164" cy="3387776"/>
          </a:xfrm>
          <a:prstGeom prst="rect">
            <a:avLst/>
          </a:prstGeom>
          <a:ln>
            <a:prstDash val="sysDot"/>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25602" name="Rectangle 2"/>
          <p:cNvSpPr>
            <a:spLocks noGrp="1" noChangeArrowheads="1"/>
          </p:cNvSpPr>
          <p:nvPr>
            <p:ph type="title"/>
          </p:nvPr>
        </p:nvSpPr>
        <p:spPr/>
        <p:txBody>
          <a:bodyPr/>
          <a:lstStyle/>
          <a:p>
            <a:r>
              <a:rPr lang="en-US" dirty="0">
                <a:ea typeface="ＭＳ Ｐゴシック"/>
              </a:rPr>
              <a:t>Logical view of Kafka: Publish</a:t>
            </a:r>
            <a:endParaRPr lang="en-US" dirty="0"/>
          </a:p>
        </p:txBody>
      </p:sp>
      <p:pic>
        <p:nvPicPr>
          <p:cNvPr id="3" name="Picture 4" descr="A screenshot of a cell phone&#10;&#10;Description generated with very high confidence">
            <a:extLst>
              <a:ext uri="{FF2B5EF4-FFF2-40B4-BE49-F238E27FC236}">
                <a16:creationId xmlns:a16="http://schemas.microsoft.com/office/drawing/2014/main" id="{13436D30-B4B9-469E-8863-7AC9908D3E29}"/>
              </a:ext>
            </a:extLst>
          </p:cNvPr>
          <p:cNvPicPr>
            <a:picLocks noChangeAspect="1"/>
          </p:cNvPicPr>
          <p:nvPr/>
        </p:nvPicPr>
        <p:blipFill rotWithShape="1">
          <a:blip r:embed="rId3"/>
          <a:srcRect l="780" t="20182" r="10819" b="15630"/>
          <a:stretch/>
        </p:blipFill>
        <p:spPr>
          <a:xfrm>
            <a:off x="288025" y="1606431"/>
            <a:ext cx="4852911" cy="2264168"/>
          </a:xfrm>
          <a:prstGeom prst="rect">
            <a:avLst/>
          </a:prstGeom>
        </p:spPr>
      </p:pic>
      <p:sp>
        <p:nvSpPr>
          <p:cNvPr id="6" name="Oval 5">
            <a:extLst>
              <a:ext uri="{FF2B5EF4-FFF2-40B4-BE49-F238E27FC236}">
                <a16:creationId xmlns:a16="http://schemas.microsoft.com/office/drawing/2014/main" id="{F0FE29FF-0689-443A-847C-95B12417BD5B}"/>
              </a:ext>
            </a:extLst>
          </p:cNvPr>
          <p:cNvSpPr/>
          <p:nvPr/>
        </p:nvSpPr>
        <p:spPr>
          <a:xfrm>
            <a:off x="4527030" y="2109867"/>
            <a:ext cx="1337336" cy="134269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0" dirty="0">
                <a:solidFill>
                  <a:schemeClr val="tx1"/>
                </a:solidFill>
                <a:cs typeface="Arial"/>
              </a:rPr>
              <a:t>Topic</a:t>
            </a:r>
            <a:endParaRPr lang="en-US" dirty="0"/>
          </a:p>
        </p:txBody>
      </p:sp>
      <p:sp>
        <p:nvSpPr>
          <p:cNvPr id="13" name="TextBox 12">
            <a:extLst>
              <a:ext uri="{FF2B5EF4-FFF2-40B4-BE49-F238E27FC236}">
                <a16:creationId xmlns:a16="http://schemas.microsoft.com/office/drawing/2014/main" id="{FB8A739F-E417-473F-92D7-64840B5B7A4D}"/>
              </a:ext>
            </a:extLst>
          </p:cNvPr>
          <p:cNvSpPr txBox="1"/>
          <p:nvPr/>
        </p:nvSpPr>
        <p:spPr>
          <a:xfrm>
            <a:off x="284443" y="5325791"/>
            <a:ext cx="855681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panose="020B0604020202020204" pitchFamily="34" charset="0"/>
              <a:buChar char="•"/>
            </a:pPr>
            <a:r>
              <a:rPr lang="en-US" dirty="0">
                <a:latin typeface="Arial"/>
                <a:ea typeface="Segoe UI"/>
                <a:cs typeface="Segoe UI"/>
              </a:rPr>
              <a:t>Different partitions store different messages.</a:t>
            </a:r>
          </a:p>
          <a:p>
            <a:pPr marL="342900" indent="-342900" algn="l">
              <a:buFont typeface="Arial" panose="020B0604020202020204" pitchFamily="34" charset="0"/>
              <a:buChar char="•"/>
            </a:pPr>
            <a:r>
              <a:rPr lang="en-US" dirty="0">
                <a:latin typeface="Arial"/>
                <a:ea typeface="Segoe UI"/>
                <a:cs typeface="Segoe UI"/>
              </a:rPr>
              <a:t>Producer choose one partition to publish.</a:t>
            </a:r>
          </a:p>
          <a:p>
            <a:pPr marL="342900" indent="-342900" algn="l">
              <a:buFont typeface="Arial" panose="020B0604020202020204" pitchFamily="34" charset="0"/>
              <a:buChar char="•"/>
            </a:pPr>
            <a:r>
              <a:rPr lang="en-US" b="1" dirty="0">
                <a:latin typeface="Arial"/>
                <a:ea typeface="Segoe UI"/>
                <a:cs typeface="Segoe UI"/>
              </a:rPr>
              <a:t>Data are never removed when </a:t>
            </a:r>
            <a:r>
              <a:rPr lang="en-US" dirty="0">
                <a:latin typeface="Arial"/>
                <a:ea typeface="Segoe UI"/>
                <a:cs typeface="Segoe UI"/>
              </a:rPr>
              <a:t>being read​ by clients;</a:t>
            </a:r>
            <a:endParaRPr lang="en-US" dirty="0">
              <a:cs typeface="Courier New" pitchFamily="-1" charset="0"/>
            </a:endParaRPr>
          </a:p>
          <a:p>
            <a:pPr marL="342900" indent="-342900" algn="l" rtl="0">
              <a:buFont typeface="Arial" panose="020B0604020202020204" pitchFamily="34" charset="0"/>
              <a:buChar char="•"/>
            </a:pPr>
            <a:r>
              <a:rPr lang="en-US" b="1" dirty="0">
                <a:latin typeface="Arial"/>
                <a:ea typeface="Segoe UI"/>
                <a:cs typeface="Segoe UI"/>
              </a:rPr>
              <a:t>Instead, they are removed when certain time (say, two days) passed since published.</a:t>
            </a:r>
            <a:r>
              <a:rPr lang="en-US" dirty="0">
                <a:latin typeface="Arial"/>
                <a:ea typeface="Segoe UI"/>
                <a:cs typeface="Segoe UI"/>
              </a:rPr>
              <a:t>​</a:t>
            </a:r>
            <a:endParaRPr lang="en-US" dirty="0">
              <a:latin typeface="Arial" charset="0"/>
              <a:ea typeface="Arial" charset="0"/>
              <a:cs typeface="Arial" charset="0"/>
            </a:endParaRPr>
          </a:p>
        </p:txBody>
      </p:sp>
      <p:cxnSp>
        <p:nvCxnSpPr>
          <p:cNvPr id="17" name="Connector: Curved 16">
            <a:extLst>
              <a:ext uri="{FF2B5EF4-FFF2-40B4-BE49-F238E27FC236}">
                <a16:creationId xmlns:a16="http://schemas.microsoft.com/office/drawing/2014/main" id="{74531A49-2137-4413-83D6-F574CC651EDF}"/>
              </a:ext>
            </a:extLst>
          </p:cNvPr>
          <p:cNvCxnSpPr/>
          <p:nvPr/>
        </p:nvCxnSpPr>
        <p:spPr>
          <a:xfrm>
            <a:off x="4064945" y="2060010"/>
            <a:ext cx="3816066" cy="1396227"/>
          </a:xfrm>
          <a:prstGeom prst="curvedConnector3">
            <a:avLst/>
          </a:prstGeom>
          <a:ln>
            <a:prstDash val="solid"/>
            <a:headEnd type="arrow"/>
            <a:tailEnd type="triangle"/>
          </a:ln>
          <a:effectLst/>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BCA5079F-19B3-4FEC-A4B5-5E7DE1291CB1}"/>
              </a:ext>
            </a:extLst>
          </p:cNvPr>
          <p:cNvSpPr/>
          <p:nvPr/>
        </p:nvSpPr>
        <p:spPr>
          <a:xfrm>
            <a:off x="7416317" y="2772044"/>
            <a:ext cx="1417641" cy="152471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0" dirty="0">
                <a:solidFill>
                  <a:schemeClr val="tx1"/>
                </a:solidFill>
                <a:cs typeface="Arial"/>
              </a:rPr>
              <a:t>Producer</a:t>
            </a:r>
            <a:endParaRPr lang="en-US" b="0" dirty="0" err="1">
              <a:solidFill>
                <a:schemeClr val="tx1"/>
              </a:solidFill>
              <a:latin typeface="+mn-lt"/>
            </a:endParaRPr>
          </a:p>
        </p:txBody>
      </p:sp>
      <p:sp>
        <p:nvSpPr>
          <p:cNvPr id="14" name="TextBox 13">
            <a:extLst>
              <a:ext uri="{FF2B5EF4-FFF2-40B4-BE49-F238E27FC236}">
                <a16:creationId xmlns:a16="http://schemas.microsoft.com/office/drawing/2014/main" id="{CAA0CD96-445A-4602-9E8F-76060F0C00C1}"/>
              </a:ext>
            </a:extLst>
          </p:cNvPr>
          <p:cNvSpPr txBox="1"/>
          <p:nvPr/>
        </p:nvSpPr>
        <p:spPr>
          <a:xfrm>
            <a:off x="6418266" y="2836686"/>
            <a:ext cx="1111202" cy="40011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latin typeface="Arial"/>
                <a:cs typeface="Arial"/>
              </a:rPr>
              <a:t>Publish</a:t>
            </a:r>
            <a:endParaRPr lang="en-US" dirty="0"/>
          </a:p>
        </p:txBody>
      </p:sp>
    </p:spTree>
    <p:extLst>
      <p:ext uri="{BB962C8B-B14F-4D97-AF65-F5344CB8AC3E}">
        <p14:creationId xmlns:p14="http://schemas.microsoft.com/office/powerpoint/2010/main" val="3207299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5079F-19B3-4FEC-A4B5-5E7DE1291CB1}"/>
              </a:ext>
            </a:extLst>
          </p:cNvPr>
          <p:cNvSpPr/>
          <p:nvPr/>
        </p:nvSpPr>
        <p:spPr>
          <a:xfrm>
            <a:off x="7207525" y="1519294"/>
            <a:ext cx="1712090" cy="254725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0" dirty="0">
                <a:solidFill>
                  <a:schemeClr val="tx1"/>
                </a:solidFill>
                <a:cs typeface="Arial"/>
              </a:rPr>
              <a:t>Consumer</a:t>
            </a:r>
            <a:endParaRPr lang="en-US" b="0" dirty="0" err="1">
              <a:solidFill>
                <a:schemeClr val="tx1"/>
              </a:solidFill>
              <a:cs typeface="Arial"/>
            </a:endParaRPr>
          </a:p>
          <a:p>
            <a:r>
              <a:rPr lang="en-US" b="0" dirty="0">
                <a:solidFill>
                  <a:schemeClr val="tx1"/>
                </a:solidFill>
                <a:cs typeface="Arial"/>
              </a:rPr>
              <a:t>Group</a:t>
            </a:r>
          </a:p>
        </p:txBody>
      </p:sp>
      <p:sp>
        <p:nvSpPr>
          <p:cNvPr id="19" name="Rectangle 18">
            <a:extLst>
              <a:ext uri="{FF2B5EF4-FFF2-40B4-BE49-F238E27FC236}">
                <a16:creationId xmlns:a16="http://schemas.microsoft.com/office/drawing/2014/main" id="{41B4FC25-6ECC-4FBC-9993-9609F969E0EA}"/>
              </a:ext>
            </a:extLst>
          </p:cNvPr>
          <p:cNvSpPr/>
          <p:nvPr/>
        </p:nvSpPr>
        <p:spPr>
          <a:xfrm>
            <a:off x="520842" y="1819097"/>
            <a:ext cx="5952164" cy="3387776"/>
          </a:xfrm>
          <a:prstGeom prst="rect">
            <a:avLst/>
          </a:prstGeom>
          <a:ln>
            <a:prstDash val="sysDot"/>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18" name="Rectangle 17">
            <a:extLst>
              <a:ext uri="{FF2B5EF4-FFF2-40B4-BE49-F238E27FC236}">
                <a16:creationId xmlns:a16="http://schemas.microsoft.com/office/drawing/2014/main" id="{381A6072-D9D1-416B-8C63-09238387CCCB}"/>
              </a:ext>
            </a:extLst>
          </p:cNvPr>
          <p:cNvSpPr/>
          <p:nvPr/>
        </p:nvSpPr>
        <p:spPr>
          <a:xfrm>
            <a:off x="376294" y="1674549"/>
            <a:ext cx="5952164" cy="3387776"/>
          </a:xfrm>
          <a:prstGeom prst="rect">
            <a:avLst/>
          </a:prstGeom>
          <a:ln>
            <a:prstDash val="sysDot"/>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15" name="Rectangle 14">
            <a:extLst>
              <a:ext uri="{FF2B5EF4-FFF2-40B4-BE49-F238E27FC236}">
                <a16:creationId xmlns:a16="http://schemas.microsoft.com/office/drawing/2014/main" id="{1313102F-115C-4D45-8BB0-C4B6B9CADC2A}"/>
              </a:ext>
            </a:extLst>
          </p:cNvPr>
          <p:cNvSpPr/>
          <p:nvPr/>
        </p:nvSpPr>
        <p:spPr>
          <a:xfrm>
            <a:off x="231746" y="1530001"/>
            <a:ext cx="5952164" cy="3387776"/>
          </a:xfrm>
          <a:prstGeom prst="rect">
            <a:avLst/>
          </a:prstGeom>
          <a:ln>
            <a:prstDash val="sysDot"/>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25602" name="Rectangle 2"/>
          <p:cNvSpPr>
            <a:spLocks noGrp="1" noChangeArrowheads="1"/>
          </p:cNvSpPr>
          <p:nvPr>
            <p:ph type="title"/>
          </p:nvPr>
        </p:nvSpPr>
        <p:spPr/>
        <p:txBody>
          <a:bodyPr/>
          <a:lstStyle/>
          <a:p>
            <a:r>
              <a:rPr lang="en-US" dirty="0">
                <a:ea typeface="ＭＳ Ｐゴシック"/>
              </a:rPr>
              <a:t>Logical view of Kafka: Deliver</a:t>
            </a:r>
            <a:endParaRPr lang="en-US" dirty="0"/>
          </a:p>
        </p:txBody>
      </p:sp>
      <p:sp>
        <p:nvSpPr>
          <p:cNvPr id="13" name="TextBox 12">
            <a:extLst>
              <a:ext uri="{FF2B5EF4-FFF2-40B4-BE49-F238E27FC236}">
                <a16:creationId xmlns:a16="http://schemas.microsoft.com/office/drawing/2014/main" id="{FB8A739F-E417-473F-92D7-64840B5B7A4D}"/>
              </a:ext>
            </a:extLst>
          </p:cNvPr>
          <p:cNvSpPr txBox="1"/>
          <p:nvPr/>
        </p:nvSpPr>
        <p:spPr>
          <a:xfrm>
            <a:off x="91713" y="5325791"/>
            <a:ext cx="90546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panose="020B0604020202020204" pitchFamily="34" charset="0"/>
              <a:buChar char="•"/>
            </a:pPr>
            <a:r>
              <a:rPr lang="en-US" dirty="0">
                <a:latin typeface="Segoe UI"/>
                <a:ea typeface="Arial" charset="0"/>
                <a:cs typeface="Segoe UI"/>
              </a:rPr>
              <a:t>All partitions of a topic deliver their message to every consumer group</a:t>
            </a:r>
          </a:p>
          <a:p>
            <a:pPr marL="342900" indent="-342900" algn="l">
              <a:buFont typeface="Arial" panose="020B0604020202020204" pitchFamily="34" charset="0"/>
              <a:buChar char="•"/>
            </a:pPr>
            <a:r>
              <a:rPr lang="en-US" dirty="0">
                <a:latin typeface="Segoe UI"/>
                <a:ea typeface="Arial" charset="0"/>
                <a:cs typeface="Segoe UI"/>
              </a:rPr>
              <a:t>Within a group, only one consumer should receive the message.</a:t>
            </a:r>
          </a:p>
        </p:txBody>
      </p:sp>
      <p:cxnSp>
        <p:nvCxnSpPr>
          <p:cNvPr id="17" name="Connector: Curved 16">
            <a:extLst>
              <a:ext uri="{FF2B5EF4-FFF2-40B4-BE49-F238E27FC236}">
                <a16:creationId xmlns:a16="http://schemas.microsoft.com/office/drawing/2014/main" id="{74531A49-2137-4413-83D6-F574CC651EDF}"/>
              </a:ext>
            </a:extLst>
          </p:cNvPr>
          <p:cNvCxnSpPr/>
          <p:nvPr/>
        </p:nvCxnSpPr>
        <p:spPr>
          <a:xfrm>
            <a:off x="3947164" y="1969000"/>
            <a:ext cx="3409191" cy="732376"/>
          </a:xfrm>
          <a:prstGeom prst="curvedConnector3">
            <a:avLst/>
          </a:prstGeom>
          <a:ln>
            <a:prstDash val="solid"/>
            <a:headEnd type="arrow"/>
            <a:tailEnd type="triangle"/>
          </a:ln>
          <a:effectLst/>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CAA0CD96-445A-4602-9E8F-76060F0C00C1}"/>
              </a:ext>
            </a:extLst>
          </p:cNvPr>
          <p:cNvSpPr txBox="1"/>
          <p:nvPr/>
        </p:nvSpPr>
        <p:spPr>
          <a:xfrm>
            <a:off x="5111980" y="2590419"/>
            <a:ext cx="1039067" cy="40011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latin typeface="Arial"/>
                <a:cs typeface="Arial"/>
              </a:rPr>
              <a:t>Deliver</a:t>
            </a:r>
            <a:endParaRPr lang="en-US" dirty="0"/>
          </a:p>
        </p:txBody>
      </p:sp>
      <p:sp>
        <p:nvSpPr>
          <p:cNvPr id="12" name="Rectangle 11">
            <a:extLst>
              <a:ext uri="{FF2B5EF4-FFF2-40B4-BE49-F238E27FC236}">
                <a16:creationId xmlns:a16="http://schemas.microsoft.com/office/drawing/2014/main" id="{963A4FDD-008A-4ECF-9114-4938AAF50DC5}"/>
              </a:ext>
            </a:extLst>
          </p:cNvPr>
          <p:cNvSpPr/>
          <p:nvPr/>
        </p:nvSpPr>
        <p:spPr>
          <a:xfrm>
            <a:off x="7394900" y="2295569"/>
            <a:ext cx="1417641" cy="72702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0" dirty="0">
                <a:solidFill>
                  <a:schemeClr val="tx1"/>
                </a:solidFill>
                <a:cs typeface="Arial"/>
              </a:rPr>
              <a:t>Consumer</a:t>
            </a:r>
            <a:endParaRPr lang="en-US" b="0" dirty="0" err="1">
              <a:solidFill>
                <a:schemeClr val="tx1"/>
              </a:solidFill>
              <a:latin typeface="+mn-lt"/>
            </a:endParaRPr>
          </a:p>
        </p:txBody>
      </p:sp>
      <p:sp>
        <p:nvSpPr>
          <p:cNvPr id="16" name="Rectangle 15">
            <a:extLst>
              <a:ext uri="{FF2B5EF4-FFF2-40B4-BE49-F238E27FC236}">
                <a16:creationId xmlns:a16="http://schemas.microsoft.com/office/drawing/2014/main" id="{1994324B-BDC9-41FB-AF16-169CF384C5F9}"/>
              </a:ext>
            </a:extLst>
          </p:cNvPr>
          <p:cNvSpPr/>
          <p:nvPr/>
        </p:nvSpPr>
        <p:spPr>
          <a:xfrm>
            <a:off x="7394899" y="3157503"/>
            <a:ext cx="1417641" cy="72702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0" dirty="0">
                <a:solidFill>
                  <a:schemeClr val="tx1"/>
                </a:solidFill>
                <a:cs typeface="Arial"/>
              </a:rPr>
              <a:t>Consumer</a:t>
            </a:r>
            <a:endParaRPr lang="en-US" b="0" dirty="0" err="1">
              <a:solidFill>
                <a:schemeClr val="tx1"/>
              </a:solidFill>
              <a:latin typeface="+mn-lt"/>
            </a:endParaRPr>
          </a:p>
        </p:txBody>
      </p:sp>
      <p:pic>
        <p:nvPicPr>
          <p:cNvPr id="2" name="Picture 4" descr="A screenshot of a cell phone&#10;&#10;Description generated with very high confidence">
            <a:extLst>
              <a:ext uri="{FF2B5EF4-FFF2-40B4-BE49-F238E27FC236}">
                <a16:creationId xmlns:a16="http://schemas.microsoft.com/office/drawing/2014/main" id="{56629A67-E476-42BE-BAD7-43EDEE8CD4B8}"/>
              </a:ext>
            </a:extLst>
          </p:cNvPr>
          <p:cNvPicPr>
            <a:picLocks noChangeAspect="1"/>
          </p:cNvPicPr>
          <p:nvPr/>
        </p:nvPicPr>
        <p:blipFill rotWithShape="1">
          <a:blip r:embed="rId3"/>
          <a:srcRect l="780" t="20365" r="29922" b="57447"/>
          <a:stretch/>
        </p:blipFill>
        <p:spPr>
          <a:xfrm>
            <a:off x="320147" y="1638554"/>
            <a:ext cx="3804245" cy="782704"/>
          </a:xfrm>
          <a:prstGeom prst="rect">
            <a:avLst/>
          </a:prstGeom>
        </p:spPr>
      </p:pic>
      <p:cxnSp>
        <p:nvCxnSpPr>
          <p:cNvPr id="26" name="Connector: Curved 25">
            <a:extLst>
              <a:ext uri="{FF2B5EF4-FFF2-40B4-BE49-F238E27FC236}">
                <a16:creationId xmlns:a16="http://schemas.microsoft.com/office/drawing/2014/main" id="{B92CC42F-8F55-47BA-B694-A2CD204602C8}"/>
              </a:ext>
            </a:extLst>
          </p:cNvPr>
          <p:cNvCxnSpPr>
            <a:cxnSpLocks/>
          </p:cNvCxnSpPr>
          <p:nvPr/>
        </p:nvCxnSpPr>
        <p:spPr>
          <a:xfrm flipV="1">
            <a:off x="3941809" y="2878045"/>
            <a:ext cx="3398484" cy="686337"/>
          </a:xfrm>
          <a:prstGeom prst="curvedConnector3">
            <a:avLst/>
          </a:prstGeom>
          <a:ln>
            <a:prstDash val="solid"/>
            <a:headEnd type="arrow"/>
            <a:tailEnd type="triangle"/>
          </a:ln>
          <a:effectLst/>
        </p:spPr>
        <p:style>
          <a:lnRef idx="3">
            <a:schemeClr val="dk1"/>
          </a:lnRef>
          <a:fillRef idx="0">
            <a:schemeClr val="dk1"/>
          </a:fillRef>
          <a:effectRef idx="2">
            <a:schemeClr val="dk1"/>
          </a:effectRef>
          <a:fontRef idx="minor">
            <a:schemeClr val="tx1"/>
          </a:fontRef>
        </p:style>
      </p:cxnSp>
      <p:cxnSp>
        <p:nvCxnSpPr>
          <p:cNvPr id="27" name="Connector: Curved 26">
            <a:extLst>
              <a:ext uri="{FF2B5EF4-FFF2-40B4-BE49-F238E27FC236}">
                <a16:creationId xmlns:a16="http://schemas.microsoft.com/office/drawing/2014/main" id="{4CCF340D-8FEF-4F31-97EA-F754B8FC2547}"/>
              </a:ext>
            </a:extLst>
          </p:cNvPr>
          <p:cNvCxnSpPr>
            <a:cxnSpLocks/>
          </p:cNvCxnSpPr>
          <p:nvPr/>
        </p:nvCxnSpPr>
        <p:spPr>
          <a:xfrm>
            <a:off x="3272605" y="2772046"/>
            <a:ext cx="4121223" cy="785912"/>
          </a:xfrm>
          <a:prstGeom prst="curvedConnector3">
            <a:avLst/>
          </a:prstGeom>
          <a:ln>
            <a:prstDash val="solid"/>
            <a:headEnd type="arrow"/>
            <a:tailEnd type="triangle"/>
          </a:ln>
          <a:effectLst/>
        </p:spPr>
        <p:style>
          <a:lnRef idx="3">
            <a:schemeClr val="dk1"/>
          </a:lnRef>
          <a:fillRef idx="0">
            <a:schemeClr val="dk1"/>
          </a:fillRef>
          <a:effectRef idx="2">
            <a:schemeClr val="dk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7ABBE28B-A813-4DBB-AA05-75154BA7EA07}"/>
              </a:ext>
            </a:extLst>
          </p:cNvPr>
          <p:cNvPicPr>
            <a:picLocks noChangeAspect="1"/>
          </p:cNvPicPr>
          <p:nvPr/>
        </p:nvPicPr>
        <p:blipFill rotWithShape="1">
          <a:blip r:embed="rId3"/>
          <a:srcRect l="1573" t="43081" r="41605" b="35342"/>
          <a:stretch/>
        </p:blipFill>
        <p:spPr>
          <a:xfrm>
            <a:off x="363709" y="2387552"/>
            <a:ext cx="3119384" cy="761137"/>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57646B73-1DAC-482B-A95D-6830FE9DC682}"/>
              </a:ext>
            </a:extLst>
          </p:cNvPr>
          <p:cNvPicPr>
            <a:picLocks noChangeAspect="1"/>
          </p:cNvPicPr>
          <p:nvPr/>
        </p:nvPicPr>
        <p:blipFill rotWithShape="1">
          <a:blip r:embed="rId3"/>
          <a:srcRect l="1559" t="64188" r="29240" b="13657"/>
          <a:stretch/>
        </p:blipFill>
        <p:spPr>
          <a:xfrm>
            <a:off x="362977" y="3132215"/>
            <a:ext cx="3798914" cy="781538"/>
          </a:xfrm>
          <a:prstGeom prst="rect">
            <a:avLst/>
          </a:prstGeom>
        </p:spPr>
      </p:pic>
    </p:spTree>
    <p:extLst>
      <p:ext uri="{BB962C8B-B14F-4D97-AF65-F5344CB8AC3E}">
        <p14:creationId xmlns:p14="http://schemas.microsoft.com/office/powerpoint/2010/main" val="310697823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D3A4CB-A86F-426F-B62B-4EF1C58F0030}"/>
              </a:ext>
            </a:extLst>
          </p:cNvPr>
          <p:cNvSpPr/>
          <p:nvPr/>
        </p:nvSpPr>
        <p:spPr>
          <a:xfrm>
            <a:off x="354879" y="1438989"/>
            <a:ext cx="4105162" cy="330211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b="0" dirty="0">
                <a:solidFill>
                  <a:schemeClr val="tx1"/>
                </a:solidFill>
                <a:cs typeface="Arial"/>
              </a:rPr>
              <a:t>Server 1</a:t>
            </a:r>
            <a:endParaRPr lang="en-US" dirty="0"/>
          </a:p>
        </p:txBody>
      </p:sp>
      <p:sp>
        <p:nvSpPr>
          <p:cNvPr id="25602" name="Rectangle 2"/>
          <p:cNvSpPr>
            <a:spLocks noGrp="1" noChangeArrowheads="1"/>
          </p:cNvSpPr>
          <p:nvPr>
            <p:ph type="title"/>
          </p:nvPr>
        </p:nvSpPr>
        <p:spPr/>
        <p:txBody>
          <a:bodyPr/>
          <a:lstStyle/>
          <a:p>
            <a:r>
              <a:rPr lang="en-US" dirty="0">
                <a:ea typeface="ＭＳ Ｐゴシック"/>
              </a:rPr>
              <a:t>Physical view of Kafka cluster</a:t>
            </a:r>
            <a:endParaRPr lang="en-US" dirty="0"/>
          </a:p>
        </p:txBody>
      </p:sp>
      <p:sp>
        <p:nvSpPr>
          <p:cNvPr id="13" name="TextBox 12">
            <a:extLst>
              <a:ext uri="{FF2B5EF4-FFF2-40B4-BE49-F238E27FC236}">
                <a16:creationId xmlns:a16="http://schemas.microsoft.com/office/drawing/2014/main" id="{FB8A739F-E417-473F-92D7-64840B5B7A4D}"/>
              </a:ext>
            </a:extLst>
          </p:cNvPr>
          <p:cNvSpPr txBox="1"/>
          <p:nvPr/>
        </p:nvSpPr>
        <p:spPr>
          <a:xfrm>
            <a:off x="1306986" y="5325791"/>
            <a:ext cx="631364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panose="020B0604020202020204" pitchFamily="34" charset="0"/>
              <a:buChar char="•"/>
            </a:pPr>
            <a:r>
              <a:rPr lang="en-US" dirty="0">
                <a:latin typeface="Segoe UI"/>
                <a:ea typeface="Arial" charset="0"/>
                <a:cs typeface="Segoe UI"/>
              </a:rPr>
              <a:t>Each partition may be distributed and replicated by a set of servers;</a:t>
            </a:r>
          </a:p>
          <a:p>
            <a:pPr marL="342900" indent="-342900" algn="l">
              <a:buFont typeface="Arial" panose="020B0604020202020204" pitchFamily="34" charset="0"/>
              <a:buChar char="•"/>
            </a:pPr>
            <a:r>
              <a:rPr lang="en-US">
                <a:latin typeface="Segoe UI"/>
                <a:ea typeface="Arial" charset="0"/>
                <a:cs typeface="Segoe UI"/>
              </a:rPr>
              <a:t>Leader-follower design</a:t>
            </a:r>
          </a:p>
        </p:txBody>
      </p:sp>
      <p:pic>
        <p:nvPicPr>
          <p:cNvPr id="21" name="Picture 4" descr="A screenshot of a cell phone&#10;&#10;Description generated with very high confidence">
            <a:extLst>
              <a:ext uri="{FF2B5EF4-FFF2-40B4-BE49-F238E27FC236}">
                <a16:creationId xmlns:a16="http://schemas.microsoft.com/office/drawing/2014/main" id="{860C0783-D968-4447-A7C3-5675EBC2E529}"/>
              </a:ext>
            </a:extLst>
          </p:cNvPr>
          <p:cNvPicPr>
            <a:picLocks noChangeAspect="1"/>
          </p:cNvPicPr>
          <p:nvPr/>
        </p:nvPicPr>
        <p:blipFill rotWithShape="1">
          <a:blip r:embed="rId3"/>
          <a:srcRect l="780" t="43313" r="41618" b="35714"/>
          <a:stretch/>
        </p:blipFill>
        <p:spPr>
          <a:xfrm>
            <a:off x="453988" y="2232805"/>
            <a:ext cx="3162178" cy="739821"/>
          </a:xfrm>
          <a:prstGeom prst="rect">
            <a:avLst/>
          </a:prstGeom>
        </p:spPr>
      </p:pic>
      <p:pic>
        <p:nvPicPr>
          <p:cNvPr id="22" name="Picture 4" descr="A screenshot of a cell phone&#10;&#10;Description generated with very high confidence">
            <a:extLst>
              <a:ext uri="{FF2B5EF4-FFF2-40B4-BE49-F238E27FC236}">
                <a16:creationId xmlns:a16="http://schemas.microsoft.com/office/drawing/2014/main" id="{98C62216-F226-4AF2-A872-A66026260FEC}"/>
              </a:ext>
            </a:extLst>
          </p:cNvPr>
          <p:cNvPicPr>
            <a:picLocks noChangeAspect="1"/>
          </p:cNvPicPr>
          <p:nvPr/>
        </p:nvPicPr>
        <p:blipFill rotWithShape="1">
          <a:blip r:embed="rId3"/>
          <a:srcRect l="780" t="20365" r="29922" b="57447"/>
          <a:stretch/>
        </p:blipFill>
        <p:spPr>
          <a:xfrm>
            <a:off x="453988" y="1494005"/>
            <a:ext cx="3804245" cy="782704"/>
          </a:xfrm>
          <a:prstGeom prst="rect">
            <a:avLst/>
          </a:prstGeom>
        </p:spPr>
      </p:pic>
      <p:sp>
        <p:nvSpPr>
          <p:cNvPr id="24" name="Rectangle 23">
            <a:extLst>
              <a:ext uri="{FF2B5EF4-FFF2-40B4-BE49-F238E27FC236}">
                <a16:creationId xmlns:a16="http://schemas.microsoft.com/office/drawing/2014/main" id="{31149D79-147B-4F7B-B195-5A82E81428BF}"/>
              </a:ext>
            </a:extLst>
          </p:cNvPr>
          <p:cNvSpPr/>
          <p:nvPr/>
        </p:nvSpPr>
        <p:spPr>
          <a:xfrm>
            <a:off x="4643137" y="1438988"/>
            <a:ext cx="4110515" cy="3286057"/>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b="0" dirty="0">
                <a:solidFill>
                  <a:schemeClr val="tx1"/>
                </a:solidFill>
                <a:cs typeface="Arial"/>
              </a:rPr>
              <a:t>Server 2</a:t>
            </a:r>
            <a:endParaRPr lang="en-US" dirty="0"/>
          </a:p>
        </p:txBody>
      </p:sp>
      <p:pic>
        <p:nvPicPr>
          <p:cNvPr id="26" name="Picture 4" descr="A screenshot of a cell phone&#10;&#10;Description generated with very high confidence">
            <a:extLst>
              <a:ext uri="{FF2B5EF4-FFF2-40B4-BE49-F238E27FC236}">
                <a16:creationId xmlns:a16="http://schemas.microsoft.com/office/drawing/2014/main" id="{96AE6CF0-AED7-4010-9C96-2111EE9DA62E}"/>
              </a:ext>
            </a:extLst>
          </p:cNvPr>
          <p:cNvPicPr>
            <a:picLocks noChangeAspect="1"/>
          </p:cNvPicPr>
          <p:nvPr/>
        </p:nvPicPr>
        <p:blipFill rotWithShape="1">
          <a:blip r:embed="rId3"/>
          <a:srcRect l="780" t="64795" r="30019" b="13050"/>
          <a:stretch/>
        </p:blipFill>
        <p:spPr>
          <a:xfrm>
            <a:off x="4769013" y="2971607"/>
            <a:ext cx="3798914" cy="781537"/>
          </a:xfrm>
          <a:prstGeom prst="rect">
            <a:avLst/>
          </a:prstGeom>
        </p:spPr>
      </p:pic>
      <p:pic>
        <p:nvPicPr>
          <p:cNvPr id="27" name="Picture 4" descr="A screenshot of a cell phone&#10;&#10;Description generated with very high confidence">
            <a:extLst>
              <a:ext uri="{FF2B5EF4-FFF2-40B4-BE49-F238E27FC236}">
                <a16:creationId xmlns:a16="http://schemas.microsoft.com/office/drawing/2014/main" id="{196DE1D7-CCFF-4BAB-BACF-47D5182FC916}"/>
              </a:ext>
            </a:extLst>
          </p:cNvPr>
          <p:cNvPicPr>
            <a:picLocks noChangeAspect="1"/>
          </p:cNvPicPr>
          <p:nvPr/>
        </p:nvPicPr>
        <p:blipFill rotWithShape="1">
          <a:blip r:embed="rId3"/>
          <a:srcRect l="780" t="20365" r="29922" b="57447"/>
          <a:stretch/>
        </p:blipFill>
        <p:spPr>
          <a:xfrm>
            <a:off x="4769013" y="1472591"/>
            <a:ext cx="3804245" cy="782704"/>
          </a:xfrm>
          <a:prstGeom prst="rect">
            <a:avLst/>
          </a:prstGeom>
        </p:spPr>
      </p:pic>
      <p:sp>
        <p:nvSpPr>
          <p:cNvPr id="3" name="Star: 5 Points 2">
            <a:extLst>
              <a:ext uri="{FF2B5EF4-FFF2-40B4-BE49-F238E27FC236}">
                <a16:creationId xmlns:a16="http://schemas.microsoft.com/office/drawing/2014/main" id="{B4B9F3BC-9FD5-451D-A9B0-2831CA4EAB01}"/>
              </a:ext>
            </a:extLst>
          </p:cNvPr>
          <p:cNvSpPr/>
          <p:nvPr/>
        </p:nvSpPr>
        <p:spPr>
          <a:xfrm>
            <a:off x="4061264" y="1440661"/>
            <a:ext cx="395098" cy="341562"/>
          </a:xfrm>
          <a:prstGeom prst="star5">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11" name="Star: 5 Points 10">
            <a:extLst>
              <a:ext uri="{FF2B5EF4-FFF2-40B4-BE49-F238E27FC236}">
                <a16:creationId xmlns:a16="http://schemas.microsoft.com/office/drawing/2014/main" id="{D7C857E3-C0C1-4384-93CD-7E0837A8A56B}"/>
              </a:ext>
            </a:extLst>
          </p:cNvPr>
          <p:cNvSpPr/>
          <p:nvPr/>
        </p:nvSpPr>
        <p:spPr>
          <a:xfrm>
            <a:off x="3375999" y="2232998"/>
            <a:ext cx="395098" cy="341562"/>
          </a:xfrm>
          <a:prstGeom prst="star5">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12" name="Star: 5 Points 11">
            <a:extLst>
              <a:ext uri="{FF2B5EF4-FFF2-40B4-BE49-F238E27FC236}">
                <a16:creationId xmlns:a16="http://schemas.microsoft.com/office/drawing/2014/main" id="{A2A0B327-AABA-4D6E-9349-DAC52A48F18E}"/>
              </a:ext>
            </a:extLst>
          </p:cNvPr>
          <p:cNvSpPr/>
          <p:nvPr/>
        </p:nvSpPr>
        <p:spPr>
          <a:xfrm>
            <a:off x="8328107" y="2864727"/>
            <a:ext cx="395098" cy="341562"/>
          </a:xfrm>
          <a:prstGeom prst="star5">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Tree>
    <p:extLst>
      <p:ext uri="{BB962C8B-B14F-4D97-AF65-F5344CB8AC3E}">
        <p14:creationId xmlns:p14="http://schemas.microsoft.com/office/powerpoint/2010/main" val="10566482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b="1" dirty="0">
                <a:ea typeface="ＭＳ Ｐゴシック"/>
                <a:cs typeface="Arial"/>
              </a:rPr>
              <a:t>Stream processing</a:t>
            </a:r>
            <a:r>
              <a:rPr lang="en-US" dirty="0">
                <a:ea typeface="ＭＳ Ｐゴシック"/>
                <a:cs typeface="Arial"/>
              </a:rPr>
              <a:t>: distributed version of </a:t>
            </a:r>
            <a:r>
              <a:rPr lang="en-US" dirty="0" err="1">
                <a:latin typeface="Consolas"/>
                <a:ea typeface="ＭＳ Ｐゴシック"/>
                <a:cs typeface="Arial"/>
              </a:rPr>
              <a:t>wc</a:t>
            </a:r>
            <a:r>
              <a:rPr lang="en-US" dirty="0">
                <a:latin typeface="Consolas"/>
                <a:ea typeface="ＭＳ Ｐゴシック"/>
                <a:cs typeface="Arial"/>
              </a:rPr>
              <a:t>(1)</a:t>
            </a:r>
            <a:endParaRPr lang="en-US" dirty="0">
              <a:latin typeface="Consolas"/>
            </a:endParaRPr>
          </a:p>
          <a:p>
            <a:pPr lvl="1"/>
            <a:r>
              <a:rPr lang="en-US" dirty="0">
                <a:ea typeface="ＭＳ Ｐゴシック"/>
                <a:cs typeface="Arial"/>
              </a:rPr>
              <a:t>Read a line</a:t>
            </a:r>
            <a:endParaRPr lang="en-US" dirty="0">
              <a:cs typeface="Arial"/>
            </a:endParaRPr>
          </a:p>
          <a:p>
            <a:pPr lvl="1"/>
            <a:r>
              <a:rPr lang="en-US" dirty="0">
                <a:ea typeface="ＭＳ Ｐゴシック"/>
                <a:cs typeface="Arial"/>
              </a:rPr>
              <a:t>Split by space</a:t>
            </a:r>
          </a:p>
          <a:p>
            <a:pPr lvl="1"/>
            <a:r>
              <a:rPr lang="en-US" dirty="0">
                <a:ea typeface="ＭＳ Ｐゴシック"/>
                <a:cs typeface="Arial"/>
              </a:rPr>
              <a:t>Group by word, count occurrences</a:t>
            </a:r>
          </a:p>
          <a:p>
            <a:r>
              <a:rPr lang="en-US" dirty="0">
                <a:ea typeface="ＭＳ Ｐゴシック"/>
                <a:cs typeface="Arial"/>
              </a:rPr>
              <a:t>For correctness, we desire exactly once processing from end-to-end</a:t>
            </a:r>
          </a:p>
        </p:txBody>
      </p:sp>
      <p:sp>
        <p:nvSpPr>
          <p:cNvPr id="4" name="Slide Number Placeholder 3"/>
          <p:cNvSpPr>
            <a:spLocks noGrp="1"/>
          </p:cNvSpPr>
          <p:nvPr>
            <p:ph type="sldNum" sz="quarter" idx="12"/>
          </p:nvPr>
        </p:nvSpPr>
        <p:spPr/>
        <p:txBody>
          <a:bodyPr/>
          <a:lstStyle/>
          <a:p>
            <a:fld id="{9CA42EFC-83FB-AF41-816E-5BAB392F40F7}" type="slidenum">
              <a:rPr lang="en-US" smtClean="0"/>
              <a:pPr/>
              <a:t>2</a:t>
            </a:fld>
            <a:endParaRPr lang="en-US"/>
          </a:p>
        </p:txBody>
      </p:sp>
      <p:sp>
        <p:nvSpPr>
          <p:cNvPr id="16386" name="Title 1"/>
          <p:cNvSpPr>
            <a:spLocks noGrp="1"/>
          </p:cNvSpPr>
          <p:nvPr>
            <p:ph type="title"/>
          </p:nvPr>
        </p:nvSpPr>
        <p:spPr/>
        <p:txBody>
          <a:bodyPr/>
          <a:lstStyle/>
          <a:p>
            <a:r>
              <a:rPr lang="en-US" dirty="0">
                <a:ea typeface="ＭＳ Ｐゴシック"/>
              </a:rPr>
              <a:t>Problem Statement / Motivation</a:t>
            </a:r>
          </a:p>
        </p:txBody>
      </p:sp>
      <p:pic>
        <p:nvPicPr>
          <p:cNvPr id="2" name="Picture 2" descr="A screenshot of a social media post&#10;&#10;Description generated with very high confidence">
            <a:extLst>
              <a:ext uri="{FF2B5EF4-FFF2-40B4-BE49-F238E27FC236}">
                <a16:creationId xmlns:a16="http://schemas.microsoft.com/office/drawing/2014/main" id="{2F7637A5-BD9F-4EE4-974B-60430B3E2C67}"/>
              </a:ext>
            </a:extLst>
          </p:cNvPr>
          <p:cNvPicPr>
            <a:picLocks noChangeAspect="1"/>
          </p:cNvPicPr>
          <p:nvPr/>
        </p:nvPicPr>
        <p:blipFill>
          <a:blip r:embed="rId2"/>
          <a:stretch>
            <a:fillRect/>
          </a:stretch>
        </p:blipFill>
        <p:spPr>
          <a:xfrm>
            <a:off x="1016118" y="1792686"/>
            <a:ext cx="6849433" cy="4000723"/>
          </a:xfrm>
          <a:prstGeom prst="rect">
            <a:avLst/>
          </a:prstGeom>
        </p:spPr>
      </p:pic>
    </p:spTree>
    <p:extLst>
      <p:ext uri="{BB962C8B-B14F-4D97-AF65-F5344CB8AC3E}">
        <p14:creationId xmlns:p14="http://schemas.microsoft.com/office/powerpoint/2010/main" val="171707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A42EFC-83FB-AF41-816E-5BAB392F40F7}" type="slidenum">
              <a:rPr lang="en-US" smtClean="0"/>
              <a:pPr/>
              <a:t>3</a:t>
            </a:fld>
            <a:endParaRPr lang="en-US"/>
          </a:p>
        </p:txBody>
      </p:sp>
      <p:sp>
        <p:nvSpPr>
          <p:cNvPr id="16386" name="Title 1"/>
          <p:cNvSpPr>
            <a:spLocks noGrp="1"/>
          </p:cNvSpPr>
          <p:nvPr>
            <p:ph type="title"/>
          </p:nvPr>
        </p:nvSpPr>
        <p:spPr/>
        <p:txBody>
          <a:bodyPr/>
          <a:lstStyle/>
          <a:p>
            <a:r>
              <a:rPr lang="en-US" dirty="0"/>
              <a:t>Previous Solutions</a:t>
            </a:r>
          </a:p>
        </p:txBody>
      </p:sp>
      <p:pic>
        <p:nvPicPr>
          <p:cNvPr id="5" name="Picture 5" descr="A close up of a logo&#10;&#10;Description generated with very high confidence">
            <a:extLst>
              <a:ext uri="{FF2B5EF4-FFF2-40B4-BE49-F238E27FC236}">
                <a16:creationId xmlns:a16="http://schemas.microsoft.com/office/drawing/2014/main" id="{21E9B727-1A02-4AA4-AF31-A491573BC113}"/>
              </a:ext>
            </a:extLst>
          </p:cNvPr>
          <p:cNvPicPr>
            <a:picLocks noChangeAspect="1"/>
          </p:cNvPicPr>
          <p:nvPr/>
        </p:nvPicPr>
        <p:blipFill>
          <a:blip r:embed="rId2"/>
          <a:stretch>
            <a:fillRect/>
          </a:stretch>
        </p:blipFill>
        <p:spPr>
          <a:xfrm>
            <a:off x="1299861" y="5230679"/>
            <a:ext cx="2743200" cy="818740"/>
          </a:xfrm>
          <a:prstGeom prst="rect">
            <a:avLst/>
          </a:prstGeom>
        </p:spPr>
      </p:pic>
      <p:pic>
        <p:nvPicPr>
          <p:cNvPr id="7" name="Picture 7">
            <a:extLst>
              <a:ext uri="{FF2B5EF4-FFF2-40B4-BE49-F238E27FC236}">
                <a16:creationId xmlns:a16="http://schemas.microsoft.com/office/drawing/2014/main" id="{AA1C18E1-723E-4BA8-9C56-5BE8B82416ED}"/>
              </a:ext>
            </a:extLst>
          </p:cNvPr>
          <p:cNvPicPr>
            <a:picLocks noChangeAspect="1"/>
          </p:cNvPicPr>
          <p:nvPr/>
        </p:nvPicPr>
        <p:blipFill>
          <a:blip r:embed="rId3"/>
          <a:stretch>
            <a:fillRect/>
          </a:stretch>
        </p:blipFill>
        <p:spPr>
          <a:xfrm>
            <a:off x="429785" y="2133912"/>
            <a:ext cx="4017587" cy="470137"/>
          </a:xfrm>
          <a:prstGeom prst="rect">
            <a:avLst/>
          </a:prstGeom>
        </p:spPr>
      </p:pic>
      <p:pic>
        <p:nvPicPr>
          <p:cNvPr id="9" name="Picture 9" descr="A picture containing object&#10;&#10;Description generated with very high confidence">
            <a:extLst>
              <a:ext uri="{FF2B5EF4-FFF2-40B4-BE49-F238E27FC236}">
                <a16:creationId xmlns:a16="http://schemas.microsoft.com/office/drawing/2014/main" id="{999A0ECD-71E7-4D51-8335-BF0CD386FFD5}"/>
              </a:ext>
            </a:extLst>
          </p:cNvPr>
          <p:cNvPicPr>
            <a:picLocks noChangeAspect="1"/>
          </p:cNvPicPr>
          <p:nvPr/>
        </p:nvPicPr>
        <p:blipFill>
          <a:blip r:embed="rId4"/>
          <a:stretch>
            <a:fillRect/>
          </a:stretch>
        </p:blipFill>
        <p:spPr>
          <a:xfrm>
            <a:off x="1299862" y="3506946"/>
            <a:ext cx="2743200" cy="882713"/>
          </a:xfrm>
          <a:prstGeom prst="rect">
            <a:avLst/>
          </a:prstGeom>
        </p:spPr>
      </p:pic>
      <p:sp>
        <p:nvSpPr>
          <p:cNvPr id="11" name="TextBox 10">
            <a:extLst>
              <a:ext uri="{FF2B5EF4-FFF2-40B4-BE49-F238E27FC236}">
                <a16:creationId xmlns:a16="http://schemas.microsoft.com/office/drawing/2014/main" id="{A46CA3CC-AE53-4140-82CE-D45AF44766F7}"/>
              </a:ext>
            </a:extLst>
          </p:cNvPr>
          <p:cNvSpPr txBox="1"/>
          <p:nvPr/>
        </p:nvSpPr>
        <p:spPr>
          <a:xfrm>
            <a:off x="4827904" y="1765627"/>
            <a:ext cx="3727302" cy="830997"/>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2400">
                <a:latin typeface="Arial"/>
                <a:cs typeface="Arial"/>
              </a:rPr>
              <a:t>Written in Erlang</a:t>
            </a:r>
            <a:endParaRPr lang="en-US"/>
          </a:p>
          <a:p>
            <a:pPr algn="l"/>
            <a:r>
              <a:rPr lang="en-US" sz="2400">
                <a:latin typeface="Arial"/>
                <a:cs typeface="Arial"/>
              </a:rPr>
              <a:t>At-least-once semantics</a:t>
            </a:r>
            <a:endParaRPr lang="en-US" sz="2400" dirty="0">
              <a:latin typeface="Arial"/>
              <a:cs typeface="Arial"/>
            </a:endParaRPr>
          </a:p>
        </p:txBody>
      </p:sp>
      <p:sp>
        <p:nvSpPr>
          <p:cNvPr id="14" name="TextBox 13">
            <a:extLst>
              <a:ext uri="{FF2B5EF4-FFF2-40B4-BE49-F238E27FC236}">
                <a16:creationId xmlns:a16="http://schemas.microsoft.com/office/drawing/2014/main" id="{AA3CEEFF-2013-4165-8F86-A16A3EA8B766}"/>
              </a:ext>
            </a:extLst>
          </p:cNvPr>
          <p:cNvSpPr txBox="1"/>
          <p:nvPr/>
        </p:nvSpPr>
        <p:spPr>
          <a:xfrm>
            <a:off x="4827904" y="3505557"/>
            <a:ext cx="3676006" cy="120032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2400">
                <a:latin typeface="Arial"/>
                <a:cs typeface="Arial"/>
              </a:rPr>
              <a:t>Written in Java</a:t>
            </a:r>
          </a:p>
          <a:p>
            <a:pPr algn="l"/>
            <a:r>
              <a:rPr lang="en-US" sz="2400">
                <a:latin typeface="Arial"/>
                <a:cs typeface="Arial"/>
              </a:rPr>
              <a:t>Exactly-once semantics</a:t>
            </a:r>
          </a:p>
          <a:p>
            <a:pPr algn="l"/>
            <a:r>
              <a:rPr lang="en-US" sz="2400">
                <a:latin typeface="Arial"/>
                <a:cs typeface="Arial"/>
              </a:rPr>
              <a:t>Transaction support</a:t>
            </a:r>
            <a:endParaRPr lang="en-US" sz="2400" dirty="0">
              <a:latin typeface="Arial"/>
              <a:cs typeface="Arial"/>
            </a:endParaRPr>
          </a:p>
        </p:txBody>
      </p:sp>
      <p:sp>
        <p:nvSpPr>
          <p:cNvPr id="10" name="TextBox 9">
            <a:extLst>
              <a:ext uri="{FF2B5EF4-FFF2-40B4-BE49-F238E27FC236}">
                <a16:creationId xmlns:a16="http://schemas.microsoft.com/office/drawing/2014/main" id="{00DFD0BA-D067-484E-A327-B9A887D49116}"/>
              </a:ext>
            </a:extLst>
          </p:cNvPr>
          <p:cNvSpPr txBox="1"/>
          <p:nvPr/>
        </p:nvSpPr>
        <p:spPr>
          <a:xfrm>
            <a:off x="4827904" y="5175890"/>
            <a:ext cx="3676006" cy="120032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2400">
                <a:latin typeface="Arial"/>
                <a:cs typeface="Arial"/>
              </a:rPr>
              <a:t>Written in Java</a:t>
            </a:r>
          </a:p>
          <a:p>
            <a:pPr algn="l"/>
            <a:r>
              <a:rPr lang="en-US" sz="2400">
                <a:latin typeface="Arial"/>
                <a:cs typeface="Arial"/>
              </a:rPr>
              <a:t>Exactly-once semantics</a:t>
            </a:r>
          </a:p>
          <a:p>
            <a:pPr algn="l"/>
            <a:r>
              <a:rPr lang="en-US" sz="2400">
                <a:latin typeface="Arial"/>
                <a:cs typeface="Arial"/>
              </a:rPr>
              <a:t>Transaction support</a:t>
            </a:r>
            <a:endParaRPr lang="en-US" sz="2400" dirty="0">
              <a:latin typeface="Arial"/>
              <a:cs typeface="Arial"/>
            </a:endParaRPr>
          </a:p>
        </p:txBody>
      </p:sp>
    </p:spTree>
    <p:extLst>
      <p:ext uri="{BB962C8B-B14F-4D97-AF65-F5344CB8AC3E}">
        <p14:creationId xmlns:p14="http://schemas.microsoft.com/office/powerpoint/2010/main" val="68326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b="1" dirty="0">
                <a:ea typeface="ＭＳ Ｐゴシック"/>
                <a:cs typeface="Arial"/>
              </a:rPr>
              <a:t>Exactly Once</a:t>
            </a:r>
            <a:r>
              <a:rPr lang="en-US" dirty="0">
                <a:ea typeface="ＭＳ Ｐゴシック"/>
                <a:cs typeface="Arial"/>
              </a:rPr>
              <a:t>: In a distributed publish-subscribe messaging system, various failures may cause a single message to appear twice in the messaging system, leading to incorrect result.</a:t>
            </a:r>
          </a:p>
          <a:p>
            <a:pPr lvl="1"/>
            <a:r>
              <a:rPr lang="en-US" dirty="0">
                <a:ea typeface="ＭＳ Ｐゴシック"/>
                <a:cs typeface="Arial"/>
              </a:rPr>
              <a:t>Broker failure</a:t>
            </a:r>
          </a:p>
          <a:p>
            <a:pPr lvl="1"/>
            <a:r>
              <a:rPr lang="en-US" dirty="0">
                <a:ea typeface="ＭＳ Ｐゴシック"/>
                <a:cs typeface="Arial"/>
              </a:rPr>
              <a:t>RPC (network) failure</a:t>
            </a:r>
          </a:p>
          <a:p>
            <a:pPr lvl="1"/>
            <a:r>
              <a:rPr lang="en-US" dirty="0">
                <a:ea typeface="ＭＳ Ｐゴシック"/>
                <a:cs typeface="Arial"/>
              </a:rPr>
              <a:t>Client failure</a:t>
            </a:r>
          </a:p>
          <a:p>
            <a:endParaRPr lang="en-US" dirty="0">
              <a:cs typeface="Arial"/>
            </a:endParaRPr>
          </a:p>
        </p:txBody>
      </p:sp>
      <p:sp>
        <p:nvSpPr>
          <p:cNvPr id="4" name="Slide Number Placeholder 3"/>
          <p:cNvSpPr>
            <a:spLocks noGrp="1"/>
          </p:cNvSpPr>
          <p:nvPr>
            <p:ph type="sldNum" sz="quarter" idx="12"/>
          </p:nvPr>
        </p:nvSpPr>
        <p:spPr/>
        <p:txBody>
          <a:bodyPr/>
          <a:lstStyle/>
          <a:p>
            <a:fld id="{9CA42EFC-83FB-AF41-816E-5BAB392F40F7}" type="slidenum">
              <a:rPr lang="en-US" smtClean="0"/>
              <a:pPr/>
              <a:t>4</a:t>
            </a:fld>
            <a:endParaRPr lang="en-US"/>
          </a:p>
        </p:txBody>
      </p:sp>
      <p:sp>
        <p:nvSpPr>
          <p:cNvPr id="16386" name="Title 1"/>
          <p:cNvSpPr>
            <a:spLocks noGrp="1"/>
          </p:cNvSpPr>
          <p:nvPr>
            <p:ph type="title"/>
          </p:nvPr>
        </p:nvSpPr>
        <p:spPr/>
        <p:txBody>
          <a:bodyPr/>
          <a:lstStyle/>
          <a:p>
            <a:r>
              <a:rPr lang="en-US">
                <a:ea typeface="ＭＳ Ｐゴシック"/>
                <a:cs typeface="Arial"/>
              </a:rPr>
              <a:t>Key Challenges</a:t>
            </a:r>
            <a:endParaRPr lang="en-US" b="0">
              <a:ea typeface="ＭＳ Ｐゴシック"/>
              <a:cs typeface="Arial"/>
            </a:endParaRPr>
          </a:p>
        </p:txBody>
      </p:sp>
    </p:spTree>
    <p:extLst>
      <p:ext uri="{BB962C8B-B14F-4D97-AF65-F5344CB8AC3E}">
        <p14:creationId xmlns:p14="http://schemas.microsoft.com/office/powerpoint/2010/main" val="140055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b="1" dirty="0">
                <a:ea typeface="ＭＳ Ｐゴシック"/>
                <a:cs typeface="Arial"/>
              </a:rPr>
              <a:t>Transactional Messaging</a:t>
            </a:r>
            <a:r>
              <a:rPr lang="en-US" dirty="0">
                <a:ea typeface="ＭＳ Ｐゴシック"/>
                <a:cs typeface="Arial"/>
              </a:rPr>
              <a:t>: </a:t>
            </a:r>
            <a:r>
              <a:rPr lang="en-US">
                <a:ea typeface="ＭＳ Ｐゴシック"/>
              </a:rPr>
              <a:t>Atomically read/write </a:t>
            </a:r>
            <a:r>
              <a:rPr lang="en-US" dirty="0">
                <a:ea typeface="ＭＳ Ｐゴシック"/>
              </a:rPr>
              <a:t>multiple messages to multiple partitions</a:t>
            </a:r>
          </a:p>
          <a:p>
            <a:pPr lvl="1"/>
            <a:r>
              <a:rPr lang="en-US">
                <a:ea typeface="ＭＳ Ｐゴシック"/>
                <a:cs typeface="Arial"/>
              </a:rPr>
              <a:t>Consume one line from </a:t>
            </a:r>
            <a:r>
              <a:rPr lang="en-US">
                <a:latin typeface="Consolas"/>
                <a:ea typeface="ＭＳ Ｐゴシック"/>
                <a:cs typeface="Arial"/>
              </a:rPr>
              <a:t>LINES</a:t>
            </a:r>
            <a:endParaRPr lang="en-US" dirty="0">
              <a:latin typeface="Consolas"/>
              <a:cs typeface="Arial"/>
            </a:endParaRPr>
          </a:p>
          <a:p>
            <a:pPr lvl="1"/>
            <a:r>
              <a:rPr lang="en-US">
                <a:ea typeface="ＭＳ Ｐゴシック"/>
                <a:cs typeface="Arial"/>
              </a:rPr>
              <a:t>Split by spaces</a:t>
            </a:r>
            <a:endParaRPr lang="en-US" dirty="0">
              <a:cs typeface="Arial"/>
            </a:endParaRPr>
          </a:p>
          <a:p>
            <a:pPr lvl="1"/>
            <a:r>
              <a:rPr lang="en-US">
                <a:ea typeface="ＭＳ Ｐゴシック"/>
                <a:cs typeface="Arial"/>
              </a:rPr>
              <a:t>Publish all the words into </a:t>
            </a:r>
            <a:r>
              <a:rPr lang="en-US" dirty="0">
                <a:latin typeface="Consolas"/>
                <a:ea typeface="ＭＳ Ｐゴシック"/>
                <a:cs typeface="Arial"/>
              </a:rPr>
              <a:t>WORDS</a:t>
            </a:r>
            <a:endParaRPr lang="en-US" dirty="0">
              <a:latin typeface="Consolas"/>
              <a:cs typeface="Arial"/>
            </a:endParaRPr>
          </a:p>
        </p:txBody>
      </p:sp>
      <p:sp>
        <p:nvSpPr>
          <p:cNvPr id="4" name="Slide Number Placeholder 3"/>
          <p:cNvSpPr>
            <a:spLocks noGrp="1"/>
          </p:cNvSpPr>
          <p:nvPr>
            <p:ph type="sldNum" sz="quarter" idx="12"/>
          </p:nvPr>
        </p:nvSpPr>
        <p:spPr/>
        <p:txBody>
          <a:bodyPr/>
          <a:lstStyle/>
          <a:p>
            <a:fld id="{9CA42EFC-83FB-AF41-816E-5BAB392F40F7}" type="slidenum">
              <a:rPr lang="en-US" smtClean="0"/>
              <a:pPr/>
              <a:t>5</a:t>
            </a:fld>
            <a:endParaRPr lang="en-US"/>
          </a:p>
        </p:txBody>
      </p:sp>
      <p:sp>
        <p:nvSpPr>
          <p:cNvPr id="16386" name="Title 1"/>
          <p:cNvSpPr>
            <a:spLocks noGrp="1"/>
          </p:cNvSpPr>
          <p:nvPr>
            <p:ph type="title"/>
          </p:nvPr>
        </p:nvSpPr>
        <p:spPr/>
        <p:txBody>
          <a:bodyPr/>
          <a:lstStyle/>
          <a:p>
            <a:r>
              <a:rPr lang="en-US">
                <a:ea typeface="ＭＳ Ｐゴシック"/>
                <a:cs typeface="Arial"/>
              </a:rPr>
              <a:t>Key Challenges</a:t>
            </a:r>
            <a:endParaRPr lang="en-US" b="0">
              <a:ea typeface="ＭＳ Ｐゴシック"/>
              <a:cs typeface="Arial"/>
            </a:endParaRPr>
          </a:p>
        </p:txBody>
      </p:sp>
    </p:spTree>
    <p:extLst>
      <p:ext uri="{BB962C8B-B14F-4D97-AF65-F5344CB8AC3E}">
        <p14:creationId xmlns:p14="http://schemas.microsoft.com/office/powerpoint/2010/main" val="243388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793804" cy="5410200"/>
          </a:xfrm>
        </p:spPr>
        <p:txBody>
          <a:bodyPr>
            <a:normAutofit/>
          </a:bodyPr>
          <a:lstStyle/>
          <a:p>
            <a:pPr>
              <a:lnSpc>
                <a:spcPct val="130000"/>
              </a:lnSpc>
            </a:pPr>
            <a:r>
              <a:rPr lang="en-US" sz="2600" dirty="0">
                <a:ea typeface="ＭＳ Ｐゴシック"/>
              </a:rPr>
              <a:t>Producer send a sequence number with each message</a:t>
            </a:r>
            <a:endParaRPr lang="en-US" sz="2600" dirty="0"/>
          </a:p>
          <a:p>
            <a:pPr>
              <a:lnSpc>
                <a:spcPct val="130000"/>
              </a:lnSpc>
            </a:pPr>
            <a:r>
              <a:rPr lang="en-US" sz="2600" dirty="0">
                <a:ea typeface="ＭＳ Ｐゴシック"/>
              </a:rPr>
              <a:t>Broker can then detect if it's a new message or just a previous one retried.</a:t>
            </a:r>
          </a:p>
          <a:p>
            <a:pPr>
              <a:lnSpc>
                <a:spcPct val="130000"/>
              </a:lnSpc>
            </a:pPr>
            <a:r>
              <a:rPr lang="en-US" sz="2600">
                <a:ea typeface="ＭＳ Ｐゴシック"/>
              </a:rPr>
              <a:t>What if the producer fail?</a:t>
            </a:r>
          </a:p>
          <a:p>
            <a:pPr lvl="1">
              <a:lnSpc>
                <a:spcPct val="130000"/>
              </a:lnSpc>
            </a:pPr>
            <a:r>
              <a:rPr lang="en-US" sz="2400">
                <a:ea typeface="ＭＳ Ｐゴシック"/>
              </a:rPr>
              <a:t>Use transaction!</a:t>
            </a:r>
            <a:endParaRPr lang="en-US" sz="2400" dirty="0">
              <a:ea typeface="ＭＳ Ｐゴシック"/>
            </a:endParaRPr>
          </a:p>
        </p:txBody>
      </p:sp>
      <p:sp>
        <p:nvSpPr>
          <p:cNvPr id="25602" name="Rectangle 2"/>
          <p:cNvSpPr>
            <a:spLocks noGrp="1" noChangeArrowheads="1"/>
          </p:cNvSpPr>
          <p:nvPr>
            <p:ph type="title"/>
          </p:nvPr>
        </p:nvSpPr>
        <p:spPr/>
        <p:txBody>
          <a:bodyPr/>
          <a:lstStyle/>
          <a:p>
            <a:r>
              <a:rPr lang="en-US">
                <a:ea typeface="ＭＳ Ｐゴシック"/>
              </a:rPr>
              <a:t>Key Idea: </a:t>
            </a:r>
            <a:r>
              <a:rPr lang="en-US" b="0">
                <a:ea typeface="ＭＳ Ｐゴシック"/>
              </a:rPr>
              <a:t>Sequence Number</a:t>
            </a:r>
            <a:endParaRPr lang="en-US" b="0" dirty="0"/>
          </a:p>
        </p:txBody>
      </p:sp>
    </p:spTree>
    <p:extLst>
      <p:ext uri="{BB962C8B-B14F-4D97-AF65-F5344CB8AC3E}">
        <p14:creationId xmlns:p14="http://schemas.microsoft.com/office/powerpoint/2010/main" val="551458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793804" cy="5410200"/>
          </a:xfrm>
        </p:spPr>
        <p:txBody>
          <a:bodyPr>
            <a:normAutofit/>
          </a:bodyPr>
          <a:lstStyle/>
          <a:p>
            <a:pPr>
              <a:lnSpc>
                <a:spcPct val="130000"/>
              </a:lnSpc>
            </a:pPr>
            <a:r>
              <a:rPr lang="en-US" sz="2600">
                <a:ea typeface="ＭＳ Ｐゴシック"/>
              </a:rPr>
              <a:t>An internal topic, </a:t>
            </a:r>
            <a:r>
              <a:rPr lang="en-US" sz="2600" b="1">
                <a:ea typeface="ＭＳ Ｐゴシック"/>
                <a:cs typeface="Arial"/>
              </a:rPr>
              <a:t>transaction topic</a:t>
            </a:r>
            <a:r>
              <a:rPr lang="en-US" sz="2600">
                <a:ea typeface="ＭＳ Ｐゴシック"/>
                <a:cs typeface="Arial"/>
              </a:rPr>
              <a:t>, is organized by a unique module called </a:t>
            </a:r>
            <a:r>
              <a:rPr lang="en-US" sz="2600" b="1">
                <a:ea typeface="ＭＳ Ｐゴシック"/>
                <a:cs typeface="Arial"/>
              </a:rPr>
              <a:t>transaction coordinator</a:t>
            </a:r>
          </a:p>
          <a:p>
            <a:pPr>
              <a:lnSpc>
                <a:spcPct val="130000"/>
              </a:lnSpc>
            </a:pPr>
            <a:r>
              <a:rPr lang="en-US" sz="2600">
                <a:ea typeface="ＭＳ Ｐゴシック"/>
                <a:cs typeface="Arial"/>
              </a:rPr>
              <a:t>Consumer offests, used to denote if a consumer (group) has taken or not taken a certain message, is organized by another moduled called </a:t>
            </a:r>
            <a:r>
              <a:rPr lang="en-US" sz="2600" b="1">
                <a:ea typeface="ＭＳ Ｐゴシック"/>
                <a:cs typeface="Arial"/>
              </a:rPr>
              <a:t>consumer coordinator</a:t>
            </a:r>
            <a:endParaRPr lang="en-US" sz="2600" b="1" dirty="0">
              <a:cs typeface="Arial"/>
            </a:endParaRPr>
          </a:p>
        </p:txBody>
      </p:sp>
      <p:sp>
        <p:nvSpPr>
          <p:cNvPr id="25602" name="Rectangle 2"/>
          <p:cNvSpPr>
            <a:spLocks noGrp="1" noChangeArrowheads="1"/>
          </p:cNvSpPr>
          <p:nvPr>
            <p:ph type="title"/>
          </p:nvPr>
        </p:nvSpPr>
        <p:spPr/>
        <p:txBody>
          <a:bodyPr/>
          <a:lstStyle/>
          <a:p>
            <a:r>
              <a:rPr lang="en-US">
                <a:ea typeface="ＭＳ Ｐゴシック"/>
              </a:rPr>
              <a:t>Key Idea: </a:t>
            </a:r>
            <a:r>
              <a:rPr lang="en-US" b="0">
                <a:ea typeface="ＭＳ Ｐゴシック"/>
              </a:rPr>
              <a:t>Coordinators</a:t>
            </a:r>
            <a:endParaRPr lang="en-US" b="0" dirty="0"/>
          </a:p>
        </p:txBody>
      </p:sp>
    </p:spTree>
    <p:extLst>
      <p:ext uri="{BB962C8B-B14F-4D97-AF65-F5344CB8AC3E}">
        <p14:creationId xmlns:p14="http://schemas.microsoft.com/office/powerpoint/2010/main" val="403829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793804" cy="5410200"/>
          </a:xfrm>
        </p:spPr>
        <p:txBody>
          <a:bodyPr>
            <a:normAutofit/>
          </a:bodyPr>
          <a:lstStyle/>
          <a:p>
            <a:pPr>
              <a:lnSpc>
                <a:spcPct val="130000"/>
              </a:lnSpc>
            </a:pPr>
            <a:r>
              <a:rPr lang="en-US" sz="2600">
                <a:ea typeface="ＭＳ Ｐゴシック"/>
              </a:rPr>
              <a:t>Minimal overhead per transaction:</a:t>
            </a:r>
            <a:endParaRPr lang="en-US" sz="2600" dirty="0"/>
          </a:p>
          <a:p>
            <a:pPr lvl="1">
              <a:lnSpc>
                <a:spcPct val="130000"/>
              </a:lnSpc>
            </a:pPr>
            <a:r>
              <a:rPr lang="en-US" sz="2400">
                <a:ea typeface="ＭＳ Ｐゴシック"/>
              </a:rPr>
              <a:t>Exactly-once in-order is 3% slower than at-least-once in-order (1 in-flight)</a:t>
            </a:r>
            <a:endParaRPr lang="en-US" sz="2400">
              <a:ea typeface="ＭＳ Ｐゴシック"/>
              <a:cs typeface="Arial"/>
            </a:endParaRPr>
          </a:p>
          <a:p>
            <a:pPr lvl="1">
              <a:lnSpc>
                <a:spcPct val="130000"/>
              </a:lnSpc>
            </a:pPr>
            <a:r>
              <a:rPr lang="en-US" sz="2400">
                <a:ea typeface="ＭＳ Ｐゴシック"/>
                <a:cs typeface="Arial"/>
              </a:rPr>
              <a:t>Exactly-once in-order is 20% slower then at-lesat-once out-of-order (5 in-flights)</a:t>
            </a:r>
          </a:p>
          <a:p>
            <a:pPr>
              <a:lnSpc>
                <a:spcPct val="130000"/>
              </a:lnSpc>
            </a:pPr>
            <a:r>
              <a:rPr lang="en-US" sz="2600">
                <a:ea typeface="ＭＳ Ｐゴシック"/>
                <a:cs typeface="Arial"/>
              </a:rPr>
              <a:t>However, Stream API suffers from exactly-once semantics, when the commit interval is short (100ms):</a:t>
            </a:r>
            <a:endParaRPr lang="en-US" sz="2600" dirty="0">
              <a:ea typeface="ＭＳ Ｐゴシック"/>
              <a:cs typeface="Arial"/>
            </a:endParaRPr>
          </a:p>
          <a:p>
            <a:pPr lvl="1">
              <a:lnSpc>
                <a:spcPct val="130000"/>
              </a:lnSpc>
            </a:pPr>
            <a:r>
              <a:rPr lang="en-US" sz="2400">
                <a:ea typeface="ＭＳ Ｐゴシック"/>
                <a:cs typeface="Arial"/>
              </a:rPr>
              <a:t>15%-30% thoroughput degradation</a:t>
            </a:r>
            <a:endParaRPr lang="en-US" sz="2400" dirty="0">
              <a:ea typeface="ＭＳ Ｐゴシック"/>
              <a:cs typeface="Arial"/>
            </a:endParaRPr>
          </a:p>
        </p:txBody>
      </p:sp>
      <p:sp>
        <p:nvSpPr>
          <p:cNvPr id="25602" name="Rectangle 2"/>
          <p:cNvSpPr>
            <a:spLocks noGrp="1" noChangeArrowheads="1"/>
          </p:cNvSpPr>
          <p:nvPr>
            <p:ph type="title"/>
          </p:nvPr>
        </p:nvSpPr>
        <p:spPr/>
        <p:txBody>
          <a:bodyPr/>
          <a:lstStyle/>
          <a:p>
            <a:r>
              <a:rPr lang="en-US" dirty="0"/>
              <a:t>Key Result (Evaluation)</a:t>
            </a:r>
          </a:p>
        </p:txBody>
      </p:sp>
    </p:spTree>
    <p:extLst>
      <p:ext uri="{BB962C8B-B14F-4D97-AF65-F5344CB8AC3E}">
        <p14:creationId xmlns:p14="http://schemas.microsoft.com/office/powerpoint/2010/main" val="10035657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4778582" cy="5410200"/>
          </a:xfrm>
        </p:spPr>
        <p:txBody>
          <a:bodyPr>
            <a:normAutofit/>
          </a:bodyPr>
          <a:lstStyle/>
          <a:p>
            <a:pPr>
              <a:lnSpc>
                <a:spcPct val="130000"/>
              </a:lnSpc>
            </a:pPr>
            <a:r>
              <a:rPr lang="en-US" sz="2600">
                <a:ea typeface="ＭＳ Ｐゴシック"/>
              </a:rPr>
              <a:t>Kafka is now a very popular – </a:t>
            </a:r>
            <a:r>
              <a:rPr lang="en-US" sz="2600" i="1">
                <a:ea typeface="ＭＳ Ｐゴシック"/>
              </a:rPr>
              <a:t>de facto</a:t>
            </a:r>
            <a:r>
              <a:rPr lang="en-US" sz="2600">
                <a:ea typeface="ＭＳ Ｐゴシック"/>
              </a:rPr>
              <a:t> the only:</a:t>
            </a:r>
            <a:endParaRPr lang="en-US" sz="2600" dirty="0"/>
          </a:p>
          <a:p>
            <a:pPr lvl="1">
              <a:lnSpc>
                <a:spcPct val="130000"/>
              </a:lnSpc>
            </a:pPr>
            <a:r>
              <a:rPr lang="en-US" sz="2400">
                <a:ea typeface="ＭＳ Ｐゴシック"/>
              </a:rPr>
              <a:t>open source</a:t>
            </a:r>
            <a:endParaRPr lang="en-US" sz="2400"/>
          </a:p>
          <a:p>
            <a:pPr lvl="1">
              <a:lnSpc>
                <a:spcPct val="130000"/>
              </a:lnSpc>
            </a:pPr>
            <a:r>
              <a:rPr lang="en-US" sz="2400">
                <a:ea typeface="ＭＳ Ｐゴシック"/>
              </a:rPr>
              <a:t>large-scale</a:t>
            </a:r>
            <a:endParaRPr lang="en-US" sz="2400"/>
          </a:p>
          <a:p>
            <a:pPr lvl="1">
              <a:lnSpc>
                <a:spcPct val="130000"/>
              </a:lnSpc>
            </a:pPr>
            <a:r>
              <a:rPr lang="en-US" sz="2400">
                <a:ea typeface="ＭＳ Ｐゴシック"/>
              </a:rPr>
              <a:t>distributed</a:t>
            </a:r>
            <a:endParaRPr lang="en-US" sz="2400">
              <a:cs typeface="Arial"/>
            </a:endParaRPr>
          </a:p>
          <a:p>
            <a:pPr lvl="1">
              <a:lnSpc>
                <a:spcPct val="130000"/>
              </a:lnSpc>
            </a:pPr>
            <a:r>
              <a:rPr lang="en-US" sz="2400">
                <a:ea typeface="ＭＳ Ｐゴシック"/>
              </a:rPr>
              <a:t>messaging/stream processing system.</a:t>
            </a:r>
            <a:endParaRPr lang="en-US" sz="2400">
              <a:cs typeface="Arial"/>
            </a:endParaRPr>
          </a:p>
        </p:txBody>
      </p:sp>
      <p:sp>
        <p:nvSpPr>
          <p:cNvPr id="25602" name="Rectangle 2"/>
          <p:cNvSpPr>
            <a:spLocks noGrp="1" noChangeArrowheads="1"/>
          </p:cNvSpPr>
          <p:nvPr>
            <p:ph type="title"/>
          </p:nvPr>
        </p:nvSpPr>
        <p:spPr/>
        <p:txBody>
          <a:bodyPr/>
          <a:lstStyle/>
          <a:p>
            <a:r>
              <a:rPr lang="en-US" dirty="0"/>
              <a:t>Impact</a:t>
            </a:r>
          </a:p>
        </p:txBody>
      </p:sp>
      <p:sp>
        <p:nvSpPr>
          <p:cNvPr id="4" name="TextBox 3">
            <a:extLst>
              <a:ext uri="{FF2B5EF4-FFF2-40B4-BE49-F238E27FC236}">
                <a16:creationId xmlns:a16="http://schemas.microsoft.com/office/drawing/2014/main" id="{533C56D9-A926-4068-9D99-C400CE30CBB3}"/>
              </a:ext>
            </a:extLst>
          </p:cNvPr>
          <p:cNvSpPr txBox="1"/>
          <p:nvPr/>
        </p:nvSpPr>
        <p:spPr>
          <a:xfrm>
            <a:off x="100649" y="6487528"/>
            <a:ext cx="5763116" cy="27699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1200" b="0" dirty="0">
                <a:latin typeface="Courier New"/>
                <a:cs typeface="Courier New"/>
              </a:rPr>
              <a:t>https://cwiki.apache.org/confluence/display/KAFKA/Powered+By</a:t>
            </a:r>
            <a:endParaRPr lang="en-US" dirty="0"/>
          </a:p>
        </p:txBody>
      </p:sp>
      <p:sp>
        <p:nvSpPr>
          <p:cNvPr id="5" name="TextBox 4">
            <a:extLst>
              <a:ext uri="{FF2B5EF4-FFF2-40B4-BE49-F238E27FC236}">
                <a16:creationId xmlns:a16="http://schemas.microsoft.com/office/drawing/2014/main" id="{2E83D1B5-0055-4845-84AA-20FFF14D4245}"/>
              </a:ext>
            </a:extLst>
          </p:cNvPr>
          <p:cNvSpPr txBox="1"/>
          <p:nvPr/>
        </p:nvSpPr>
        <p:spPr>
          <a:xfrm>
            <a:off x="5454278" y="1380166"/>
            <a:ext cx="3544008"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0">
                <a:latin typeface="Arial"/>
                <a:cs typeface="Arial"/>
              </a:rPr>
              <a:t>2016: LinkedIn Yahoo Twitter Netflix Square Spotify Pinterest Uber Goldman Sachs Tumblr PayPal Box Airbnb Mozilla Cisco Etsy Tagged Foursquare StumbleUpon Coursera Shopify Cerner Oracle Oracle Golden Gate CloudFlare Mate1.com Inc.  Boundary Ancestry.com DataSift Spongecell Wooga AddThis Urban Airship Metamarkets Simple Gnip Loggly RichRelevance SocialTwist Countandra FlyHajj.com uSwitch InfoChimps Visual Revenue Oolya Datadog VisualDNA Sematext Wize Commerce Quixey LinkSmart LucidWorks Big Data Cloud Physics Graylog2 Yieldbot LivePerson Retention Science Strava Outbrain SwiftKey Yeller Emerging Threats Hotels.com Helprace Exponential Livefyre Exoscale Cityzen Data Criteo The Wikimedia Foundation OVH Helpshift Parsely VividCortex Trivago Ants.vn IFTTT Homeadvisor Skyscanner IBM Message Hub iPinYou MailChimp ...</a:t>
            </a:r>
            <a:endParaRPr lang="en-US" sz="1400"/>
          </a:p>
        </p:txBody>
      </p:sp>
    </p:spTree>
    <p:extLst>
      <p:ext uri="{BB962C8B-B14F-4D97-AF65-F5344CB8AC3E}">
        <p14:creationId xmlns:p14="http://schemas.microsoft.com/office/powerpoint/2010/main" val="1041715508"/>
      </p:ext>
    </p:extLst>
  </p:cSld>
  <p:clrMapOvr>
    <a:masterClrMapping/>
  </p:clrMapOv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w="28575">
          <a:solidFill>
            <a:schemeClr val="tx1"/>
          </a:solidFill>
          <a:prstDash val="sysDash"/>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b="0" dirty="0">
            <a:solidFill>
              <a:schemeClr val="tx1"/>
            </a:solidFill>
            <a:latin typeface="+mn-lt"/>
          </a:defRPr>
        </a:defPPr>
      </a:lstStyle>
      <a:style>
        <a:lnRef idx="1">
          <a:schemeClr val="accent1"/>
        </a:lnRef>
        <a:fillRef idx="3">
          <a:schemeClr val="accent1"/>
        </a:fillRef>
        <a:effectRef idx="2">
          <a:schemeClr val="accent1"/>
        </a:effectRef>
        <a:fontRef idx="minor">
          <a:schemeClr val="lt1"/>
        </a:fontRef>
      </a:style>
    </a:spDef>
    <a:lnDef>
      <a:spPr>
        <a:ln>
          <a:prstDash val="solid"/>
          <a:headEnd type="arrow"/>
          <a:tailEnd type="none"/>
        </a:ln>
        <a:effectLst/>
      </a:spPr>
      <a:bodyPr/>
      <a:lstStyle/>
      <a:style>
        <a:lnRef idx="3">
          <a:schemeClr val="dk1"/>
        </a:lnRef>
        <a:fillRef idx="0">
          <a:schemeClr val="dk1"/>
        </a:fillRef>
        <a:effectRef idx="2">
          <a:schemeClr val="dk1"/>
        </a:effectRef>
        <a:fontRef idx="minor">
          <a:schemeClr val="tx1"/>
        </a:fontRef>
      </a:style>
    </a:lnDef>
    <a:txDef>
      <a:spPr>
        <a:noFill/>
      </a:spPr>
      <a:bodyPr wrap="none" rtlCol="0">
        <a:spAutoFit/>
      </a:bodyPr>
      <a:lstStyle>
        <a:defPPr>
          <a:defRPr smtClean="0">
            <a:latin typeface="Arial" charset="0"/>
            <a:ea typeface="Arial" charset="0"/>
            <a:cs typeface="Arial"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36157</TotalTime>
  <Words>46</Words>
  <Application>Microsoft Office PowerPoint</Application>
  <PresentationFormat>On-screen Show (4:3)</PresentationFormat>
  <Paragraphs>21</Paragraphs>
  <Slides>16</Slides>
  <Notes>10</Notes>
  <HiddenSlides>3</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Student Presentation  Kafka: Exactly Once Semantics</vt:lpstr>
      <vt:lpstr>Problem Statement / Motivation</vt:lpstr>
      <vt:lpstr>Previous Solutions</vt:lpstr>
      <vt:lpstr>Key Challenges</vt:lpstr>
      <vt:lpstr>Key Challenges</vt:lpstr>
      <vt:lpstr>Key Idea: Sequence Number</vt:lpstr>
      <vt:lpstr>Key Idea: Coordinators</vt:lpstr>
      <vt:lpstr>Key Result (Evaluation)</vt:lpstr>
      <vt:lpstr>Impact</vt:lpstr>
      <vt:lpstr>Technical Details</vt:lpstr>
      <vt:lpstr>Key Idea:   Idempotent Producer</vt:lpstr>
      <vt:lpstr>Key Idea:   Transactional Messaging</vt:lpstr>
      <vt:lpstr>Key Idea:   Transactional Messaging</vt:lpstr>
      <vt:lpstr>Logical view of Kafka: Publish</vt:lpstr>
      <vt:lpstr>Logical view of Kafka: Deliver</vt:lpstr>
      <vt:lpstr>Physical view of Kafka cluster</vt:lpstr>
    </vt:vector>
  </TitlesOfParts>
  <Company>Princeton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Kai Li</dc:creator>
  <cp:lastModifiedBy>Freedman</cp:lastModifiedBy>
  <cp:revision>2355</cp:revision>
  <cp:lastPrinted>2016-09-14T02:16:39Z</cp:lastPrinted>
  <dcterms:created xsi:type="dcterms:W3CDTF">2013-10-08T01:49:25Z</dcterms:created>
  <dcterms:modified xsi:type="dcterms:W3CDTF">2019-03-13T13:04:53Z</dcterms:modified>
</cp:coreProperties>
</file>