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tiff" ContentType="image/tif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8"/>
  </p:notesMasterIdLst>
  <p:handoutMasterIdLst>
    <p:handoutMasterId r:id="rId29"/>
  </p:handoutMasterIdLst>
  <p:sldIdLst>
    <p:sldId id="381" r:id="rId2"/>
    <p:sldId id="314" r:id="rId3"/>
    <p:sldId id="388" r:id="rId4"/>
    <p:sldId id="391" r:id="rId5"/>
    <p:sldId id="392" r:id="rId6"/>
    <p:sldId id="389" r:id="rId7"/>
    <p:sldId id="393" r:id="rId8"/>
    <p:sldId id="315" r:id="rId9"/>
    <p:sldId id="396" r:id="rId10"/>
    <p:sldId id="397" r:id="rId11"/>
    <p:sldId id="383" r:id="rId12"/>
    <p:sldId id="401" r:id="rId13"/>
    <p:sldId id="400" r:id="rId14"/>
    <p:sldId id="402" r:id="rId15"/>
    <p:sldId id="384" r:id="rId16"/>
    <p:sldId id="403" r:id="rId17"/>
    <p:sldId id="385" r:id="rId18"/>
    <p:sldId id="404" r:id="rId19"/>
    <p:sldId id="405" r:id="rId20"/>
    <p:sldId id="378" r:id="rId21"/>
    <p:sldId id="407" r:id="rId22"/>
    <p:sldId id="408" r:id="rId23"/>
    <p:sldId id="409" r:id="rId24"/>
    <p:sldId id="410" r:id="rId25"/>
    <p:sldId id="406" r:id="rId26"/>
    <p:sldId id="386" r:id="rId27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204"/>
    <a:srgbClr val="FFFF99"/>
    <a:srgbClr val="0000FF"/>
    <a:srgbClr val="92D050"/>
    <a:srgbClr val="CCFFFF"/>
    <a:srgbClr val="FFCC99"/>
    <a:srgbClr val="FF3300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10" autoAdjust="0"/>
    <p:restoredTop sz="83879" autoAdjust="0"/>
  </p:normalViewPr>
  <p:slideViewPr>
    <p:cSldViewPr snapToGrid="0">
      <p:cViewPr>
        <p:scale>
          <a:sx n="67" d="100"/>
          <a:sy n="67" d="100"/>
        </p:scale>
        <p:origin x="-2096" y="-6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8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40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17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52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21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5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22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5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23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5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24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5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25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5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26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9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4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10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40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11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12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13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14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15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29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16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2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61D7-F64F-8E4D-8C48-35B191211857}" type="datetime1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55DC-D3DB-A142-8833-8A2BDFA4DAAA}" type="datetime1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sz="3000"/>
            </a:lvl1pPr>
            <a:lvl2pPr>
              <a:spcBef>
                <a:spcPts val="800"/>
              </a:spcBef>
              <a:defRPr sz="2800"/>
            </a:lvl2pPr>
            <a:lvl3pPr>
              <a:spcBef>
                <a:spcPts val="800"/>
              </a:spcBef>
              <a:defRPr sz="2400"/>
            </a:lvl3pPr>
            <a:lvl4pPr>
              <a:spcBef>
                <a:spcPts val="800"/>
              </a:spcBef>
              <a:defRPr sz="2200"/>
            </a:lvl4pPr>
            <a:lvl5pPr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76201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75945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2/24/19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2/24/19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2/24/19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2/24/19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2/24/19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2/24/19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microsoft.com/office/2007/relationships/hdphoto" Target="../media/hdphoto1.wdp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microsoft.com/office/2007/relationships/hdphoto" Target="../media/hdphoto2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" y="166253"/>
            <a:ext cx="8763000" cy="2452255"/>
          </a:xfrm>
        </p:spPr>
        <p:txBody>
          <a:bodyPr anchor="ctr"/>
          <a:lstStyle/>
          <a:p>
            <a:r>
              <a:rPr lang="en-US" sz="2800" u="sng" dirty="0" smtClean="0"/>
              <a:t>Student Presentation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Optimizing Space Amplification in </a:t>
            </a:r>
            <a:r>
              <a:rPr lang="en-US" i="1" dirty="0" err="1" smtClean="0"/>
              <a:t>RocksDB</a:t>
            </a:r>
            <a:endParaRPr lang="en-US" i="1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COS 518: </a:t>
            </a:r>
            <a:r>
              <a:rPr lang="en-US" i="1" dirty="0" smtClean="0"/>
              <a:t>Advanced Computer Systems</a:t>
            </a:r>
          </a:p>
          <a:p>
            <a:endParaRPr lang="en-US" dirty="0" smtClean="0"/>
          </a:p>
          <a:p>
            <a:r>
              <a:rPr lang="en-US" i="1" dirty="0" smtClean="0"/>
              <a:t>Jennifer Lam</a:t>
            </a:r>
            <a:endParaRPr lang="en-US" i="1" dirty="0" smtClean="0"/>
          </a:p>
          <a:p>
            <a:pPr>
              <a:lnSpc>
                <a:spcPct val="150000"/>
              </a:lnSpc>
            </a:pPr>
            <a:r>
              <a:rPr lang="en-US" i="1" dirty="0" smtClean="0"/>
              <a:t>February 27, 2019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979162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559221" cy="511161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err="1" smtClean="0"/>
              <a:t>RocksDB</a:t>
            </a:r>
            <a:r>
              <a:rPr lang="en-US" sz="2600" dirty="0"/>
              <a:t> </a:t>
            </a:r>
            <a:r>
              <a:rPr lang="en-US" sz="2600" dirty="0" smtClean="0"/>
              <a:t>is an embedded KV storage engine that </a:t>
            </a:r>
            <a:r>
              <a:rPr lang="en-US" sz="2600" b="1" dirty="0" smtClean="0"/>
              <a:t>optimizes space efficiency</a:t>
            </a:r>
            <a:r>
              <a:rPr lang="en-US" sz="2600" dirty="0" smtClean="0"/>
              <a:t> (SSD’s).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E</a:t>
            </a:r>
            <a:r>
              <a:rPr lang="en-US" sz="2400" dirty="0" smtClean="0"/>
              <a:t>nsures </a:t>
            </a:r>
            <a:r>
              <a:rPr lang="en-US" sz="2400" dirty="0"/>
              <a:t>that read/write latencies are within some acceptable bound</a:t>
            </a:r>
            <a:r>
              <a:rPr lang="en-US" sz="24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Reduces space usage by using </a:t>
            </a:r>
            <a:r>
              <a:rPr lang="en-US" sz="2600" b="1" dirty="0" smtClean="0"/>
              <a:t>LSM-tree based storage</a:t>
            </a:r>
            <a:r>
              <a:rPr lang="en-US" sz="2600" dirty="0" smtClean="0"/>
              <a:t> + a series of optimization techniques.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712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Aggressively reduce </a:t>
            </a:r>
            <a:r>
              <a:rPr lang="en-US" sz="2600" b="1" dirty="0" smtClean="0"/>
              <a:t>space amplification </a:t>
            </a:r>
            <a:r>
              <a:rPr lang="en-US" sz="2600" dirty="0" smtClean="0"/>
              <a:t>= all data stored / useful data stored.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299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Aggressively reduce </a:t>
            </a:r>
            <a:r>
              <a:rPr lang="en-US" sz="2600" b="1" dirty="0" smtClean="0"/>
              <a:t>space amplification </a:t>
            </a:r>
            <a:r>
              <a:rPr lang="en-US" sz="2600" dirty="0" smtClean="0"/>
              <a:t>= all data stored / useful data stored.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LSM tree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Dynamic level size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Compression (of </a:t>
            </a:r>
            <a:r>
              <a:rPr lang="en-US" sz="2400" dirty="0" err="1" smtClean="0"/>
              <a:t>sstables</a:t>
            </a:r>
            <a:r>
              <a:rPr lang="en-US" sz="2400" dirty="0" smtClean="0"/>
              <a:t>)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2255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>
                <a:solidFill>
                  <a:srgbClr val="A6A6A6"/>
                </a:solidFill>
              </a:rPr>
              <a:t>Aggressively reduce </a:t>
            </a:r>
            <a:r>
              <a:rPr lang="en-US" sz="2600" b="1" dirty="0" smtClean="0">
                <a:solidFill>
                  <a:srgbClr val="A6A6A6"/>
                </a:solidFill>
              </a:rPr>
              <a:t>space amplification </a:t>
            </a:r>
            <a:r>
              <a:rPr lang="en-US" sz="2600" dirty="0" smtClean="0">
                <a:solidFill>
                  <a:srgbClr val="A6A6A6"/>
                </a:solidFill>
              </a:rPr>
              <a:t>= all data stored / useful data stored.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Tradeoff between space amplification </a:t>
            </a:r>
            <a:r>
              <a:rPr lang="en-US" sz="2600" dirty="0" err="1" smtClean="0"/>
              <a:t>vs</a:t>
            </a:r>
            <a:r>
              <a:rPr lang="en-US" sz="2600" dirty="0" smtClean="0"/>
              <a:t> read/write amplifications: RUM conjecture.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45748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>
                <a:solidFill>
                  <a:srgbClr val="A6A6A6"/>
                </a:solidFill>
              </a:rPr>
              <a:t>Aggressively reduce </a:t>
            </a:r>
            <a:r>
              <a:rPr lang="en-US" sz="2600" b="1" dirty="0" smtClean="0">
                <a:solidFill>
                  <a:srgbClr val="A6A6A6"/>
                </a:solidFill>
              </a:rPr>
              <a:t>space amplification </a:t>
            </a:r>
            <a:r>
              <a:rPr lang="en-US" sz="2600" dirty="0" smtClean="0">
                <a:solidFill>
                  <a:srgbClr val="A6A6A6"/>
                </a:solidFill>
              </a:rPr>
              <a:t>= all data stored / useful data stored.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Tradeoff between space amplification </a:t>
            </a:r>
            <a:r>
              <a:rPr lang="en-US" sz="2600" dirty="0" err="1" smtClean="0"/>
              <a:t>vs</a:t>
            </a:r>
            <a:r>
              <a:rPr lang="en-US" sz="2600" dirty="0" smtClean="0"/>
              <a:t> read/write amplifications: RUM conjecture.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Tiered compression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Bloom filters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Prefix bloom filters.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2028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Result (Evaluation)</a:t>
            </a:r>
            <a:endParaRPr lang="en-US" dirty="0"/>
          </a:p>
        </p:txBody>
      </p:sp>
      <p:pic>
        <p:nvPicPr>
          <p:cNvPr id="2" name="Picture 1" descr="RocksDB Eval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336" y="1308091"/>
            <a:ext cx="4085161" cy="525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657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space used by </a:t>
            </a:r>
            <a:r>
              <a:rPr lang="en-US" dirty="0" err="1" smtClean="0"/>
              <a:t>RocksDB</a:t>
            </a:r>
            <a:r>
              <a:rPr lang="en-US" dirty="0" smtClean="0"/>
              <a:t> 50% lower than storage space used by </a:t>
            </a:r>
            <a:r>
              <a:rPr lang="en-US" dirty="0" err="1" smtClean="0"/>
              <a:t>InnoDB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Data written to storage is 10-15% of what </a:t>
            </a:r>
            <a:r>
              <a:rPr lang="en-US" dirty="0" err="1" smtClean="0"/>
              <a:t>InnoDB</a:t>
            </a:r>
            <a:r>
              <a:rPr lang="en-US" dirty="0" smtClean="0"/>
              <a:t> wrote.</a:t>
            </a:r>
          </a:p>
          <a:p>
            <a:r>
              <a:rPr lang="en-US" dirty="0" smtClean="0"/>
              <a:t>Number and volume of reads is 10-15% higher in </a:t>
            </a:r>
            <a:r>
              <a:rPr lang="en-US" dirty="0" err="1" smtClean="0"/>
              <a:t>RocksDB</a:t>
            </a:r>
            <a:r>
              <a:rPr lang="en-US" dirty="0" smtClean="0"/>
              <a:t> than </a:t>
            </a:r>
            <a:r>
              <a:rPr lang="en-US" dirty="0" err="1" smtClean="0"/>
              <a:t>InnoDB</a:t>
            </a:r>
            <a:r>
              <a:rPr lang="en-US" dirty="0" smtClean="0"/>
              <a:t> (acceptable).</a:t>
            </a:r>
            <a:endParaRPr lang="en-US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Result (Evaluation)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425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First LSM-tree based storage engine to demonstrate competitive performance on OLTP workload.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Exploits storage on SSD’s.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1550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50196" y="1106556"/>
            <a:ext cx="8565204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 smtClean="0"/>
          </a:p>
        </p:txBody>
      </p:sp>
      <p:pic>
        <p:nvPicPr>
          <p:cNvPr id="7" name="Picture 6" descr="face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4" y="2007336"/>
            <a:ext cx="3787925" cy="1424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2861" y="3639904"/>
            <a:ext cx="358272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MyRocks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 (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MySql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Dragon </a:t>
            </a:r>
          </a:p>
          <a:p>
            <a:pPr marL="342900" indent="-342900" algn="l">
              <a:buFont typeface="Arial"/>
              <a:buChar char="•"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Stylus</a:t>
            </a:r>
            <a:endParaRPr lang="en-US" sz="250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964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50196" y="1106556"/>
            <a:ext cx="8565204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 smtClean="0"/>
          </a:p>
        </p:txBody>
      </p:sp>
      <p:pic>
        <p:nvPicPr>
          <p:cNvPr id="7" name="Picture 6" descr="faceboo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14" y="2007336"/>
            <a:ext cx="3787925" cy="14240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2861" y="3639904"/>
            <a:ext cx="358272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MyRocks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 (</a:t>
            </a:r>
            <a:r>
              <a:rPr lang="en-US" sz="2500" dirty="0" err="1" smtClean="0">
                <a:latin typeface="Arial" charset="0"/>
                <a:ea typeface="Arial" charset="0"/>
                <a:cs typeface="Arial" charset="0"/>
              </a:rPr>
              <a:t>MySql</a:t>
            </a: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marL="342900" indent="-342900" algn="l">
              <a:buFont typeface="Arial"/>
              <a:buChar char="•"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Dragon </a:t>
            </a:r>
          </a:p>
          <a:p>
            <a:pPr marL="342900" indent="-342900" algn="l">
              <a:buFont typeface="Arial"/>
              <a:buChar char="•"/>
            </a:pPr>
            <a:r>
              <a:rPr lang="en-US" sz="2500" dirty="0" smtClean="0">
                <a:latin typeface="Arial" charset="0"/>
                <a:ea typeface="Arial" charset="0"/>
                <a:cs typeface="Arial" charset="0"/>
              </a:rPr>
              <a:t>Stylus</a:t>
            </a:r>
            <a:endParaRPr lang="en-US" sz="250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Picture 8" descr="linkedin.png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21" b="100000" l="10303" r="8857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950" r="12232"/>
          <a:stretch/>
        </p:blipFill>
        <p:spPr>
          <a:xfrm>
            <a:off x="4966527" y="1985832"/>
            <a:ext cx="1307977" cy="1293872"/>
          </a:xfrm>
          <a:prstGeom prst="rect">
            <a:avLst/>
          </a:prstGeom>
        </p:spPr>
      </p:pic>
      <p:pic>
        <p:nvPicPr>
          <p:cNvPr id="10" name="Picture 9" descr="mongodb.png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4" t="21551" r="13206" b="25480"/>
          <a:stretch/>
        </p:blipFill>
        <p:spPr>
          <a:xfrm>
            <a:off x="5156088" y="4455091"/>
            <a:ext cx="3222555" cy="1042682"/>
          </a:xfrm>
          <a:prstGeom prst="rect">
            <a:avLst/>
          </a:prstGeom>
        </p:spPr>
      </p:pic>
      <p:pic>
        <p:nvPicPr>
          <p:cNvPr id="11" name="Picture 10" descr="netflix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979" y="2580091"/>
            <a:ext cx="1687103" cy="1124735"/>
          </a:xfrm>
          <a:prstGeom prst="rect">
            <a:avLst/>
          </a:prstGeom>
        </p:spPr>
      </p:pic>
      <p:pic>
        <p:nvPicPr>
          <p:cNvPr id="12" name="Picture 11" descr="yahoo.jpg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1063" b="76158" l="2761" r="96396">
                        <a14:foregroundMark x1="13344" y1="76158" x2="13344" y2="76158"/>
                        <a14:foregroundMark x1="32592" y1="51771" x2="32592" y2="51771"/>
                        <a14:foregroundMark x1="44939" y1="50136" x2="44939" y2="50136"/>
                        <a14:foregroundMark x1="68021" y1="46185" x2="68021" y2="46185"/>
                        <a14:foregroundMark x1="76074" y1="55041" x2="76074" y2="55041"/>
                        <a14:foregroundMark x1="92791" y1="42916" x2="92791" y2="42916"/>
                        <a14:foregroundMark x1="91181" y1="56267" x2="91181" y2="562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850" b="23698"/>
          <a:stretch/>
        </p:blipFill>
        <p:spPr>
          <a:xfrm>
            <a:off x="4814877" y="3791568"/>
            <a:ext cx="3165686" cy="84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07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Machines resources are underutilized.</a:t>
            </a:r>
          </a:p>
          <a:p>
            <a:pPr lvl="1"/>
            <a:r>
              <a:rPr lang="en-US" dirty="0" smtClean="0"/>
              <a:t>CPU usage is &lt; 40%.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/ Motivation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7073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5750" y="971550"/>
            <a:ext cx="8629649" cy="4781549"/>
          </a:xfrm>
        </p:spPr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7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0196" y="76201"/>
            <a:ext cx="8793804" cy="1066800"/>
          </a:xfrm>
        </p:spPr>
        <p:txBody>
          <a:bodyPr/>
          <a:lstStyle/>
          <a:p>
            <a:r>
              <a:rPr lang="en-US" dirty="0" smtClean="0"/>
              <a:t>Key </a:t>
            </a:r>
            <a:r>
              <a:rPr lang="en-US" dirty="0" smtClean="0"/>
              <a:t>Idea: </a:t>
            </a:r>
            <a:r>
              <a:rPr lang="en-US" i="1" dirty="0" smtClean="0"/>
              <a:t>Tradeoffs</a:t>
            </a:r>
            <a:endParaRPr lang="en-US" i="1" dirty="0"/>
          </a:p>
        </p:txBody>
      </p:sp>
      <p:pic>
        <p:nvPicPr>
          <p:cNvPr id="6" name="Content Placeholder 5" descr="rum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245" r="-202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094182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Tiered Compression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Storage space vs. CPU overhead</a:t>
            </a:r>
          </a:p>
          <a:p>
            <a:pPr lvl="1"/>
            <a:r>
              <a:rPr lang="en-US" dirty="0" smtClean="0"/>
              <a:t>Level 0-2 remain uncompressed</a:t>
            </a:r>
          </a:p>
          <a:p>
            <a:pPr lvl="1"/>
            <a:r>
              <a:rPr lang="en-US" dirty="0" smtClean="0"/>
              <a:t>Last level is strongly compressed</a:t>
            </a:r>
          </a:p>
          <a:p>
            <a:pPr lvl="1"/>
            <a:r>
              <a:rPr lang="en-US" dirty="0" smtClean="0"/>
              <a:t>Levels in between are weakly compressed.</a:t>
            </a:r>
          </a:p>
          <a:p>
            <a:endParaRPr lang="en-US" b="1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0196" y="76201"/>
            <a:ext cx="8793804" cy="1066800"/>
          </a:xfrm>
        </p:spPr>
        <p:txBody>
          <a:bodyPr/>
          <a:lstStyle/>
          <a:p>
            <a:r>
              <a:rPr lang="en-US" dirty="0" smtClean="0"/>
              <a:t>Key </a:t>
            </a:r>
            <a:r>
              <a:rPr lang="en-US" dirty="0" smtClean="0"/>
              <a:t>Idea: </a:t>
            </a:r>
            <a:r>
              <a:rPr lang="en-US" i="1" dirty="0" smtClean="0"/>
              <a:t>Tradeoffs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399656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Bloomfilters</a:t>
            </a:r>
            <a:r>
              <a:rPr lang="en-US" dirty="0" smtClean="0"/>
              <a:t> (per level): </a:t>
            </a:r>
          </a:p>
          <a:p>
            <a:pPr lvl="1"/>
            <a:r>
              <a:rPr lang="en-US" dirty="0"/>
              <a:t>Reduced IO + CPU overhead vs. storage space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bloomfilter</a:t>
            </a:r>
            <a:r>
              <a:rPr lang="en-US" dirty="0"/>
              <a:t> at the last level -&gt; </a:t>
            </a:r>
            <a:r>
              <a:rPr lang="en-US" dirty="0" err="1"/>
              <a:t>bloomfilter</a:t>
            </a:r>
            <a:r>
              <a:rPr lang="en-US" dirty="0"/>
              <a:t> is so huge it hogs the cache when it is read in.</a:t>
            </a:r>
          </a:p>
          <a:p>
            <a:pPr lvl="1"/>
            <a:r>
              <a:rPr lang="en-US" dirty="0" err="1"/>
              <a:t>Bloomfilter</a:t>
            </a:r>
            <a:r>
              <a:rPr lang="en-US" dirty="0"/>
              <a:t> at every level other than that</a:t>
            </a:r>
            <a:r>
              <a:rPr lang="en-US" dirty="0" smtClean="0"/>
              <a:t>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0196" y="76201"/>
            <a:ext cx="8793804" cy="1066800"/>
          </a:xfrm>
        </p:spPr>
        <p:txBody>
          <a:bodyPr/>
          <a:lstStyle/>
          <a:p>
            <a:r>
              <a:rPr lang="en-US" dirty="0" smtClean="0"/>
              <a:t>Key </a:t>
            </a:r>
            <a:r>
              <a:rPr lang="en-US" dirty="0" smtClean="0"/>
              <a:t>Idea: </a:t>
            </a:r>
            <a:r>
              <a:rPr lang="en-US" i="1" dirty="0" smtClean="0"/>
              <a:t>Tradeoffs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025648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Bloomfilters</a:t>
            </a:r>
            <a:r>
              <a:rPr lang="en-US" dirty="0" smtClean="0"/>
              <a:t> (per level): </a:t>
            </a:r>
          </a:p>
          <a:p>
            <a:pPr lvl="1"/>
            <a:r>
              <a:rPr lang="en-US" dirty="0"/>
              <a:t>Reduced IO + CPU overhead vs. storage space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bloomfilter</a:t>
            </a:r>
            <a:r>
              <a:rPr lang="en-US" dirty="0"/>
              <a:t> at the last level -&gt; </a:t>
            </a:r>
            <a:r>
              <a:rPr lang="en-US" dirty="0" err="1"/>
              <a:t>bloomfilter</a:t>
            </a:r>
            <a:r>
              <a:rPr lang="en-US" dirty="0"/>
              <a:t> is so huge it hogs the cache when it is read in.</a:t>
            </a:r>
          </a:p>
          <a:p>
            <a:pPr lvl="1"/>
            <a:r>
              <a:rPr lang="en-US" dirty="0" err="1"/>
              <a:t>Bloomfilter</a:t>
            </a:r>
            <a:r>
              <a:rPr lang="en-US" dirty="0"/>
              <a:t> at every level other than that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Prefix </a:t>
            </a:r>
            <a:r>
              <a:rPr lang="en-US" b="1" dirty="0" err="1" smtClean="0"/>
              <a:t>Bloomfilters</a:t>
            </a:r>
            <a:r>
              <a:rPr lang="en-US" b="1" dirty="0" smtClean="0"/>
              <a:t> </a:t>
            </a:r>
            <a:r>
              <a:rPr lang="en-US" dirty="0" smtClean="0"/>
              <a:t>(help with range queries)</a:t>
            </a:r>
            <a:endParaRPr lang="en-US" b="1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0196" y="76201"/>
            <a:ext cx="8793804" cy="1066800"/>
          </a:xfrm>
        </p:spPr>
        <p:txBody>
          <a:bodyPr/>
          <a:lstStyle/>
          <a:p>
            <a:r>
              <a:rPr lang="en-US" dirty="0" smtClean="0"/>
              <a:t>Key </a:t>
            </a:r>
            <a:r>
              <a:rPr lang="en-US" dirty="0" smtClean="0"/>
              <a:t>Idea: </a:t>
            </a:r>
            <a:r>
              <a:rPr lang="en-US" i="1" dirty="0" smtClean="0"/>
              <a:t>Tradeoffs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820582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Space Amplification = </a:t>
            </a:r>
            <a:r>
              <a:rPr lang="en-US" dirty="0" smtClean="0"/>
              <a:t> all data stored / meaningful data stored</a:t>
            </a:r>
          </a:p>
          <a:p>
            <a:r>
              <a:rPr lang="en-US" dirty="0" smtClean="0"/>
              <a:t>Dynamic level sizing (usually 10, sometimes 8).</a:t>
            </a:r>
          </a:p>
          <a:p>
            <a:r>
              <a:rPr lang="en-US" dirty="0" smtClean="0"/>
              <a:t>Compression of </a:t>
            </a:r>
            <a:r>
              <a:rPr lang="en-US" dirty="0" err="1" smtClean="0"/>
              <a:t>SSTables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Strong compression: 25% of original space</a:t>
            </a:r>
          </a:p>
          <a:p>
            <a:pPr lvl="1"/>
            <a:r>
              <a:rPr lang="en-US" dirty="0" smtClean="0"/>
              <a:t>Weak compression: 40% of original space</a:t>
            </a:r>
          </a:p>
          <a:p>
            <a:endParaRPr lang="en-US" b="1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0196" y="76201"/>
            <a:ext cx="8793804" cy="1066800"/>
          </a:xfrm>
        </p:spPr>
        <p:txBody>
          <a:bodyPr/>
          <a:lstStyle/>
          <a:p>
            <a:r>
              <a:rPr lang="en-US" dirty="0" smtClean="0"/>
              <a:t>Key </a:t>
            </a:r>
            <a:r>
              <a:rPr lang="en-US" dirty="0" smtClean="0"/>
              <a:t>Idea: </a:t>
            </a:r>
            <a:r>
              <a:rPr lang="en-US" i="1" dirty="0" smtClean="0"/>
              <a:t>Space Amplification Reduction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456890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Idea:   </a:t>
            </a:r>
            <a:r>
              <a:rPr lang="en-US" i="1" dirty="0" smtClean="0"/>
              <a:t>LSM-tree Based Storage</a:t>
            </a:r>
            <a:endParaRPr lang="en-US" i="1" dirty="0"/>
          </a:p>
        </p:txBody>
      </p:sp>
      <p:pic>
        <p:nvPicPr>
          <p:cNvPr id="2" name="Picture 1" descr="sstab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86" y="1433271"/>
            <a:ext cx="6664452" cy="513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99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Machines resources are underutilized.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CPU usage is &lt; 40%.</a:t>
            </a:r>
          </a:p>
          <a:p>
            <a:r>
              <a:rPr lang="en-US" dirty="0" smtClean="0"/>
              <a:t>Too little useful data stored per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/ Motivation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4002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Machines resources are underutilized.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CPU usage is &lt; 40%.</a:t>
            </a:r>
          </a:p>
          <a:p>
            <a:r>
              <a:rPr lang="en-US" dirty="0"/>
              <a:t>Too little useful data stored per node</a:t>
            </a:r>
            <a:r>
              <a:rPr lang="en-US" dirty="0" smtClean="0"/>
              <a:t>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Migrating to storage on </a:t>
            </a:r>
            <a:r>
              <a:rPr lang="en-US" dirty="0" smtClean="0">
                <a:solidFill>
                  <a:srgbClr val="000000"/>
                </a:solidFill>
              </a:rPr>
              <a:t>SSD’s.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/ Motivation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15879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A6A6A6"/>
                </a:solidFill>
              </a:rPr>
              <a:t>Machines resources are underutilized.</a:t>
            </a:r>
          </a:p>
          <a:p>
            <a:pPr lvl="1"/>
            <a:r>
              <a:rPr lang="en-US" dirty="0" smtClean="0">
                <a:solidFill>
                  <a:srgbClr val="A6A6A6"/>
                </a:solidFill>
              </a:rPr>
              <a:t>CPU usage is &lt; 40%.</a:t>
            </a:r>
          </a:p>
          <a:p>
            <a:r>
              <a:rPr lang="en-US" dirty="0"/>
              <a:t>Too little useful data stored per node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Migrating to storage on SSD’s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Low query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/ Motivation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76539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Machines resources are underutilized.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CPU usage is &lt; 40%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Too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little useful data stored per node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.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Migrating to storage on SSD’s.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Low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query rate.</a:t>
            </a:r>
          </a:p>
          <a:p>
            <a:r>
              <a:rPr lang="en-US" b="1" dirty="0" smtClean="0"/>
              <a:t>Bottleneck</a:t>
            </a:r>
            <a:r>
              <a:rPr lang="en-US" b="1" dirty="0"/>
              <a:t>: space amplification</a:t>
            </a:r>
            <a:r>
              <a:rPr lang="en-US" b="1" dirty="0" smtClean="0"/>
              <a:t>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Underutilization at Facebook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4002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 Solutions</a:t>
            </a:r>
            <a:endParaRPr lang="en-US" dirty="0" smtClean="0"/>
          </a:p>
        </p:txBody>
      </p:sp>
      <p:pic>
        <p:nvPicPr>
          <p:cNvPr id="2" name="Picture 1" descr="innod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738" y="2146852"/>
            <a:ext cx="2554693" cy="2554693"/>
          </a:xfrm>
          <a:prstGeom prst="rect">
            <a:avLst/>
          </a:prstGeom>
        </p:spPr>
      </p:pic>
      <p:pic>
        <p:nvPicPr>
          <p:cNvPr id="3" name="Picture 2" descr="leveld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79" y="1715421"/>
            <a:ext cx="2644883" cy="2644883"/>
          </a:xfrm>
          <a:prstGeom prst="rect">
            <a:avLst/>
          </a:prstGeom>
        </p:spPr>
      </p:pic>
      <p:pic>
        <p:nvPicPr>
          <p:cNvPr id="6" name="Picture 5" descr="hbase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81"/>
          <a:stretch/>
        </p:blipFill>
        <p:spPr>
          <a:xfrm>
            <a:off x="840948" y="4532223"/>
            <a:ext cx="2741775" cy="195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1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7" y="1447800"/>
            <a:ext cx="8445484" cy="501682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err="1" smtClean="0"/>
              <a:t>RocksDB</a:t>
            </a:r>
            <a:r>
              <a:rPr lang="en-US" sz="2600" dirty="0"/>
              <a:t> </a:t>
            </a:r>
            <a:r>
              <a:rPr lang="en-US" sz="2600" dirty="0" smtClean="0"/>
              <a:t>is an embedded KV storage engine that </a:t>
            </a:r>
            <a:r>
              <a:rPr lang="en-US" sz="2600" b="1" dirty="0" smtClean="0"/>
              <a:t>optimizes space efficiency </a:t>
            </a:r>
            <a:r>
              <a:rPr lang="en-US" sz="2600" dirty="0" smtClean="0"/>
              <a:t>(SSD’s).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581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559221" cy="5111614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err="1" smtClean="0"/>
              <a:t>RocksDB</a:t>
            </a:r>
            <a:r>
              <a:rPr lang="en-US" sz="2600" dirty="0"/>
              <a:t> </a:t>
            </a:r>
            <a:r>
              <a:rPr lang="en-US" sz="2600" dirty="0" smtClean="0"/>
              <a:t>is an embedded KV storage engine that </a:t>
            </a:r>
            <a:r>
              <a:rPr lang="en-US" sz="2600" b="1" dirty="0" smtClean="0"/>
              <a:t>optimizes space efficiency </a:t>
            </a:r>
            <a:r>
              <a:rPr lang="en-US" sz="2600" dirty="0" smtClean="0"/>
              <a:t>(SSD’s).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E</a:t>
            </a:r>
            <a:r>
              <a:rPr lang="en-US" sz="2400" dirty="0" smtClean="0"/>
              <a:t>nsures that read/write latencies are within some acceptable bound.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712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37869</TotalTime>
  <Words>671</Words>
  <Application>Microsoft Macintosh PowerPoint</Application>
  <PresentationFormat>On-screen Show (4:3)</PresentationFormat>
  <Paragraphs>123</Paragraphs>
  <Slides>26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1_Office Theme</vt:lpstr>
      <vt:lpstr>Student Presentation  Optimizing Space Amplification in RocksDB</vt:lpstr>
      <vt:lpstr>Problem Statement / Motivation</vt:lpstr>
      <vt:lpstr>Problem Statement / Motivation</vt:lpstr>
      <vt:lpstr>Problem Statement / Motivation</vt:lpstr>
      <vt:lpstr>Problem Statement / Motivation</vt:lpstr>
      <vt:lpstr>Resource Underutilization at Facebook</vt:lpstr>
      <vt:lpstr>Prior Solutions</vt:lpstr>
      <vt:lpstr>Key Idea</vt:lpstr>
      <vt:lpstr>Key Idea</vt:lpstr>
      <vt:lpstr>Key Idea</vt:lpstr>
      <vt:lpstr>Key Challenges</vt:lpstr>
      <vt:lpstr>Key Challenges</vt:lpstr>
      <vt:lpstr>Key Challenges</vt:lpstr>
      <vt:lpstr>Key Challenges</vt:lpstr>
      <vt:lpstr>Key Result (Evaluation)</vt:lpstr>
      <vt:lpstr>Key Result (Evaluation)</vt:lpstr>
      <vt:lpstr>Impact</vt:lpstr>
      <vt:lpstr>Impact</vt:lpstr>
      <vt:lpstr>Impact</vt:lpstr>
      <vt:lpstr>Technical Details</vt:lpstr>
      <vt:lpstr>Key Idea: Tradeoffs</vt:lpstr>
      <vt:lpstr>Key Idea: Tradeoffs</vt:lpstr>
      <vt:lpstr>Key Idea: Tradeoffs</vt:lpstr>
      <vt:lpstr>Key Idea: Tradeoffs</vt:lpstr>
      <vt:lpstr>Key Idea: Space Amplification Reduction</vt:lpstr>
      <vt:lpstr>Key Idea:   LSM-tree Based Storage</vt:lpstr>
    </vt:vector>
  </TitlesOfParts>
  <Company>Princeton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Jennifer Lam</cp:lastModifiedBy>
  <cp:revision>1495</cp:revision>
  <cp:lastPrinted>2016-09-14T02:16:39Z</cp:lastPrinted>
  <dcterms:created xsi:type="dcterms:W3CDTF">2013-10-08T01:49:25Z</dcterms:created>
  <dcterms:modified xsi:type="dcterms:W3CDTF">2019-02-26T06:07:17Z</dcterms:modified>
</cp:coreProperties>
</file>