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43"/>
  </p:notesMasterIdLst>
  <p:handoutMasterIdLst>
    <p:handoutMasterId r:id="rId4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80" r:id="rId11"/>
    <p:sldId id="268" r:id="rId12"/>
    <p:sldId id="269" r:id="rId13"/>
    <p:sldId id="270" r:id="rId14"/>
    <p:sldId id="281" r:id="rId15"/>
    <p:sldId id="283" r:id="rId16"/>
    <p:sldId id="284" r:id="rId17"/>
    <p:sldId id="317" r:id="rId18"/>
    <p:sldId id="276" r:id="rId19"/>
    <p:sldId id="294" r:id="rId20"/>
    <p:sldId id="286" r:id="rId21"/>
    <p:sldId id="287" r:id="rId22"/>
    <p:sldId id="289" r:id="rId23"/>
    <p:sldId id="290" r:id="rId24"/>
    <p:sldId id="288" r:id="rId25"/>
    <p:sldId id="291" r:id="rId26"/>
    <p:sldId id="292" r:id="rId27"/>
    <p:sldId id="295" r:id="rId28"/>
    <p:sldId id="296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13" r:id="rId41"/>
    <p:sldId id="316" r:id="rId42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BCFF"/>
    <a:srgbClr val="FFCC99"/>
    <a:srgbClr val="F56204"/>
    <a:srgbClr val="FFFF99"/>
    <a:srgbClr val="0000FF"/>
    <a:srgbClr val="92D050"/>
    <a:srgbClr val="CCFFFF"/>
    <a:srgbClr val="FF3300"/>
    <a:srgbClr val="FFCC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03" autoAdjust="0"/>
    <p:restoredTop sz="83850" autoAdjust="0"/>
  </p:normalViewPr>
  <p:slideViewPr>
    <p:cSldViewPr snapToGrid="0">
      <p:cViewPr>
        <p:scale>
          <a:sx n="67" d="100"/>
          <a:sy n="67" d="100"/>
        </p:scale>
        <p:origin x="1544" y="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8A280710-B661-4847-8464-48A42009DE77}" type="slidenum">
              <a:rPr lang="en-US"/>
              <a:pPr/>
              <a:t>20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1074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BB4F6896-7F3E-3F48-9B61-62B5A851840C}" type="slidenum">
              <a:rPr lang="en-US"/>
              <a:pPr/>
              <a:t>22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3033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DF740AF9-BE19-F746-93F1-0DBCB0C8484F}" type="slidenum">
              <a:rPr lang="en-US"/>
              <a:pPr/>
              <a:t>23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5246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79ED4B65-E141-E346-992E-9D5CB862E210}" type="slidenum">
              <a:rPr lang="en-US"/>
              <a:pPr/>
              <a:t>25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203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46309ED7-677E-7B42-923B-A3A34D09868E}" type="slidenum">
              <a:rPr lang="en-US"/>
              <a:pPr/>
              <a:t>26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12788"/>
            <a:ext cx="4498975" cy="3375025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81" y="4343798"/>
            <a:ext cx="5027839" cy="4113609"/>
          </a:xfrm>
          <a:noFill/>
          <a:ln w="9525"/>
        </p:spPr>
        <p:txBody>
          <a:bodyPr/>
          <a:lstStyle/>
          <a:p>
            <a:endParaRPr lang="en-US">
              <a:latin typeface="Comic Sans MS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1236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QUESTION:</a:t>
            </a:r>
            <a:r>
              <a:rPr lang="en-US" baseline="0" dirty="0" smtClean="0"/>
              <a:t> how is it different from parallelism?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99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can be violated in finite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64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might not be violated in finite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51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QUESTION:</a:t>
            </a:r>
            <a:r>
              <a:rPr lang="en-US" baseline="0" dirty="0" smtClean="0"/>
              <a:t> how is it different from parallelism?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55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SEGUE: Bayou has the most sophisticated reconciliation story.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99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FDBF0-4DBA-C948-951D-677A5AF04C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8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22190C-B17F-3146-8DCE-7D776BCF6962}" type="slidenum">
              <a:rPr lang="en-US">
                <a:latin typeface="Times New Roman" pitchFamily="-1" charset="0"/>
              </a:rPr>
              <a:pPr/>
              <a:t>8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9884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C0CE7E-C084-D447-9076-1F4946221273}" type="slidenum">
              <a:rPr lang="en-US">
                <a:latin typeface="Times New Roman" pitchFamily="-1" charset="0"/>
              </a:rPr>
              <a:pPr/>
              <a:t>9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8195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D7A99B-3E70-614B-8347-C7E7C7773F46}" type="slidenum">
              <a:rPr lang="en-US">
                <a:latin typeface="Times New Roman" pitchFamily="-1" charset="0"/>
              </a:rPr>
              <a:pPr/>
              <a:t>11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7788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11072-8652-D44A-92C2-2410C06A8AAE}" type="slidenum">
              <a:rPr lang="en-US">
                <a:latin typeface="Times New Roman" pitchFamily="-1" charset="0"/>
              </a:rPr>
              <a:pPr/>
              <a:t>12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610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B4B617-DF21-504B-BACA-6CFCE5C1B69F}" type="slidenum">
              <a:rPr lang="en-US">
                <a:latin typeface="Times New Roman" pitchFamily="-1" charset="0"/>
              </a:rPr>
              <a:pPr/>
              <a:t>13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74688"/>
            <a:ext cx="4583112" cy="3438525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039" y="4346727"/>
            <a:ext cx="5089922" cy="4127500"/>
          </a:xfrm>
          <a:noFill/>
          <a:ln/>
        </p:spPr>
        <p:txBody>
          <a:bodyPr/>
          <a:lstStyle/>
          <a:p>
            <a:endParaRPr lang="fr-FR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8191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C8DA52-6B78-9B49-8C0F-D539EBB7E74E}" type="slidenum">
              <a:rPr lang="en-US">
                <a:latin typeface="Times New Roman" pitchFamily="-1" charset="0"/>
              </a:rPr>
              <a:pPr/>
              <a:t>17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229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D6A85-EABF-574E-B6A2-64F21E9486F1}" type="slidenum">
              <a:rPr lang="en-US">
                <a:latin typeface="Times New Roman" pitchFamily="-1" charset="0"/>
              </a:rPr>
              <a:pPr/>
              <a:t>18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9977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447800"/>
            <a:ext cx="8565204" cy="50292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400"/>
              </a:spcBef>
              <a:defRPr sz="300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  <a:defRPr sz="260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2400">
                <a:latin typeface="Calibri" charset="0"/>
                <a:ea typeface="Calibri" charset="0"/>
                <a:cs typeface="Calibri" charset="0"/>
              </a:defRPr>
            </a:lvl3pPr>
            <a:lvl4pPr>
              <a:spcBef>
                <a:spcPts val="800"/>
              </a:spcBef>
              <a:defRPr sz="2200">
                <a:latin typeface="Calibri" charset="0"/>
                <a:ea typeface="Calibri" charset="0"/>
                <a:cs typeface="Calibri" charset="0"/>
              </a:defRPr>
            </a:lvl4pPr>
            <a:lvl5pPr>
              <a:spcBef>
                <a:spcPts val="800"/>
              </a:spcBef>
              <a:defRPr sz="2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US" dirty="0" smtClean="0"/>
              <a:t>Second main 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76201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75945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9" name="Picture 8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Naming and layering</a:t>
            </a:r>
            <a:br>
              <a:rPr lang="en-US" dirty="0" smtClean="0"/>
            </a:br>
            <a:r>
              <a:rPr lang="en-US" dirty="0" smtClean="0"/>
              <a:t>Replicated storage, consistency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COS 518: </a:t>
            </a:r>
            <a:r>
              <a:rPr lang="en-US" i="1" dirty="0" smtClean="0"/>
              <a:t>Advanced Computer Systems</a:t>
            </a:r>
          </a:p>
          <a:p>
            <a:r>
              <a:rPr lang="en-US" dirty="0" smtClean="0"/>
              <a:t>Lecture 2</a:t>
            </a:r>
          </a:p>
          <a:p>
            <a:endParaRPr lang="en-US" dirty="0" smtClean="0"/>
          </a:p>
          <a:p>
            <a:r>
              <a:rPr lang="en-US" dirty="0" smtClean="0"/>
              <a:t>Mike Freedman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1733550"/>
            <a:ext cx="7772400" cy="2278689"/>
          </a:xfrm>
        </p:spPr>
        <p:txBody>
          <a:bodyPr/>
          <a:lstStyle/>
          <a:p>
            <a:r>
              <a:rPr lang="en-US" dirty="0"/>
              <a:t>Case Study:</a:t>
            </a:r>
            <a:br>
              <a:rPr lang="en-US" dirty="0"/>
            </a:br>
            <a:r>
              <a:rPr lang="en-US" dirty="0"/>
              <a:t>Domain Name System (DNS)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2" y="4012238"/>
            <a:ext cx="8143027" cy="2217111"/>
          </a:xfrm>
        </p:spPr>
        <p:txBody>
          <a:bodyPr>
            <a:normAutofit fontScale="92500"/>
          </a:bodyPr>
          <a:lstStyle/>
          <a:p>
            <a:pPr algn="l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000" dirty="0"/>
              <a:t>Computer science concepts underlying DNS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 typeface="Arial"/>
              <a:buChar char="•"/>
              <a:defRPr/>
            </a:pPr>
            <a:r>
              <a:rPr lang="en-US" sz="2600" dirty="0">
                <a:solidFill>
                  <a:srgbClr val="FFCC99"/>
                </a:solidFill>
              </a:rPr>
              <a:t> Indirection:  </a:t>
            </a:r>
            <a:r>
              <a:rPr lang="en-US" sz="2600" dirty="0">
                <a:solidFill>
                  <a:schemeClr val="bg1"/>
                </a:solidFill>
              </a:rPr>
              <a:t>names in place of addresses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 typeface="Arial"/>
              <a:buChar char="•"/>
              <a:defRPr/>
            </a:pPr>
            <a:r>
              <a:rPr lang="en-US" sz="2600" dirty="0">
                <a:solidFill>
                  <a:srgbClr val="FFCC99"/>
                </a:solidFill>
              </a:rPr>
              <a:t> Hierarchy:  </a:t>
            </a:r>
            <a:r>
              <a:rPr lang="en-US" sz="2600" dirty="0">
                <a:solidFill>
                  <a:schemeClr val="bg1"/>
                </a:solidFill>
              </a:rPr>
              <a:t>in names, addresses, and servers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 typeface="Arial"/>
              <a:buChar char="•"/>
              <a:defRPr/>
            </a:pPr>
            <a:r>
              <a:rPr lang="en-US" sz="2600" dirty="0">
                <a:solidFill>
                  <a:srgbClr val="FFCC99"/>
                </a:solidFill>
              </a:rPr>
              <a:t> Caching:  </a:t>
            </a:r>
            <a:r>
              <a:rPr lang="en-US" sz="2600" dirty="0">
                <a:solidFill>
                  <a:schemeClr val="bg1"/>
                </a:solidFill>
              </a:rPr>
              <a:t>of mappings from names to/from addresses</a:t>
            </a:r>
          </a:p>
          <a:p>
            <a:pPr algn="l">
              <a:spcAft>
                <a:spcPts val="600"/>
              </a:spcAft>
              <a:buFont typeface="Arial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2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dirty="0">
                <a:ea typeface="ＭＳ Ｐゴシック" pitchFamily="-1" charset="-128"/>
                <a:cs typeface="ＭＳ Ｐゴシック" pitchFamily="-1" charset="-128"/>
              </a:rPr>
              <a:t>Strawman Solution #1: Local File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Original name to address mapping</a:t>
            </a:r>
          </a:p>
          <a:p>
            <a:pPr lvl="1" eaLnBrk="1" hangingPunct="1"/>
            <a:r>
              <a:rPr lang="en-US" sz="2600" dirty="0"/>
              <a:t>Flat namespace</a:t>
            </a:r>
          </a:p>
          <a:p>
            <a:pPr lvl="1" eaLnBrk="1" hangingPunct="1"/>
            <a:r>
              <a:rPr lang="en-US" sz="2600" dirty="0"/>
              <a:t>/</a:t>
            </a:r>
            <a:r>
              <a:rPr lang="en-US" sz="2600" dirty="0" err="1"/>
              <a:t>etc</a:t>
            </a:r>
            <a:r>
              <a:rPr lang="en-US" sz="2600" dirty="0"/>
              <a:t>/hosts </a:t>
            </a:r>
          </a:p>
          <a:p>
            <a:pPr lvl="1" eaLnBrk="1" hangingPunct="1"/>
            <a:r>
              <a:rPr lang="en-US" sz="2600" dirty="0"/>
              <a:t>SRI kept main copy</a:t>
            </a:r>
          </a:p>
          <a:p>
            <a:pPr lvl="1" eaLnBrk="1" hangingPunct="1">
              <a:spcAft>
                <a:spcPts val="2400"/>
              </a:spcAft>
            </a:pPr>
            <a:r>
              <a:rPr lang="en-US" sz="2600" dirty="0"/>
              <a:t>Downloaded regularly</a:t>
            </a:r>
          </a:p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Count of hosts was increasing: moving from a machine per domain to 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  <a:sym typeface="Wingdings" pitchFamily="-1" charset="2"/>
              </a:rPr>
              <a:t>machine per user</a:t>
            </a:r>
          </a:p>
          <a:p>
            <a:pPr lvl="1" eaLnBrk="1" hangingPunct="1"/>
            <a:r>
              <a:rPr lang="en-US" sz="2600" dirty="0"/>
              <a:t>Many more downloads</a:t>
            </a:r>
          </a:p>
          <a:p>
            <a:pPr lvl="1" eaLnBrk="1" hangingPunct="1"/>
            <a:r>
              <a:rPr lang="en-US" sz="2600" dirty="0"/>
              <a:t>Many more updates</a:t>
            </a:r>
          </a:p>
          <a:p>
            <a:pPr eaLnBrk="1" hangingPunct="1"/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519BFD-01DF-C349-B5E0-125B06283278}" type="slidenum">
              <a:rPr lang="en-US">
                <a:latin typeface="Courier New" pitchFamily="-1" charset="0"/>
              </a:rPr>
              <a:pPr/>
              <a:t>11</a:t>
            </a:fld>
            <a:endParaRPr lang="en-US">
              <a:latin typeface="Courier New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10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dirty="0" smtClean="0">
                <a:ea typeface="ＭＳ Ｐゴシック" pitchFamily="-1" charset="-128"/>
                <a:cs typeface="ＭＳ Ｐゴシック" pitchFamily="-1" charset="-128"/>
              </a:rPr>
              <a:t>Strawman Solution #2: Central Server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Central server</a:t>
            </a:r>
          </a:p>
          <a:p>
            <a:pPr lvl="1" eaLnBrk="1" hangingPunct="1"/>
            <a:r>
              <a:rPr lang="en-US" sz="2600" dirty="0"/>
              <a:t>One place where all mappings are stored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600" dirty="0"/>
              <a:t>All queries go to the central server</a:t>
            </a:r>
          </a:p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Many practical problems</a:t>
            </a:r>
          </a:p>
          <a:p>
            <a:pPr lvl="1" eaLnBrk="1" hangingPunct="1"/>
            <a:r>
              <a:rPr lang="en-US" sz="2600" dirty="0"/>
              <a:t>Single point of failure</a:t>
            </a:r>
          </a:p>
          <a:p>
            <a:pPr lvl="1" eaLnBrk="1" hangingPunct="1"/>
            <a:r>
              <a:rPr lang="en-US" sz="2600" dirty="0"/>
              <a:t>High traffic volume</a:t>
            </a:r>
          </a:p>
          <a:p>
            <a:pPr lvl="1" eaLnBrk="1" hangingPunct="1"/>
            <a:r>
              <a:rPr lang="en-US" sz="2600" dirty="0"/>
              <a:t>Distant centralized database</a:t>
            </a:r>
          </a:p>
          <a:p>
            <a:pPr lvl="1" eaLnBrk="1" hangingPunct="1"/>
            <a:r>
              <a:rPr lang="en-US" sz="2600" dirty="0"/>
              <a:t>Single point of update</a:t>
            </a:r>
          </a:p>
          <a:p>
            <a:pPr lvl="1" eaLnBrk="1" hangingPunct="1"/>
            <a:r>
              <a:rPr lang="en-US" sz="2600" dirty="0"/>
              <a:t>Does not scale</a:t>
            </a:r>
          </a:p>
        </p:txBody>
      </p:sp>
      <p:sp>
        <p:nvSpPr>
          <p:cNvPr id="1173508" name="Text Box 4"/>
          <p:cNvSpPr txBox="1">
            <a:spLocks noChangeArrowheads="1"/>
          </p:cNvSpPr>
          <p:nvPr/>
        </p:nvSpPr>
        <p:spPr bwMode="auto">
          <a:xfrm>
            <a:off x="381000" y="6096000"/>
            <a:ext cx="8486775" cy="4921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Need a distributed, hierarchical collection of servers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99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35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Domain Name System (DNS)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Properties of DNS</a:t>
            </a:r>
          </a:p>
          <a:p>
            <a:pPr lvl="1"/>
            <a:r>
              <a:rPr lang="en-US" dirty="0"/>
              <a:t>Hierarchical name space divided into zones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Distributed over a collection of DNS servers</a:t>
            </a:r>
          </a:p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Hierarchy of DNS servers</a:t>
            </a:r>
          </a:p>
          <a:p>
            <a:pPr lvl="1"/>
            <a:r>
              <a:rPr lang="en-US" dirty="0"/>
              <a:t>Root servers</a:t>
            </a:r>
          </a:p>
          <a:p>
            <a:pPr lvl="1"/>
            <a:r>
              <a:rPr lang="en-US" dirty="0"/>
              <a:t>Top-level domain (TLD) servers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Authoritative DNS servers</a:t>
            </a:r>
          </a:p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Performing the translations</a:t>
            </a:r>
          </a:p>
          <a:p>
            <a:pPr lvl="1"/>
            <a:r>
              <a:rPr lang="en-US" dirty="0"/>
              <a:t>Local DNS servers and client resolvers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0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Hierarchical Database</a:t>
            </a:r>
            <a:endParaRPr lang="en-US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85465" y="2149810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3240" y="2221248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com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269690" y="2149810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279215" y="2221248"/>
            <a:ext cx="579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edu</a:t>
            </a: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2160278" y="2392698"/>
            <a:ext cx="522287" cy="88900"/>
            <a:chOff x="1347" y="1706"/>
            <a:chExt cx="329" cy="56"/>
          </a:xfrm>
        </p:grpSpPr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1347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483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1620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3068328" y="2149810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108015" y="2221248"/>
            <a:ext cx="550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org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87040" y="2075198"/>
            <a:ext cx="3405188" cy="75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4225615" y="2149810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324040" y="2221248"/>
            <a:ext cx="423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ac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6063940" y="2149810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111565" y="2219660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uk</a:t>
            </a:r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5140015" y="2421273"/>
            <a:ext cx="522288" cy="88900"/>
            <a:chOff x="3703" y="1706"/>
            <a:chExt cx="329" cy="56"/>
          </a:xfrm>
        </p:grpSpPr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3703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3839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3976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6808478" y="2149810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876740" y="2206960"/>
            <a:ext cx="481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zw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4127190" y="2075198"/>
            <a:ext cx="3405188" cy="75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8149915" y="2149810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8103878" y="2208548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-1" charset="0"/>
              </a:rPr>
              <a:t>arpa</a:t>
            </a: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4465328" y="1354473"/>
            <a:ext cx="563562" cy="428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5225740" y="1276685"/>
            <a:ext cx="1585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b="0">
                <a:latin typeface="Times New Roman" pitchFamily="-1" charset="0"/>
              </a:rPr>
              <a:t>unnamed root</a:t>
            </a: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H="1">
            <a:off x="744228" y="1554498"/>
            <a:ext cx="374015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H="1">
            <a:off x="1574490" y="1651335"/>
            <a:ext cx="2951163" cy="512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H="1">
            <a:off x="3349315" y="1721185"/>
            <a:ext cx="1204913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H="1">
            <a:off x="4512953" y="1775160"/>
            <a:ext cx="23495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5011428" y="1540210"/>
            <a:ext cx="3324225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4970153" y="1651335"/>
            <a:ext cx="2119312" cy="512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4914590" y="1735473"/>
            <a:ext cx="1344613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36"/>
          <p:cNvSpPr>
            <a:spLocks noChangeArrowheads="1"/>
          </p:cNvSpPr>
          <p:nvPr/>
        </p:nvSpPr>
        <p:spPr bwMode="auto">
          <a:xfrm>
            <a:off x="1280803" y="3099135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37"/>
          <p:cNvSpPr>
            <a:spLocks noChangeArrowheads="1"/>
          </p:cNvSpPr>
          <p:nvPr/>
        </p:nvSpPr>
        <p:spPr bwMode="auto">
          <a:xfrm>
            <a:off x="823603" y="4077035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38"/>
          <p:cNvSpPr>
            <a:spLocks noChangeArrowheads="1"/>
          </p:cNvSpPr>
          <p:nvPr/>
        </p:nvSpPr>
        <p:spPr bwMode="auto">
          <a:xfrm>
            <a:off x="1834840" y="407544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39"/>
          <p:cNvSpPr>
            <a:spLocks noChangeArrowheads="1"/>
          </p:cNvSpPr>
          <p:nvPr/>
        </p:nvSpPr>
        <p:spPr bwMode="auto">
          <a:xfrm>
            <a:off x="6063940" y="3113423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40"/>
          <p:cNvSpPr>
            <a:spLocks noChangeArrowheads="1"/>
          </p:cNvSpPr>
          <p:nvPr/>
        </p:nvSpPr>
        <p:spPr bwMode="auto">
          <a:xfrm>
            <a:off x="6063940" y="4089735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41"/>
          <p:cNvSpPr>
            <a:spLocks noChangeArrowheads="1"/>
          </p:cNvSpPr>
          <p:nvPr/>
        </p:nvSpPr>
        <p:spPr bwMode="auto">
          <a:xfrm>
            <a:off x="6063940" y="505334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42"/>
          <p:cNvSpPr>
            <a:spLocks noChangeArrowheads="1"/>
          </p:cNvSpPr>
          <p:nvPr/>
        </p:nvSpPr>
        <p:spPr bwMode="auto">
          <a:xfrm>
            <a:off x="1877703" y="5039060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43"/>
          <p:cNvSpPr>
            <a:spLocks noChangeArrowheads="1"/>
          </p:cNvSpPr>
          <p:nvPr/>
        </p:nvSpPr>
        <p:spPr bwMode="auto">
          <a:xfrm>
            <a:off x="823603" y="5039060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44"/>
          <p:cNvSpPr>
            <a:spLocks noChangeArrowheads="1"/>
          </p:cNvSpPr>
          <p:nvPr/>
        </p:nvSpPr>
        <p:spPr bwMode="auto">
          <a:xfrm>
            <a:off x="8149915" y="3099135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45"/>
          <p:cNvSpPr>
            <a:spLocks noChangeArrowheads="1"/>
          </p:cNvSpPr>
          <p:nvPr/>
        </p:nvSpPr>
        <p:spPr bwMode="auto">
          <a:xfrm>
            <a:off x="8149915" y="4077035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46"/>
          <p:cNvSpPr>
            <a:spLocks noChangeArrowheads="1"/>
          </p:cNvSpPr>
          <p:nvPr/>
        </p:nvSpPr>
        <p:spPr bwMode="auto">
          <a:xfrm>
            <a:off x="8149915" y="5039060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1295090" y="3162635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bar</a:t>
            </a:r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780740" y="4159585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west</a:t>
            </a:r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1801503" y="4159585"/>
            <a:ext cx="606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east</a:t>
            </a:r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864878" y="5088273"/>
            <a:ext cx="52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foo</a:t>
            </a:r>
          </a:p>
        </p:txBody>
      </p:sp>
      <p:sp>
        <p:nvSpPr>
          <p:cNvPr id="53" name="Text Box 51"/>
          <p:cNvSpPr txBox="1">
            <a:spLocks noChangeArrowheads="1"/>
          </p:cNvSpPr>
          <p:nvPr/>
        </p:nvSpPr>
        <p:spPr bwMode="auto">
          <a:xfrm>
            <a:off x="1918978" y="5088273"/>
            <a:ext cx="52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my</a:t>
            </a:r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>
            <a:off x="1574490" y="2726073"/>
            <a:ext cx="1588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53"/>
          <p:cNvSpPr>
            <a:spLocks noChangeShapeType="1"/>
          </p:cNvSpPr>
          <p:nvPr/>
        </p:nvSpPr>
        <p:spPr bwMode="auto">
          <a:xfrm flipH="1">
            <a:off x="1083953" y="3675398"/>
            <a:ext cx="360362" cy="401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54"/>
          <p:cNvSpPr>
            <a:spLocks noChangeShapeType="1"/>
          </p:cNvSpPr>
          <p:nvPr/>
        </p:nvSpPr>
        <p:spPr bwMode="auto">
          <a:xfrm>
            <a:off x="1658628" y="3661110"/>
            <a:ext cx="415925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55"/>
          <p:cNvSpPr>
            <a:spLocks noChangeShapeType="1"/>
          </p:cNvSpPr>
          <p:nvPr/>
        </p:nvSpPr>
        <p:spPr bwMode="auto">
          <a:xfrm>
            <a:off x="1104590" y="4658060"/>
            <a:ext cx="1588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>
            <a:off x="2130115" y="4643773"/>
            <a:ext cx="1588" cy="401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>
            <a:off x="6344928" y="2746710"/>
            <a:ext cx="1587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6346515" y="3675398"/>
            <a:ext cx="1588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>
            <a:off x="6346515" y="4686635"/>
            <a:ext cx="1588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60"/>
          <p:cNvSpPr>
            <a:spLocks noChangeArrowheads="1"/>
          </p:cNvSpPr>
          <p:nvPr/>
        </p:nvSpPr>
        <p:spPr bwMode="auto">
          <a:xfrm>
            <a:off x="8149915" y="5966160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Line 61"/>
          <p:cNvSpPr>
            <a:spLocks noChangeShapeType="1"/>
          </p:cNvSpPr>
          <p:nvPr/>
        </p:nvSpPr>
        <p:spPr bwMode="auto">
          <a:xfrm>
            <a:off x="8461065" y="2718135"/>
            <a:ext cx="1588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auto">
          <a:xfrm>
            <a:off x="8432490" y="3661110"/>
            <a:ext cx="1588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auto">
          <a:xfrm>
            <a:off x="8432490" y="4629485"/>
            <a:ext cx="1588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Line 64"/>
          <p:cNvSpPr>
            <a:spLocks noChangeShapeType="1"/>
          </p:cNvSpPr>
          <p:nvPr/>
        </p:nvSpPr>
        <p:spPr bwMode="auto">
          <a:xfrm>
            <a:off x="8432490" y="5599448"/>
            <a:ext cx="1588" cy="382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Text Box 65"/>
          <p:cNvSpPr txBox="1">
            <a:spLocks noChangeArrowheads="1"/>
          </p:cNvSpPr>
          <p:nvPr/>
        </p:nvSpPr>
        <p:spPr bwMode="auto">
          <a:xfrm>
            <a:off x="6133790" y="3162635"/>
            <a:ext cx="423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ac</a:t>
            </a:r>
          </a:p>
        </p:txBody>
      </p:sp>
      <p:sp>
        <p:nvSpPr>
          <p:cNvPr id="68" name="Text Box 66"/>
          <p:cNvSpPr txBox="1">
            <a:spLocks noChangeArrowheads="1"/>
          </p:cNvSpPr>
          <p:nvPr/>
        </p:nvSpPr>
        <p:spPr bwMode="auto">
          <a:xfrm>
            <a:off x="6029015" y="4173873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cam</a:t>
            </a:r>
          </a:p>
        </p:txBody>
      </p:sp>
      <p:sp>
        <p:nvSpPr>
          <p:cNvPr id="69" name="Text Box 67"/>
          <p:cNvSpPr txBox="1">
            <a:spLocks noChangeArrowheads="1"/>
          </p:cNvSpPr>
          <p:nvPr/>
        </p:nvSpPr>
        <p:spPr bwMode="auto">
          <a:xfrm>
            <a:off x="6078228" y="5129548"/>
            <a:ext cx="536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usr</a:t>
            </a:r>
          </a:p>
        </p:txBody>
      </p:sp>
      <p:sp>
        <p:nvSpPr>
          <p:cNvPr id="70" name="Text Box 68"/>
          <p:cNvSpPr txBox="1">
            <a:spLocks noChangeArrowheads="1"/>
          </p:cNvSpPr>
          <p:nvPr/>
        </p:nvSpPr>
        <p:spPr bwMode="auto">
          <a:xfrm>
            <a:off x="8180078" y="3148348"/>
            <a:ext cx="5492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400">
                <a:solidFill>
                  <a:schemeClr val="tx2"/>
                </a:solidFill>
                <a:latin typeface="Times New Roman" pitchFamily="-1" charset="0"/>
              </a:rPr>
              <a:t>in-</a:t>
            </a:r>
          </a:p>
          <a:p>
            <a:pPr eaLnBrk="0" hangingPunct="0">
              <a:lnSpc>
                <a:spcPct val="80000"/>
              </a:lnSpc>
            </a:pPr>
            <a:r>
              <a:rPr lang="en-US" sz="1400">
                <a:solidFill>
                  <a:schemeClr val="tx2"/>
                </a:solidFill>
                <a:latin typeface="Times New Roman" pitchFamily="-1" charset="0"/>
              </a:rPr>
              <a:t>addr</a:t>
            </a:r>
          </a:p>
        </p:txBody>
      </p:sp>
      <p:sp>
        <p:nvSpPr>
          <p:cNvPr id="71" name="Text Box 69"/>
          <p:cNvSpPr txBox="1">
            <a:spLocks noChangeArrowheads="1"/>
          </p:cNvSpPr>
          <p:nvPr/>
        </p:nvSpPr>
        <p:spPr bwMode="auto">
          <a:xfrm>
            <a:off x="8243578" y="415958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-1" charset="0"/>
              </a:rPr>
              <a:t>12</a:t>
            </a:r>
          </a:p>
        </p:txBody>
      </p:sp>
      <p:sp>
        <p:nvSpPr>
          <p:cNvPr id="72" name="Text Box 70"/>
          <p:cNvSpPr txBox="1">
            <a:spLocks noChangeArrowheads="1"/>
          </p:cNvSpPr>
          <p:nvPr/>
        </p:nvSpPr>
        <p:spPr bwMode="auto">
          <a:xfrm>
            <a:off x="8241990" y="511526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-1" charset="0"/>
              </a:rPr>
              <a:t>34</a:t>
            </a:r>
          </a:p>
        </p:txBody>
      </p:sp>
      <p:sp>
        <p:nvSpPr>
          <p:cNvPr id="73" name="Text Box 71"/>
          <p:cNvSpPr txBox="1">
            <a:spLocks noChangeArrowheads="1"/>
          </p:cNvSpPr>
          <p:nvPr/>
        </p:nvSpPr>
        <p:spPr bwMode="auto">
          <a:xfrm>
            <a:off x="8241990" y="601696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dirty="0">
                <a:solidFill>
                  <a:schemeClr val="tx2"/>
                </a:solidFill>
                <a:latin typeface="Times New Roman" pitchFamily="-1" charset="0"/>
              </a:rPr>
              <a:t>56</a:t>
            </a:r>
          </a:p>
        </p:txBody>
      </p:sp>
      <p:sp>
        <p:nvSpPr>
          <p:cNvPr id="74" name="Text Box 72"/>
          <p:cNvSpPr txBox="1">
            <a:spLocks noChangeArrowheads="1"/>
          </p:cNvSpPr>
          <p:nvPr/>
        </p:nvSpPr>
        <p:spPr bwMode="auto">
          <a:xfrm>
            <a:off x="1982478" y="2808623"/>
            <a:ext cx="1852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b="0">
                <a:latin typeface="Times New Roman" pitchFamily="-1" charset="0"/>
              </a:rPr>
              <a:t>generic domains</a:t>
            </a:r>
          </a:p>
        </p:txBody>
      </p:sp>
      <p:sp>
        <p:nvSpPr>
          <p:cNvPr id="75" name="Text Box 73"/>
          <p:cNvSpPr txBox="1">
            <a:spLocks noChangeArrowheads="1"/>
          </p:cNvSpPr>
          <p:nvPr/>
        </p:nvSpPr>
        <p:spPr bwMode="auto">
          <a:xfrm>
            <a:off x="4182753" y="2808623"/>
            <a:ext cx="1881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b="0">
                <a:latin typeface="Times New Roman" pitchFamily="-1" charset="0"/>
              </a:rPr>
              <a:t>country domains</a:t>
            </a:r>
          </a:p>
        </p:txBody>
      </p:sp>
      <p:sp>
        <p:nvSpPr>
          <p:cNvPr id="76" name="Text Box 74"/>
          <p:cNvSpPr txBox="1">
            <a:spLocks noChangeArrowheads="1"/>
          </p:cNvSpPr>
          <p:nvPr/>
        </p:nvSpPr>
        <p:spPr bwMode="auto">
          <a:xfrm>
            <a:off x="1295090" y="5585160"/>
            <a:ext cx="191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my.east.bar.edu</a:t>
            </a:r>
          </a:p>
        </p:txBody>
      </p:sp>
      <p:sp>
        <p:nvSpPr>
          <p:cNvPr id="77" name="Text Box 75"/>
          <p:cNvSpPr txBox="1">
            <a:spLocks noChangeArrowheads="1"/>
          </p:cNvSpPr>
          <p:nvPr/>
        </p:nvSpPr>
        <p:spPr bwMode="auto">
          <a:xfrm>
            <a:off x="5573403" y="5599448"/>
            <a:ext cx="1700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usr.cam.ac.uk</a:t>
            </a:r>
          </a:p>
        </p:txBody>
      </p:sp>
    </p:spTree>
    <p:extLst>
      <p:ext uri="{BB962C8B-B14F-4D97-AF65-F5344CB8AC3E}">
        <p14:creationId xmlns:p14="http://schemas.microsoft.com/office/powerpoint/2010/main" val="19194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itchFamily="-1" charset="0"/>
                <a:cs typeface="Calibri" pitchFamily="-1" charset="0"/>
              </a:rPr>
              <a:t>DNS </a:t>
            </a:r>
            <a:r>
              <a:rPr lang="en-US" dirty="0" smtClean="0">
                <a:ea typeface="Calibri" pitchFamily="-1" charset="0"/>
                <a:cs typeface="Calibri" pitchFamily="-1" charset="0"/>
              </a:rPr>
              <a:t>Queries</a:t>
            </a:r>
            <a:endParaRPr lang="en-US" dirty="0"/>
          </a:p>
        </p:txBody>
      </p:sp>
      <p:graphicFrame>
        <p:nvGraphicFramePr>
          <p:cNvPr id="8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083868"/>
              </p:ext>
            </p:extLst>
          </p:nvPr>
        </p:nvGraphicFramePr>
        <p:xfrm>
          <a:off x="4462463" y="5381625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2463" y="5381625"/>
                        <a:ext cx="83343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Text Box 3"/>
          <p:cNvSpPr txBox="1">
            <a:spLocks noChangeArrowheads="1"/>
          </p:cNvSpPr>
          <p:nvPr/>
        </p:nvSpPr>
        <p:spPr bwMode="auto">
          <a:xfrm>
            <a:off x="3853687" y="6078538"/>
            <a:ext cx="21605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Calibri" charset="0"/>
                <a:ea typeface="Calibri" charset="0"/>
                <a:cs typeface="Calibri" charset="0"/>
              </a:rPr>
              <a:t>requesting host</a:t>
            </a:r>
          </a:p>
          <a:p>
            <a:pPr eaLnBrk="0" hangingPunct="0"/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a.cs.princeton.edu</a:t>
            </a:r>
            <a:endParaRPr lang="en-US" b="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Text Box 4"/>
          <p:cNvSpPr txBox="1">
            <a:spLocks noChangeArrowheads="1"/>
          </p:cNvSpPr>
          <p:nvPr/>
        </p:nvSpPr>
        <p:spPr bwMode="auto">
          <a:xfrm>
            <a:off x="6841730" y="6190066"/>
            <a:ext cx="19661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charset="0"/>
                <a:ea typeface="Calibri" charset="0"/>
                <a:cs typeface="Calibri" charset="0"/>
              </a:rPr>
              <a:t>www.umass.edu</a:t>
            </a:r>
            <a:endParaRPr lang="en-US" b="0" dirty="0"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8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58680"/>
              </p:ext>
            </p:extLst>
          </p:nvPr>
        </p:nvGraphicFramePr>
        <p:xfrm>
          <a:off x="7477125" y="5562600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25" y="5562600"/>
                        <a:ext cx="833438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" name="Group 6"/>
          <p:cNvGrpSpPr>
            <a:grpSpLocks/>
          </p:cNvGrpSpPr>
          <p:nvPr/>
        </p:nvGrpSpPr>
        <p:grpSpPr bwMode="auto">
          <a:xfrm>
            <a:off x="5984875" y="2125663"/>
            <a:ext cx="369888" cy="657225"/>
            <a:chOff x="4180" y="783"/>
            <a:chExt cx="150" cy="307"/>
          </a:xfrm>
        </p:grpSpPr>
        <p:sp>
          <p:nvSpPr>
            <p:cNvPr id="90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91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92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93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94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97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</p:grpSp>
      <p:sp>
        <p:nvSpPr>
          <p:cNvPr id="98" name="Text Box 15"/>
          <p:cNvSpPr txBox="1">
            <a:spLocks noChangeArrowheads="1"/>
          </p:cNvSpPr>
          <p:nvPr/>
        </p:nvSpPr>
        <p:spPr bwMode="auto">
          <a:xfrm>
            <a:off x="6569075" y="304800"/>
            <a:ext cx="26971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Calibri" charset="0"/>
                <a:ea typeface="Calibri" charset="0"/>
                <a:cs typeface="Calibri" charset="0"/>
              </a:rPr>
              <a:t>root DNS server for .</a:t>
            </a:r>
          </a:p>
        </p:txBody>
      </p:sp>
      <p:sp>
        <p:nvSpPr>
          <p:cNvPr id="99" name="Line 16"/>
          <p:cNvSpPr>
            <a:spLocks noChangeShapeType="1"/>
          </p:cNvSpPr>
          <p:nvPr/>
        </p:nvSpPr>
        <p:spPr bwMode="auto">
          <a:xfrm flipV="1">
            <a:off x="5532438" y="2895600"/>
            <a:ext cx="3810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Line 17"/>
          <p:cNvSpPr>
            <a:spLocks noChangeShapeType="1"/>
          </p:cNvSpPr>
          <p:nvPr/>
        </p:nvSpPr>
        <p:spPr bwMode="auto">
          <a:xfrm flipV="1">
            <a:off x="6148388" y="1117600"/>
            <a:ext cx="914400" cy="971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Line 18"/>
          <p:cNvSpPr>
            <a:spLocks noChangeShapeType="1"/>
          </p:cNvSpPr>
          <p:nvPr/>
        </p:nvSpPr>
        <p:spPr bwMode="auto">
          <a:xfrm flipV="1">
            <a:off x="6434138" y="2279650"/>
            <a:ext cx="1485900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Line 19"/>
          <p:cNvSpPr>
            <a:spLocks noChangeShapeType="1"/>
          </p:cNvSpPr>
          <p:nvPr/>
        </p:nvSpPr>
        <p:spPr bwMode="auto">
          <a:xfrm flipH="1" flipV="1">
            <a:off x="6434138" y="2451100"/>
            <a:ext cx="14192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Line 20"/>
          <p:cNvSpPr>
            <a:spLocks noChangeShapeType="1"/>
          </p:cNvSpPr>
          <p:nvPr/>
        </p:nvSpPr>
        <p:spPr bwMode="auto">
          <a:xfrm flipH="1">
            <a:off x="6357938" y="1346200"/>
            <a:ext cx="733425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4" name="Group 22"/>
          <p:cNvGrpSpPr>
            <a:grpSpLocks/>
          </p:cNvGrpSpPr>
          <p:nvPr/>
        </p:nvGrpSpPr>
        <p:grpSpPr bwMode="auto">
          <a:xfrm>
            <a:off x="3806826" y="2057405"/>
            <a:ext cx="2133601" cy="708026"/>
            <a:chOff x="2757" y="2132"/>
            <a:chExt cx="1344" cy="446"/>
          </a:xfrm>
          <a:noFill/>
        </p:grpSpPr>
        <p:sp>
          <p:nvSpPr>
            <p:cNvPr id="105" name="Rectangle 23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2757" y="2132"/>
              <a:ext cx="1344" cy="44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b="0" dirty="0">
                  <a:latin typeface="Calibri" charset="0"/>
                  <a:ea typeface="Calibri" charset="0"/>
                  <a:cs typeface="Calibri" charset="0"/>
                </a:rPr>
                <a:t>local DNS server</a:t>
              </a:r>
            </a:p>
            <a:p>
              <a:pPr algn="r" eaLnBrk="0" hangingPunct="0"/>
              <a:r>
                <a:rPr lang="en-US" dirty="0" err="1">
                  <a:latin typeface="Calibri" charset="0"/>
                  <a:ea typeface="Calibri" charset="0"/>
                  <a:cs typeface="Calibri" charset="0"/>
                </a:rPr>
                <a:t>dns.princeton.edu</a:t>
              </a:r>
              <a:endParaRPr lang="en-US" b="0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07" name="Text Box 26"/>
          <p:cNvSpPr txBox="1">
            <a:spLocks noChangeArrowheads="1"/>
          </p:cNvSpPr>
          <p:nvPr/>
        </p:nvSpPr>
        <p:spPr bwMode="auto">
          <a:xfrm>
            <a:off x="6142038" y="1219200"/>
            <a:ext cx="341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3</a:t>
            </a:r>
            <a:endParaRPr lang="en-US" sz="2400" b="0"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grpSp>
        <p:nvGrpSpPr>
          <p:cNvPr id="108" name="Group 31"/>
          <p:cNvGrpSpPr>
            <a:grpSpLocks/>
          </p:cNvGrpSpPr>
          <p:nvPr/>
        </p:nvGrpSpPr>
        <p:grpSpPr bwMode="auto">
          <a:xfrm>
            <a:off x="7099300" y="706438"/>
            <a:ext cx="369888" cy="657225"/>
            <a:chOff x="4180" y="783"/>
            <a:chExt cx="150" cy="307"/>
          </a:xfrm>
        </p:grpSpPr>
        <p:sp>
          <p:nvSpPr>
            <p:cNvPr id="109" name="AutoShape 3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10" name="Rectangle 3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11" name="Rectangle 3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12" name="AutoShape 3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13" name="Line 3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3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3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16" name="Rectangle 3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</p:grpSp>
      <p:grpSp>
        <p:nvGrpSpPr>
          <p:cNvPr id="117" name="Group 40"/>
          <p:cNvGrpSpPr>
            <a:grpSpLocks/>
          </p:cNvGrpSpPr>
          <p:nvPr/>
        </p:nvGrpSpPr>
        <p:grpSpPr bwMode="auto">
          <a:xfrm>
            <a:off x="7927975" y="2135188"/>
            <a:ext cx="369888" cy="657225"/>
            <a:chOff x="4180" y="783"/>
            <a:chExt cx="150" cy="307"/>
          </a:xfrm>
        </p:grpSpPr>
        <p:sp>
          <p:nvSpPr>
            <p:cNvPr id="118" name="AutoShape 4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19" name="Rectangle 4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20" name="Rectangle 4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21" name="AutoShape 4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22" name="Line 4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4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4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25" name="Rectangle 4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</p:grpSp>
      <p:grpSp>
        <p:nvGrpSpPr>
          <p:cNvPr id="126" name="Group 49"/>
          <p:cNvGrpSpPr>
            <a:grpSpLocks/>
          </p:cNvGrpSpPr>
          <p:nvPr/>
        </p:nvGrpSpPr>
        <p:grpSpPr bwMode="auto">
          <a:xfrm>
            <a:off x="7908925" y="3754438"/>
            <a:ext cx="369888" cy="657225"/>
            <a:chOff x="4180" y="783"/>
            <a:chExt cx="150" cy="307"/>
          </a:xfrm>
        </p:grpSpPr>
        <p:sp>
          <p:nvSpPr>
            <p:cNvPr id="127" name="AutoShape 5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28" name="Rectangle 5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29" name="Rectangle 5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30" name="AutoShape 5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31" name="Line 5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5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5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34" name="Rectangle 5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</p:grpSp>
      <p:sp>
        <p:nvSpPr>
          <p:cNvPr id="135" name="Text Box 58"/>
          <p:cNvSpPr txBox="1">
            <a:spLocks noChangeArrowheads="1"/>
          </p:cNvSpPr>
          <p:nvPr/>
        </p:nvSpPr>
        <p:spPr bwMode="auto">
          <a:xfrm>
            <a:off x="6401480" y="4419600"/>
            <a:ext cx="27481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authoritative DNS server</a:t>
            </a:r>
          </a:p>
          <a:p>
            <a:pPr eaLnBrk="0" hangingPunct="0"/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for </a:t>
            </a:r>
            <a:r>
              <a:rPr lang="en-US" b="0" dirty="0" err="1">
                <a:latin typeface="Calibri" charset="0"/>
                <a:ea typeface="Calibri" charset="0"/>
                <a:cs typeface="Calibri" charset="0"/>
              </a:rPr>
              <a:t>umass.edu</a:t>
            </a:r>
            <a:endParaRPr lang="en-US" b="0" dirty="0">
              <a:latin typeface="Calibri" charset="0"/>
              <a:ea typeface="Calibri" charset="0"/>
              <a:cs typeface="Calibri" charset="0"/>
            </a:endParaRPr>
          </a:p>
          <a:p>
            <a:pPr eaLnBrk="0" hangingPunct="0"/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dns.umass.edu</a:t>
            </a:r>
            <a:endParaRPr lang="en-US" b="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>
            <a:off x="6367463" y="2611438"/>
            <a:ext cx="1493837" cy="1314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Line 62"/>
          <p:cNvSpPr>
            <a:spLocks noChangeShapeType="1"/>
          </p:cNvSpPr>
          <p:nvPr/>
        </p:nvSpPr>
        <p:spPr bwMode="auto">
          <a:xfrm flipH="1" flipV="1">
            <a:off x="6294438" y="2813050"/>
            <a:ext cx="1493837" cy="1301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Text Box 63"/>
          <p:cNvSpPr txBox="1">
            <a:spLocks noChangeArrowheads="1"/>
          </p:cNvSpPr>
          <p:nvPr/>
        </p:nvSpPr>
        <p:spPr bwMode="auto">
          <a:xfrm>
            <a:off x="7277100" y="1425575"/>
            <a:ext cx="20113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Calibri" charset="0"/>
                <a:ea typeface="Calibri" charset="0"/>
                <a:cs typeface="Calibri" charset="0"/>
              </a:rPr>
              <a:t>TLD DNS server for .edu</a:t>
            </a:r>
          </a:p>
        </p:txBody>
      </p:sp>
      <p:sp>
        <p:nvSpPr>
          <p:cNvPr id="140" name="Rectangle 65"/>
          <p:cNvSpPr txBox="1">
            <a:spLocks noChangeArrowheads="1"/>
          </p:cNvSpPr>
          <p:nvPr/>
        </p:nvSpPr>
        <p:spPr bwMode="auto">
          <a:xfrm>
            <a:off x="187326" y="2133600"/>
            <a:ext cx="4267200" cy="394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Font typeface="Arial" pitchFamily="-1" charset="0"/>
              <a:buChar char="•"/>
              <a:defRPr sz="3000" kern="1200" spc="-50">
                <a:solidFill>
                  <a:schemeClr val="tx2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buFontTx/>
              <a:buNone/>
            </a:pPr>
            <a:r>
              <a:rPr lang="en-US" sz="2200" dirty="0" err="1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a.cs.princeton.edu</a:t>
            </a:r>
            <a:endParaRPr lang="en-US" sz="22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ts val="800"/>
              </a:spcBef>
              <a:buFontTx/>
              <a:buNone/>
            </a:pPr>
            <a:r>
              <a:rPr lang="en-US" sz="2600" b="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wants IP address for</a:t>
            </a:r>
          </a:p>
          <a:p>
            <a:pPr>
              <a:spcBef>
                <a:spcPts val="800"/>
              </a:spcBef>
              <a:buFontTx/>
              <a:buNone/>
            </a:pPr>
            <a:r>
              <a:rPr lang="en-US" sz="2200" dirty="0" err="1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www.umass.edu</a:t>
            </a:r>
            <a:endParaRPr lang="en-US" sz="2200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ts val="800"/>
              </a:spcBef>
              <a:buFontTx/>
              <a:buNone/>
            </a:pPr>
            <a:endParaRPr lang="en-US" sz="2600" b="0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ts val="800"/>
              </a:spcBef>
              <a:buFontTx/>
              <a:buNone/>
            </a:pPr>
            <a:endParaRPr lang="en-US" sz="2600" b="0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ts val="800"/>
              </a:spcBef>
              <a:buFontTx/>
              <a:buNone/>
            </a:pPr>
            <a:endParaRPr lang="en-US" sz="2600" b="0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ts val="800"/>
              </a:spcBef>
              <a:buFontTx/>
              <a:buNone/>
            </a:pPr>
            <a:r>
              <a:rPr lang="en-US" sz="2400" b="0" dirty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Recursive </a:t>
            </a:r>
            <a:r>
              <a:rPr lang="en-US" sz="2400" b="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vs. </a:t>
            </a:r>
            <a:r>
              <a:rPr lang="en-US" sz="2400" b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Iterative </a:t>
            </a:r>
            <a:r>
              <a:rPr lang="en-US" sz="2400" b="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Queries</a:t>
            </a:r>
            <a:endParaRPr lang="en-US" sz="2400" b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41" name="Group 140"/>
          <p:cNvGrpSpPr>
            <a:grpSpLocks/>
          </p:cNvGrpSpPr>
          <p:nvPr/>
        </p:nvGrpSpPr>
        <p:grpSpPr bwMode="auto">
          <a:xfrm>
            <a:off x="5314950" y="3838575"/>
            <a:ext cx="369888" cy="657225"/>
            <a:chOff x="4180" y="783"/>
            <a:chExt cx="150" cy="307"/>
          </a:xfrm>
        </p:grpSpPr>
        <p:sp>
          <p:nvSpPr>
            <p:cNvPr id="142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43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44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45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49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</p:grpSp>
      <p:grpSp>
        <p:nvGrpSpPr>
          <p:cNvPr id="150" name="Group 22"/>
          <p:cNvGrpSpPr>
            <a:grpSpLocks/>
          </p:cNvGrpSpPr>
          <p:nvPr/>
        </p:nvGrpSpPr>
        <p:grpSpPr bwMode="auto">
          <a:xfrm>
            <a:off x="2816225" y="3635380"/>
            <a:ext cx="2411413" cy="708026"/>
            <a:chOff x="2669" y="2132"/>
            <a:chExt cx="1519" cy="446"/>
          </a:xfrm>
          <a:noFill/>
        </p:grpSpPr>
        <p:sp>
          <p:nvSpPr>
            <p:cNvPr id="151" name="Rectangle 23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2" name="Text Box 24"/>
            <p:cNvSpPr txBox="1">
              <a:spLocks noChangeArrowheads="1"/>
            </p:cNvSpPr>
            <p:nvPr/>
          </p:nvSpPr>
          <p:spPr bwMode="auto">
            <a:xfrm>
              <a:off x="2669" y="2132"/>
              <a:ext cx="1519" cy="44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b="0" dirty="0">
                  <a:latin typeface="Calibri" charset="0"/>
                  <a:ea typeface="Calibri" charset="0"/>
                  <a:cs typeface="Calibri" charset="0"/>
                </a:rPr>
                <a:t>local DNS server</a:t>
              </a:r>
            </a:p>
            <a:p>
              <a:pPr algn="r" eaLnBrk="0" hangingPunct="0"/>
              <a:r>
                <a:rPr lang="en-US" dirty="0" err="1">
                  <a:latin typeface="Calibri" charset="0"/>
                  <a:ea typeface="Calibri" charset="0"/>
                  <a:cs typeface="Calibri" charset="0"/>
                </a:rPr>
                <a:t>dns.cs.princeton.edu</a:t>
              </a:r>
              <a:endParaRPr lang="en-US" b="0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53" name="Line 16"/>
          <p:cNvSpPr>
            <a:spLocks noChangeShapeType="1"/>
          </p:cNvSpPr>
          <p:nvPr/>
        </p:nvSpPr>
        <p:spPr bwMode="auto">
          <a:xfrm flipV="1">
            <a:off x="4846638" y="4457700"/>
            <a:ext cx="3810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Line 20"/>
          <p:cNvSpPr>
            <a:spLocks noChangeShapeType="1"/>
          </p:cNvSpPr>
          <p:nvPr/>
        </p:nvSpPr>
        <p:spPr bwMode="auto">
          <a:xfrm flipH="1">
            <a:off x="5761038" y="2895600"/>
            <a:ext cx="3810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Line 20"/>
          <p:cNvSpPr>
            <a:spLocks noChangeShapeType="1"/>
          </p:cNvSpPr>
          <p:nvPr/>
        </p:nvSpPr>
        <p:spPr bwMode="auto">
          <a:xfrm flipH="1">
            <a:off x="5075238" y="4610100"/>
            <a:ext cx="3048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Text Box 26"/>
          <p:cNvSpPr txBox="1">
            <a:spLocks noChangeArrowheads="1"/>
          </p:cNvSpPr>
          <p:nvPr/>
        </p:nvSpPr>
        <p:spPr bwMode="auto">
          <a:xfrm>
            <a:off x="4618038" y="4495800"/>
            <a:ext cx="341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0000FF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1</a:t>
            </a:r>
          </a:p>
        </p:txBody>
      </p:sp>
      <p:sp>
        <p:nvSpPr>
          <p:cNvPr id="157" name="Text Box 26"/>
          <p:cNvSpPr txBox="1">
            <a:spLocks noChangeArrowheads="1"/>
          </p:cNvSpPr>
          <p:nvPr/>
        </p:nvSpPr>
        <p:spPr bwMode="auto">
          <a:xfrm>
            <a:off x="5303838" y="2971800"/>
            <a:ext cx="341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0000FF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2</a:t>
            </a:r>
          </a:p>
        </p:txBody>
      </p:sp>
      <p:sp>
        <p:nvSpPr>
          <p:cNvPr id="158" name="Text Box 26"/>
          <p:cNvSpPr txBox="1">
            <a:spLocks noChangeArrowheads="1"/>
          </p:cNvSpPr>
          <p:nvPr/>
        </p:nvSpPr>
        <p:spPr bwMode="auto">
          <a:xfrm>
            <a:off x="6791325" y="1600200"/>
            <a:ext cx="3413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4</a:t>
            </a:r>
            <a:endParaRPr lang="en-US" sz="2400" b="0"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sp>
        <p:nvSpPr>
          <p:cNvPr id="159" name="Text Box 26"/>
          <p:cNvSpPr txBox="1">
            <a:spLocks noChangeArrowheads="1"/>
          </p:cNvSpPr>
          <p:nvPr/>
        </p:nvSpPr>
        <p:spPr bwMode="auto">
          <a:xfrm>
            <a:off x="7208838" y="1828800"/>
            <a:ext cx="341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5</a:t>
            </a:r>
            <a:endParaRPr lang="en-US" sz="2400" b="0"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sp>
        <p:nvSpPr>
          <p:cNvPr id="160" name="Text Box 26"/>
          <p:cNvSpPr txBox="1">
            <a:spLocks noChangeArrowheads="1"/>
          </p:cNvSpPr>
          <p:nvPr/>
        </p:nvSpPr>
        <p:spPr bwMode="auto">
          <a:xfrm>
            <a:off x="7248525" y="2433638"/>
            <a:ext cx="3413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6</a:t>
            </a:r>
            <a:endParaRPr lang="en-US" sz="2400" b="0"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sp>
        <p:nvSpPr>
          <p:cNvPr id="161" name="Text Box 26"/>
          <p:cNvSpPr txBox="1">
            <a:spLocks noChangeArrowheads="1"/>
          </p:cNvSpPr>
          <p:nvPr/>
        </p:nvSpPr>
        <p:spPr bwMode="auto">
          <a:xfrm>
            <a:off x="7361238" y="3048000"/>
            <a:ext cx="341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7</a:t>
            </a:r>
            <a:endParaRPr lang="en-US" sz="2400" b="0"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sp>
        <p:nvSpPr>
          <p:cNvPr id="162" name="Text Box 26"/>
          <p:cNvSpPr txBox="1">
            <a:spLocks noChangeArrowheads="1"/>
          </p:cNvSpPr>
          <p:nvPr/>
        </p:nvSpPr>
        <p:spPr bwMode="auto">
          <a:xfrm>
            <a:off x="6827838" y="3505200"/>
            <a:ext cx="341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8</a:t>
            </a:r>
            <a:endParaRPr lang="en-US" sz="2400" b="0"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sp>
        <p:nvSpPr>
          <p:cNvPr id="163" name="Text Box 26"/>
          <p:cNvSpPr txBox="1">
            <a:spLocks noChangeArrowheads="1"/>
          </p:cNvSpPr>
          <p:nvPr/>
        </p:nvSpPr>
        <p:spPr bwMode="auto">
          <a:xfrm>
            <a:off x="5913438" y="3200400"/>
            <a:ext cx="341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0000FF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9</a:t>
            </a:r>
          </a:p>
        </p:txBody>
      </p:sp>
      <p:sp>
        <p:nvSpPr>
          <p:cNvPr id="164" name="Text Box 26"/>
          <p:cNvSpPr txBox="1">
            <a:spLocks noChangeArrowheads="1"/>
          </p:cNvSpPr>
          <p:nvPr/>
        </p:nvSpPr>
        <p:spPr bwMode="auto">
          <a:xfrm>
            <a:off x="5340350" y="4719638"/>
            <a:ext cx="4968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0000FF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6682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98" grpId="0"/>
      <p:bldP spid="107" grpId="0"/>
      <p:bldP spid="135" grpId="0"/>
      <p:bldP spid="138" grpId="0"/>
      <p:bldP spid="140" grpId="0" build="p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itchFamily="-1" charset="0"/>
                <a:cs typeface="Calibri" pitchFamily="-1" charset="0"/>
              </a:rPr>
              <a:t>DNS </a:t>
            </a:r>
            <a:r>
              <a:rPr lang="en-US" dirty="0" smtClean="0">
                <a:ea typeface="Calibri" pitchFamily="-1" charset="0"/>
                <a:cs typeface="Calibri" pitchFamily="-1" charset="0"/>
              </a:rPr>
              <a:t>Queries</a:t>
            </a:r>
            <a:endParaRPr lang="en-US" dirty="0"/>
          </a:p>
        </p:txBody>
      </p:sp>
      <p:graphicFrame>
        <p:nvGraphicFramePr>
          <p:cNvPr id="85" name="Object 2"/>
          <p:cNvGraphicFramePr>
            <a:graphicFrameLocks noChangeAspect="1"/>
          </p:cNvGraphicFramePr>
          <p:nvPr/>
        </p:nvGraphicFramePr>
        <p:xfrm>
          <a:off x="4462463" y="5381625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2463" y="5381625"/>
                        <a:ext cx="83343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Text Box 3"/>
          <p:cNvSpPr txBox="1">
            <a:spLocks noChangeArrowheads="1"/>
          </p:cNvSpPr>
          <p:nvPr/>
        </p:nvSpPr>
        <p:spPr bwMode="auto">
          <a:xfrm>
            <a:off x="3853687" y="6078538"/>
            <a:ext cx="21605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Calibri" charset="0"/>
                <a:ea typeface="Calibri" charset="0"/>
                <a:cs typeface="Calibri" charset="0"/>
              </a:rPr>
              <a:t>requesting host</a:t>
            </a:r>
          </a:p>
          <a:p>
            <a:pPr eaLnBrk="0" hangingPunct="0"/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a.cs.princeton.edu</a:t>
            </a:r>
            <a:endParaRPr lang="en-US" b="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Text Box 4"/>
          <p:cNvSpPr txBox="1">
            <a:spLocks noChangeArrowheads="1"/>
          </p:cNvSpPr>
          <p:nvPr/>
        </p:nvSpPr>
        <p:spPr bwMode="auto">
          <a:xfrm>
            <a:off x="6841730" y="6190066"/>
            <a:ext cx="19661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charset="0"/>
                <a:ea typeface="Calibri" charset="0"/>
                <a:cs typeface="Calibri" charset="0"/>
              </a:rPr>
              <a:t>www.umass.edu</a:t>
            </a:r>
            <a:endParaRPr lang="en-US" b="0" dirty="0"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88" name="Object 3"/>
          <p:cNvGraphicFramePr>
            <a:graphicFrameLocks noChangeAspect="1"/>
          </p:cNvGraphicFramePr>
          <p:nvPr/>
        </p:nvGraphicFramePr>
        <p:xfrm>
          <a:off x="7477125" y="5562600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25" y="5562600"/>
                        <a:ext cx="833438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" name="Group 6"/>
          <p:cNvGrpSpPr>
            <a:grpSpLocks/>
          </p:cNvGrpSpPr>
          <p:nvPr/>
        </p:nvGrpSpPr>
        <p:grpSpPr bwMode="auto">
          <a:xfrm>
            <a:off x="5984875" y="2125663"/>
            <a:ext cx="369888" cy="657225"/>
            <a:chOff x="4180" y="783"/>
            <a:chExt cx="150" cy="307"/>
          </a:xfrm>
        </p:grpSpPr>
        <p:sp>
          <p:nvSpPr>
            <p:cNvPr id="90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91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92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93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94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97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</p:grpSp>
      <p:sp>
        <p:nvSpPr>
          <p:cNvPr id="98" name="Text Box 15"/>
          <p:cNvSpPr txBox="1">
            <a:spLocks noChangeArrowheads="1"/>
          </p:cNvSpPr>
          <p:nvPr/>
        </p:nvSpPr>
        <p:spPr bwMode="auto">
          <a:xfrm>
            <a:off x="6569075" y="304800"/>
            <a:ext cx="26971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Calibri" charset="0"/>
                <a:ea typeface="Calibri" charset="0"/>
                <a:cs typeface="Calibri" charset="0"/>
              </a:rPr>
              <a:t>root DNS server for .</a:t>
            </a:r>
          </a:p>
        </p:txBody>
      </p:sp>
      <p:sp>
        <p:nvSpPr>
          <p:cNvPr id="99" name="Line 16"/>
          <p:cNvSpPr>
            <a:spLocks noChangeShapeType="1"/>
          </p:cNvSpPr>
          <p:nvPr/>
        </p:nvSpPr>
        <p:spPr bwMode="auto">
          <a:xfrm flipV="1">
            <a:off x="5532438" y="2895600"/>
            <a:ext cx="3810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Line 17"/>
          <p:cNvSpPr>
            <a:spLocks noChangeShapeType="1"/>
          </p:cNvSpPr>
          <p:nvPr/>
        </p:nvSpPr>
        <p:spPr bwMode="auto">
          <a:xfrm flipV="1">
            <a:off x="6148388" y="1117600"/>
            <a:ext cx="914400" cy="971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Line 18"/>
          <p:cNvSpPr>
            <a:spLocks noChangeShapeType="1"/>
          </p:cNvSpPr>
          <p:nvPr/>
        </p:nvSpPr>
        <p:spPr bwMode="auto">
          <a:xfrm flipV="1">
            <a:off x="6434138" y="2279650"/>
            <a:ext cx="1485900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Line 19"/>
          <p:cNvSpPr>
            <a:spLocks noChangeShapeType="1"/>
          </p:cNvSpPr>
          <p:nvPr/>
        </p:nvSpPr>
        <p:spPr bwMode="auto">
          <a:xfrm flipH="1" flipV="1">
            <a:off x="6434138" y="2451100"/>
            <a:ext cx="14192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Line 20"/>
          <p:cNvSpPr>
            <a:spLocks noChangeShapeType="1"/>
          </p:cNvSpPr>
          <p:nvPr/>
        </p:nvSpPr>
        <p:spPr bwMode="auto">
          <a:xfrm flipH="1">
            <a:off x="6357938" y="1346200"/>
            <a:ext cx="733425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Text Box 26"/>
          <p:cNvSpPr txBox="1">
            <a:spLocks noChangeArrowheads="1"/>
          </p:cNvSpPr>
          <p:nvPr/>
        </p:nvSpPr>
        <p:spPr bwMode="auto">
          <a:xfrm>
            <a:off x="6142038" y="1219200"/>
            <a:ext cx="341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3</a:t>
            </a:r>
            <a:endParaRPr lang="en-US" sz="2400" b="0"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grpSp>
        <p:nvGrpSpPr>
          <p:cNvPr id="108" name="Group 31"/>
          <p:cNvGrpSpPr>
            <a:grpSpLocks/>
          </p:cNvGrpSpPr>
          <p:nvPr/>
        </p:nvGrpSpPr>
        <p:grpSpPr bwMode="auto">
          <a:xfrm>
            <a:off x="7099300" y="706438"/>
            <a:ext cx="369888" cy="657225"/>
            <a:chOff x="4180" y="783"/>
            <a:chExt cx="150" cy="307"/>
          </a:xfrm>
        </p:grpSpPr>
        <p:sp>
          <p:nvSpPr>
            <p:cNvPr id="109" name="AutoShape 3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10" name="Rectangle 3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11" name="Rectangle 3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12" name="AutoShape 3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13" name="Line 3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3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3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16" name="Rectangle 3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</p:grpSp>
      <p:grpSp>
        <p:nvGrpSpPr>
          <p:cNvPr id="117" name="Group 40"/>
          <p:cNvGrpSpPr>
            <a:grpSpLocks/>
          </p:cNvGrpSpPr>
          <p:nvPr/>
        </p:nvGrpSpPr>
        <p:grpSpPr bwMode="auto">
          <a:xfrm>
            <a:off x="7927975" y="2135188"/>
            <a:ext cx="369888" cy="657225"/>
            <a:chOff x="4180" y="783"/>
            <a:chExt cx="150" cy="307"/>
          </a:xfrm>
        </p:grpSpPr>
        <p:sp>
          <p:nvSpPr>
            <p:cNvPr id="118" name="AutoShape 4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19" name="Rectangle 4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20" name="Rectangle 4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21" name="AutoShape 4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22" name="Line 4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4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4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25" name="Rectangle 4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</p:grpSp>
      <p:grpSp>
        <p:nvGrpSpPr>
          <p:cNvPr id="126" name="Group 49"/>
          <p:cNvGrpSpPr>
            <a:grpSpLocks/>
          </p:cNvGrpSpPr>
          <p:nvPr/>
        </p:nvGrpSpPr>
        <p:grpSpPr bwMode="auto">
          <a:xfrm>
            <a:off x="7908925" y="3754438"/>
            <a:ext cx="369888" cy="657225"/>
            <a:chOff x="4180" y="783"/>
            <a:chExt cx="150" cy="307"/>
          </a:xfrm>
        </p:grpSpPr>
        <p:sp>
          <p:nvSpPr>
            <p:cNvPr id="127" name="AutoShape 5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28" name="Rectangle 5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29" name="Rectangle 5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30" name="AutoShape 5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31" name="Line 5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5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5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34" name="Rectangle 5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</p:grpSp>
      <p:sp>
        <p:nvSpPr>
          <p:cNvPr id="135" name="Text Box 58"/>
          <p:cNvSpPr txBox="1">
            <a:spLocks noChangeArrowheads="1"/>
          </p:cNvSpPr>
          <p:nvPr/>
        </p:nvSpPr>
        <p:spPr bwMode="auto">
          <a:xfrm>
            <a:off x="6401481" y="4419600"/>
            <a:ext cx="27481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authoritative DNS server</a:t>
            </a:r>
          </a:p>
          <a:p>
            <a:pPr eaLnBrk="0" hangingPunct="0"/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for </a:t>
            </a:r>
            <a:r>
              <a:rPr lang="en-US" b="0" dirty="0" err="1">
                <a:latin typeface="Calibri" charset="0"/>
                <a:ea typeface="Calibri" charset="0"/>
                <a:cs typeface="Calibri" charset="0"/>
              </a:rPr>
              <a:t>umass.edu</a:t>
            </a:r>
            <a:endParaRPr lang="en-US" b="0" dirty="0">
              <a:latin typeface="Calibri" charset="0"/>
              <a:ea typeface="Calibri" charset="0"/>
              <a:cs typeface="Calibri" charset="0"/>
            </a:endParaRPr>
          </a:p>
          <a:p>
            <a:pPr eaLnBrk="0" hangingPunct="0"/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dns.umass.edu</a:t>
            </a:r>
            <a:endParaRPr lang="en-US" b="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>
            <a:off x="6367463" y="2611438"/>
            <a:ext cx="1493837" cy="1314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Line 62"/>
          <p:cNvSpPr>
            <a:spLocks noChangeShapeType="1"/>
          </p:cNvSpPr>
          <p:nvPr/>
        </p:nvSpPr>
        <p:spPr bwMode="auto">
          <a:xfrm flipH="1" flipV="1">
            <a:off x="6294438" y="2813050"/>
            <a:ext cx="1493837" cy="1301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Text Box 63"/>
          <p:cNvSpPr txBox="1">
            <a:spLocks noChangeArrowheads="1"/>
          </p:cNvSpPr>
          <p:nvPr/>
        </p:nvSpPr>
        <p:spPr bwMode="auto">
          <a:xfrm>
            <a:off x="7277100" y="1425575"/>
            <a:ext cx="20113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Calibri" charset="0"/>
                <a:ea typeface="Calibri" charset="0"/>
                <a:cs typeface="Calibri" charset="0"/>
              </a:rPr>
              <a:t>TLD DNS server for .edu</a:t>
            </a:r>
          </a:p>
        </p:txBody>
      </p:sp>
      <p:sp>
        <p:nvSpPr>
          <p:cNvPr id="140" name="Rectangle 65"/>
          <p:cNvSpPr txBox="1">
            <a:spLocks noChangeArrowheads="1"/>
          </p:cNvSpPr>
          <p:nvPr/>
        </p:nvSpPr>
        <p:spPr bwMode="auto">
          <a:xfrm>
            <a:off x="394345" y="1632914"/>
            <a:ext cx="4442690" cy="504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Font typeface="Arial" pitchFamily="-1" charset="0"/>
              <a:buChar char="•"/>
              <a:defRPr sz="3000" kern="1200" spc="-50">
                <a:solidFill>
                  <a:schemeClr val="tx2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DNS query 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latency:</a:t>
            </a:r>
          </a:p>
          <a:p>
            <a:pPr lvl="1">
              <a:lnSpc>
                <a:spcPct val="110000"/>
              </a:lnSpc>
            </a:pPr>
            <a:r>
              <a:rPr lang="en-US" b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e.g., 1 second</a:t>
            </a:r>
            <a:endParaRPr lang="en-US" b="0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10000"/>
              </a:lnSpc>
              <a:spcBef>
                <a:spcPts val="2000"/>
              </a:spcBef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Caching </a:t>
            </a: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to reduce overhead and delay</a:t>
            </a:r>
          </a:p>
          <a:p>
            <a:pPr lvl="1">
              <a:lnSpc>
                <a:spcPct val="110000"/>
              </a:lnSpc>
            </a:pP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Small # of top-level servers, that change rarely</a:t>
            </a:r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Popular sites visited often</a:t>
            </a:r>
          </a:p>
          <a:p>
            <a:pPr>
              <a:lnSpc>
                <a:spcPct val="110000"/>
              </a:lnSpc>
            </a:pP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Where to cache?</a:t>
            </a:r>
          </a:p>
          <a:p>
            <a:pPr lvl="1">
              <a:lnSpc>
                <a:spcPct val="110000"/>
              </a:lnSpc>
            </a:pP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Local DNS server</a:t>
            </a:r>
          </a:p>
          <a:p>
            <a:pPr lvl="1">
              <a:lnSpc>
                <a:spcPct val="110000"/>
              </a:lnSpc>
            </a:pP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Browser</a:t>
            </a:r>
          </a:p>
          <a:p>
            <a:pPr>
              <a:lnSpc>
                <a:spcPct val="110000"/>
              </a:lnSpc>
            </a:pPr>
            <a:endParaRPr lang="en-US" b="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41" name="Group 140"/>
          <p:cNvGrpSpPr>
            <a:grpSpLocks/>
          </p:cNvGrpSpPr>
          <p:nvPr/>
        </p:nvGrpSpPr>
        <p:grpSpPr bwMode="auto">
          <a:xfrm>
            <a:off x="5314950" y="3838575"/>
            <a:ext cx="369888" cy="657225"/>
            <a:chOff x="4180" y="783"/>
            <a:chExt cx="150" cy="307"/>
          </a:xfrm>
        </p:grpSpPr>
        <p:sp>
          <p:nvSpPr>
            <p:cNvPr id="142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43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44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45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49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</p:grpSp>
      <p:sp>
        <p:nvSpPr>
          <p:cNvPr id="153" name="Line 16"/>
          <p:cNvSpPr>
            <a:spLocks noChangeShapeType="1"/>
          </p:cNvSpPr>
          <p:nvPr/>
        </p:nvSpPr>
        <p:spPr bwMode="auto">
          <a:xfrm flipV="1">
            <a:off x="4846638" y="4457700"/>
            <a:ext cx="3810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Line 20"/>
          <p:cNvSpPr>
            <a:spLocks noChangeShapeType="1"/>
          </p:cNvSpPr>
          <p:nvPr/>
        </p:nvSpPr>
        <p:spPr bwMode="auto">
          <a:xfrm flipH="1">
            <a:off x="5761038" y="2895600"/>
            <a:ext cx="3810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Line 20"/>
          <p:cNvSpPr>
            <a:spLocks noChangeShapeType="1"/>
          </p:cNvSpPr>
          <p:nvPr/>
        </p:nvSpPr>
        <p:spPr bwMode="auto">
          <a:xfrm flipH="1">
            <a:off x="5075238" y="4610100"/>
            <a:ext cx="3048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Text Box 26"/>
          <p:cNvSpPr txBox="1">
            <a:spLocks noChangeArrowheads="1"/>
          </p:cNvSpPr>
          <p:nvPr/>
        </p:nvSpPr>
        <p:spPr bwMode="auto">
          <a:xfrm>
            <a:off x="4618038" y="4495800"/>
            <a:ext cx="341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0000FF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1</a:t>
            </a:r>
          </a:p>
        </p:txBody>
      </p:sp>
      <p:sp>
        <p:nvSpPr>
          <p:cNvPr id="157" name="Text Box 26"/>
          <p:cNvSpPr txBox="1">
            <a:spLocks noChangeArrowheads="1"/>
          </p:cNvSpPr>
          <p:nvPr/>
        </p:nvSpPr>
        <p:spPr bwMode="auto">
          <a:xfrm>
            <a:off x="5303838" y="2971800"/>
            <a:ext cx="341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0000FF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2</a:t>
            </a:r>
          </a:p>
        </p:txBody>
      </p:sp>
      <p:sp>
        <p:nvSpPr>
          <p:cNvPr id="158" name="Text Box 26"/>
          <p:cNvSpPr txBox="1">
            <a:spLocks noChangeArrowheads="1"/>
          </p:cNvSpPr>
          <p:nvPr/>
        </p:nvSpPr>
        <p:spPr bwMode="auto">
          <a:xfrm>
            <a:off x="6791325" y="1600200"/>
            <a:ext cx="3413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4</a:t>
            </a:r>
            <a:endParaRPr lang="en-US" sz="2400" b="0"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sp>
        <p:nvSpPr>
          <p:cNvPr id="159" name="Text Box 26"/>
          <p:cNvSpPr txBox="1">
            <a:spLocks noChangeArrowheads="1"/>
          </p:cNvSpPr>
          <p:nvPr/>
        </p:nvSpPr>
        <p:spPr bwMode="auto">
          <a:xfrm>
            <a:off x="7208838" y="1828800"/>
            <a:ext cx="341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5</a:t>
            </a:r>
            <a:endParaRPr lang="en-US" sz="2400" b="0"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sp>
        <p:nvSpPr>
          <p:cNvPr id="160" name="Text Box 26"/>
          <p:cNvSpPr txBox="1">
            <a:spLocks noChangeArrowheads="1"/>
          </p:cNvSpPr>
          <p:nvPr/>
        </p:nvSpPr>
        <p:spPr bwMode="auto">
          <a:xfrm>
            <a:off x="7248525" y="2433638"/>
            <a:ext cx="3413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6</a:t>
            </a:r>
            <a:endParaRPr lang="en-US" sz="2400" b="0"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sp>
        <p:nvSpPr>
          <p:cNvPr id="161" name="Text Box 26"/>
          <p:cNvSpPr txBox="1">
            <a:spLocks noChangeArrowheads="1"/>
          </p:cNvSpPr>
          <p:nvPr/>
        </p:nvSpPr>
        <p:spPr bwMode="auto">
          <a:xfrm>
            <a:off x="7361238" y="3048000"/>
            <a:ext cx="341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7</a:t>
            </a:r>
            <a:endParaRPr lang="en-US" sz="2400" b="0"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sp>
        <p:nvSpPr>
          <p:cNvPr id="162" name="Text Box 26"/>
          <p:cNvSpPr txBox="1">
            <a:spLocks noChangeArrowheads="1"/>
          </p:cNvSpPr>
          <p:nvPr/>
        </p:nvSpPr>
        <p:spPr bwMode="auto">
          <a:xfrm>
            <a:off x="6827838" y="3505200"/>
            <a:ext cx="341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8</a:t>
            </a:r>
            <a:endParaRPr lang="en-US" sz="2400" b="0"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sp>
        <p:nvSpPr>
          <p:cNvPr id="163" name="Text Box 26"/>
          <p:cNvSpPr txBox="1">
            <a:spLocks noChangeArrowheads="1"/>
          </p:cNvSpPr>
          <p:nvPr/>
        </p:nvSpPr>
        <p:spPr bwMode="auto">
          <a:xfrm>
            <a:off x="5913438" y="3200400"/>
            <a:ext cx="341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0000FF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9</a:t>
            </a:r>
          </a:p>
        </p:txBody>
      </p:sp>
      <p:sp>
        <p:nvSpPr>
          <p:cNvPr id="164" name="Text Box 26"/>
          <p:cNvSpPr txBox="1">
            <a:spLocks noChangeArrowheads="1"/>
          </p:cNvSpPr>
          <p:nvPr/>
        </p:nvSpPr>
        <p:spPr bwMode="auto">
          <a:xfrm>
            <a:off x="5340350" y="4719638"/>
            <a:ext cx="4968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0000FF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54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Reliability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66850"/>
            <a:ext cx="8534400" cy="539115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DNS servers are replicated</a:t>
            </a:r>
          </a:p>
          <a:p>
            <a:pPr lvl="1" eaLnBrk="1" hangingPunct="1"/>
            <a:r>
              <a:rPr lang="en-US" dirty="0"/>
              <a:t>Name service available if </a:t>
            </a:r>
            <a:r>
              <a:rPr lang="en-US" dirty="0">
                <a:sym typeface="Math B" pitchFamily="2" charset="2"/>
              </a:rPr>
              <a:t>at least one</a:t>
            </a:r>
            <a:r>
              <a:rPr lang="en-US" dirty="0"/>
              <a:t> replica is up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Queries can be load balanced between replicas</a:t>
            </a:r>
          </a:p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UDP used for queries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Need reliability: </a:t>
            </a:r>
            <a:r>
              <a:rPr lang="en-US" dirty="0">
                <a:sym typeface="Wingdings" pitchFamily="-1" charset="2"/>
              </a:rPr>
              <a:t>must implement this on top of UDP</a:t>
            </a:r>
            <a:endParaRPr lang="en-US" dirty="0"/>
          </a:p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Try alternate servers on timeout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Exponential </a:t>
            </a:r>
            <a:r>
              <a:rPr lang="en-US" dirty="0" err="1"/>
              <a:t>backoff</a:t>
            </a:r>
            <a:r>
              <a:rPr lang="en-US" dirty="0"/>
              <a:t> when retrying same server</a:t>
            </a:r>
          </a:p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Same identifier for all queries</a:t>
            </a:r>
          </a:p>
          <a:p>
            <a:pPr lvl="1" eaLnBrk="1" hangingPunct="1"/>
            <a:r>
              <a:rPr lang="en-US" dirty="0"/>
              <a:t>Don’t care which server responds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23962E-3F39-1E48-943B-43DB576602D3}" type="slidenum">
              <a:rPr lang="en-US">
                <a:latin typeface="Courier New" pitchFamily="-1" charset="0"/>
              </a:rPr>
              <a:pPr/>
              <a:t>17</a:t>
            </a:fld>
            <a:endParaRPr lang="en-US">
              <a:latin typeface="Courier New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0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DNS Cache Consistency</a:t>
            </a:r>
          </a:p>
        </p:txBody>
      </p:sp>
      <p:sp>
        <p:nvSpPr>
          <p:cNvPr id="118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85900"/>
            <a:ext cx="8534400" cy="5372100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ea typeface="ＭＳ Ｐゴシック" pitchFamily="-1" charset="-128"/>
                <a:cs typeface="ＭＳ Ｐゴシック" pitchFamily="-1" charset="-128"/>
              </a:rPr>
              <a:t>Goal:  Ensuring cached data is up to date</a:t>
            </a:r>
          </a:p>
          <a:p>
            <a:r>
              <a:rPr lang="en-US" sz="2800" dirty="0" smtClean="0">
                <a:ea typeface="ＭＳ Ｐゴシック" pitchFamily="-1" charset="-128"/>
                <a:cs typeface="ＭＳ Ｐゴシック" pitchFamily="-1" charset="-128"/>
              </a:rPr>
              <a:t>DNS design considerations</a:t>
            </a:r>
          </a:p>
          <a:p>
            <a:pPr lvl="1"/>
            <a:r>
              <a:rPr lang="en-US" sz="2400" dirty="0" smtClean="0"/>
              <a:t>Cached data is “read only”</a:t>
            </a:r>
          </a:p>
          <a:p>
            <a:pPr lvl="1"/>
            <a:r>
              <a:rPr lang="en-US" sz="2400" dirty="0" smtClean="0"/>
              <a:t>Explicit invalidation would be expensive</a:t>
            </a:r>
          </a:p>
          <a:p>
            <a:pPr lvl="2">
              <a:spcAft>
                <a:spcPts val="1200"/>
              </a:spcAft>
            </a:pPr>
            <a:r>
              <a:rPr lang="en-US" sz="2300" dirty="0" smtClean="0">
                <a:ea typeface="ＭＳ Ｐゴシック" pitchFamily="-1" charset="-128"/>
              </a:rPr>
              <a:t>Server would need to keep track of all resolvers caching</a:t>
            </a:r>
          </a:p>
          <a:p>
            <a:r>
              <a:rPr lang="en-US" sz="2800" dirty="0" smtClean="0">
                <a:ea typeface="ＭＳ Ｐゴシック" pitchFamily="-1" charset="-128"/>
                <a:cs typeface="ＭＳ Ｐゴシック" pitchFamily="-1" charset="-128"/>
              </a:rPr>
              <a:t>Avoiding stale information</a:t>
            </a:r>
          </a:p>
          <a:p>
            <a:pPr lvl="1"/>
            <a:r>
              <a:rPr lang="en-US" sz="2400" dirty="0" smtClean="0"/>
              <a:t>Responses include a “time to live” (TTL) field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/>
              <a:t>Delete the cached entry after TTL expires</a:t>
            </a:r>
          </a:p>
          <a:p>
            <a:r>
              <a:rPr lang="en-US" sz="2800" dirty="0" smtClean="0">
                <a:ea typeface="ＭＳ Ｐゴシック" pitchFamily="-1" charset="-128"/>
                <a:cs typeface="ＭＳ Ｐゴシック" pitchFamily="-1" charset="-128"/>
              </a:rPr>
              <a:t>Perform negative caching (for dead links, misspellings)</a:t>
            </a:r>
          </a:p>
          <a:p>
            <a:pPr lvl="1"/>
            <a:r>
              <a:rPr lang="en-US" sz="2400" dirty="0" smtClean="0"/>
              <a:t>So failures quick and don’t overload </a:t>
            </a:r>
            <a:r>
              <a:rPr lang="en-US" sz="2400" dirty="0" err="1" smtClean="0"/>
              <a:t>gTLD</a:t>
            </a:r>
            <a:r>
              <a:rPr lang="en-US" sz="2400" dirty="0" smtClean="0"/>
              <a:t> servers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5ABC4FB-99D4-4140-BE5C-00538615C5AF}" type="slidenum">
              <a:rPr lang="en-US" smtClean="0">
                <a:latin typeface="Courier New" pitchFamily="-1" charset="0"/>
              </a:rPr>
              <a:pPr/>
              <a:t>18</a:t>
            </a:fld>
            <a:endParaRPr lang="en-US" smtClean="0">
              <a:latin typeface="Courier New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6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989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2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Naming and system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76293"/>
            <a:ext cx="8686800" cy="2910257"/>
          </a:xfrm>
        </p:spPr>
        <p:txBody>
          <a:bodyPr>
            <a:normAutofit/>
          </a:bodyPr>
          <a:lstStyle/>
          <a:p>
            <a:r>
              <a:rPr lang="en-US" dirty="0" smtClean="0"/>
              <a:t>How to design interface between components?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Many interactions involve naming things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Naming objects that caller asks </a:t>
            </a:r>
            <a:r>
              <a:rPr lang="en-US" sz="2600" dirty="0" err="1" smtClean="0"/>
              <a:t>callee</a:t>
            </a:r>
            <a:r>
              <a:rPr lang="en-US" sz="2600" dirty="0" smtClean="0"/>
              <a:t> to manipulate</a:t>
            </a:r>
          </a:p>
          <a:p>
            <a:pPr lvl="1"/>
            <a:r>
              <a:rPr lang="en-US" sz="2600" dirty="0" smtClean="0"/>
              <a:t>Naming caller and </a:t>
            </a:r>
            <a:r>
              <a:rPr lang="en-US" sz="2600" dirty="0" err="1" smtClean="0"/>
              <a:t>callee</a:t>
            </a:r>
            <a:r>
              <a:rPr lang="en-US" sz="2600" dirty="0" smtClean="0"/>
              <a:t> together</a:t>
            </a:r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2029795" y="1882237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17451" y="1882237"/>
            <a:ext cx="9144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29177" y="2963763"/>
            <a:ext cx="915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Caller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93590" y="2963763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alibri" charset="0"/>
                <a:ea typeface="Calibri" charset="0"/>
                <a:cs typeface="Calibri" charset="0"/>
              </a:rPr>
              <a:t>Callee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385424" y="2214695"/>
            <a:ext cx="2376128" cy="24948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3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-1" charset="-128"/>
                <a:cs typeface="Calibri"/>
              </a:rPr>
              <a:t>Layering</a:t>
            </a:r>
          </a:p>
        </p:txBody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24000"/>
            <a:ext cx="8229600" cy="4049922"/>
          </a:xfrm>
        </p:spPr>
        <p:txBody>
          <a:bodyPr>
            <a:normAutofit/>
          </a:bodyPr>
          <a:lstStyle/>
          <a:p>
            <a:r>
              <a:rPr lang="en-US" smtClean="0">
                <a:latin typeface="Calibri"/>
                <a:ea typeface="ＭＳ Ｐゴシック" pitchFamily="-1" charset="-128"/>
                <a:cs typeface="Calibri"/>
              </a:rPr>
              <a:t>Partition </a:t>
            </a:r>
            <a:r>
              <a:rPr lang="en-US" dirty="0">
                <a:latin typeface="Calibri"/>
                <a:ea typeface="ＭＳ Ｐゴシック" pitchFamily="-1" charset="-128"/>
                <a:cs typeface="Calibri"/>
              </a:rPr>
              <a:t>the system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Each layer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solely</a:t>
            </a:r>
            <a:r>
              <a:rPr lang="en-US" dirty="0">
                <a:latin typeface="Calibri"/>
                <a:cs typeface="Calibri"/>
              </a:rPr>
              <a:t> relies on services from layer below 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Each layer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solely</a:t>
            </a:r>
            <a:r>
              <a:rPr lang="en-US" dirty="0">
                <a:latin typeface="Calibri"/>
                <a:cs typeface="Calibri"/>
              </a:rPr>
              <a:t> exports services to layer above</a:t>
            </a:r>
          </a:p>
          <a:p>
            <a:endParaRPr lang="en-US" dirty="0">
              <a:latin typeface="Calibri"/>
              <a:ea typeface="ＭＳ Ｐゴシック" pitchFamily="-1" charset="-128"/>
              <a:cs typeface="Calibri"/>
            </a:endParaRPr>
          </a:p>
          <a:p>
            <a:r>
              <a:rPr lang="en-US" dirty="0">
                <a:latin typeface="Calibri"/>
                <a:ea typeface="ＭＳ Ｐゴシック" pitchFamily="-1" charset="-128"/>
                <a:cs typeface="Calibri"/>
              </a:rPr>
              <a:t>Interface between layers defines interaction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Hides implementation details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Layers can change without disturbing other layers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837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04769" y="1516514"/>
            <a:ext cx="6400800" cy="501877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ea typeface="ＭＳ Ｐゴシック" pitchFamily="-1" charset="-128"/>
                <a:cs typeface="Calibri"/>
              </a:rPr>
              <a:t>Open Systems Interconnection (OSI</a:t>
            </a:r>
            <a:r>
              <a:rPr lang="en-US" dirty="0" smtClean="0">
                <a:latin typeface="Calibri"/>
                <a:ea typeface="ＭＳ Ｐゴシック" pitchFamily="-1" charset="-128"/>
                <a:cs typeface="Calibri"/>
              </a:rPr>
              <a:t>)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Developed by International Organization for Standardization (OSI) in 1984</a:t>
            </a:r>
          </a:p>
          <a:p>
            <a:pPr lvl="1"/>
            <a:r>
              <a:rPr lang="en-US" b="1" dirty="0">
                <a:latin typeface="Calibri"/>
                <a:cs typeface="Calibri"/>
              </a:rPr>
              <a:t>Seven </a:t>
            </a:r>
            <a:r>
              <a:rPr lang="en-US" dirty="0">
                <a:latin typeface="Calibri"/>
                <a:cs typeface="Calibri"/>
              </a:rPr>
              <a:t>layers </a:t>
            </a:r>
            <a:endParaRPr lang="en-US" dirty="0">
              <a:latin typeface="Calibri"/>
              <a:ea typeface="ＭＳ Ｐゴシック" pitchFamily="-1" charset="-128"/>
              <a:cs typeface="Calibri"/>
            </a:endParaRPr>
          </a:p>
          <a:p>
            <a:pPr>
              <a:spcBef>
                <a:spcPts val="3200"/>
              </a:spcBef>
            </a:pPr>
            <a:r>
              <a:rPr lang="en-US" dirty="0">
                <a:latin typeface="Calibri"/>
                <a:ea typeface="ＭＳ Ｐゴシック" pitchFamily="-1" charset="-128"/>
                <a:cs typeface="Calibri"/>
              </a:rPr>
              <a:t>Internet Protocol (IP)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Only </a:t>
            </a:r>
            <a:r>
              <a:rPr lang="en-US" b="1" dirty="0">
                <a:latin typeface="Calibri"/>
                <a:cs typeface="Calibri"/>
              </a:rPr>
              <a:t>five</a:t>
            </a:r>
            <a:r>
              <a:rPr lang="en-US" dirty="0">
                <a:latin typeface="Calibri"/>
                <a:cs typeface="Calibri"/>
              </a:rPr>
              <a:t> layers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The functionalities of the missing layers (i.e., Presentation and Session) are provided by the Application layer</a:t>
            </a:r>
          </a:p>
        </p:txBody>
      </p:sp>
      <p:sp>
        <p:nvSpPr>
          <p:cNvPr id="20483" name="Rectangle 14"/>
          <p:cNvSpPr>
            <a:spLocks noChangeArrowheads="1"/>
          </p:cNvSpPr>
          <p:nvPr/>
        </p:nvSpPr>
        <p:spPr bwMode="auto">
          <a:xfrm>
            <a:off x="6852593" y="3365128"/>
            <a:ext cx="1931987" cy="5746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Helvetica" pitchFamily="-1" charset="0"/>
                <a:ea typeface="Helvetica" pitchFamily="-1" charset="0"/>
                <a:cs typeface="Helvetica" pitchFamily="-1" charset="0"/>
              </a:rPr>
              <a:t>Transport</a:t>
            </a:r>
          </a:p>
        </p:txBody>
      </p:sp>
      <p:sp>
        <p:nvSpPr>
          <p:cNvPr id="20484" name="Rectangle 15"/>
          <p:cNvSpPr>
            <a:spLocks noChangeArrowheads="1"/>
          </p:cNvSpPr>
          <p:nvPr/>
        </p:nvSpPr>
        <p:spPr bwMode="auto">
          <a:xfrm>
            <a:off x="6852593" y="3939803"/>
            <a:ext cx="1931987" cy="5762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Helvetica" pitchFamily="-1" charset="0"/>
                <a:ea typeface="Helvetica" pitchFamily="-1" charset="0"/>
                <a:cs typeface="Helvetica" pitchFamily="-1" charset="0"/>
              </a:rPr>
              <a:t>Network</a:t>
            </a:r>
          </a:p>
        </p:txBody>
      </p:sp>
      <p:sp>
        <p:nvSpPr>
          <p:cNvPr id="20485" name="Rectangle 16"/>
          <p:cNvSpPr>
            <a:spLocks noChangeArrowheads="1"/>
          </p:cNvSpPr>
          <p:nvPr/>
        </p:nvSpPr>
        <p:spPr bwMode="auto">
          <a:xfrm>
            <a:off x="6852593" y="4516065"/>
            <a:ext cx="1931987" cy="577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Helvetica" pitchFamily="-1" charset="0"/>
                <a:ea typeface="Helvetica" pitchFamily="-1" charset="0"/>
                <a:cs typeface="Helvetica" pitchFamily="-1" charset="0"/>
              </a:rPr>
              <a:t>Datalink</a:t>
            </a:r>
          </a:p>
        </p:txBody>
      </p:sp>
      <p:sp>
        <p:nvSpPr>
          <p:cNvPr id="20486" name="Rectangle 18"/>
          <p:cNvSpPr>
            <a:spLocks noChangeArrowheads="1"/>
          </p:cNvSpPr>
          <p:nvPr/>
        </p:nvSpPr>
        <p:spPr bwMode="auto">
          <a:xfrm>
            <a:off x="6852593" y="2788865"/>
            <a:ext cx="1931987" cy="57626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folHlink"/>
                </a:solidFill>
                <a:latin typeface="Helvetica" pitchFamily="-1" charset="0"/>
                <a:ea typeface="Helvetica" pitchFamily="-1" charset="0"/>
                <a:cs typeface="Helvetica" pitchFamily="-1" charset="0"/>
              </a:rPr>
              <a:t>Session</a:t>
            </a:r>
          </a:p>
        </p:txBody>
      </p:sp>
      <p:sp>
        <p:nvSpPr>
          <p:cNvPr id="20487" name="Rectangle 19"/>
          <p:cNvSpPr>
            <a:spLocks noChangeArrowheads="1"/>
          </p:cNvSpPr>
          <p:nvPr/>
        </p:nvSpPr>
        <p:spPr bwMode="auto">
          <a:xfrm>
            <a:off x="6852593" y="2211015"/>
            <a:ext cx="1931987" cy="57785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folHlink"/>
                </a:solidFill>
                <a:latin typeface="Helvetica" pitchFamily="-1" charset="0"/>
                <a:ea typeface="Helvetica" pitchFamily="-1" charset="0"/>
                <a:cs typeface="Helvetica" pitchFamily="-1" charset="0"/>
              </a:rPr>
              <a:t>Presentation</a:t>
            </a:r>
          </a:p>
        </p:txBody>
      </p:sp>
      <p:sp>
        <p:nvSpPr>
          <p:cNvPr id="20488" name="Rectangle 20"/>
          <p:cNvSpPr>
            <a:spLocks noChangeArrowheads="1"/>
          </p:cNvSpPr>
          <p:nvPr/>
        </p:nvSpPr>
        <p:spPr bwMode="auto">
          <a:xfrm>
            <a:off x="6852593" y="1633165"/>
            <a:ext cx="1931987" cy="577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Helvetica" pitchFamily="-1" charset="0"/>
                <a:ea typeface="Helvetica" pitchFamily="-1" charset="0"/>
                <a:cs typeface="Helvetica" pitchFamily="-1" charset="0"/>
              </a:rPr>
              <a:t>Application</a:t>
            </a:r>
          </a:p>
        </p:txBody>
      </p:sp>
      <p:sp>
        <p:nvSpPr>
          <p:cNvPr id="20489" name="Rectangle 16"/>
          <p:cNvSpPr>
            <a:spLocks noChangeArrowheads="1"/>
          </p:cNvSpPr>
          <p:nvPr/>
        </p:nvSpPr>
        <p:spPr bwMode="auto">
          <a:xfrm>
            <a:off x="6852593" y="5093915"/>
            <a:ext cx="1931987" cy="577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Helvetica" pitchFamily="-1" charset="0"/>
                <a:ea typeface="Helvetica" pitchFamily="-1" charset="0"/>
                <a:cs typeface="Helvetica" pitchFamily="-1" charset="0"/>
              </a:rPr>
              <a:t>Physical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-1" charset="-128"/>
                <a:cs typeface="Calibri"/>
              </a:rPr>
              <a:t>OSI Layering Model</a:t>
            </a:r>
          </a:p>
        </p:txBody>
      </p:sp>
    </p:spTree>
    <p:extLst>
      <p:ext uri="{BB962C8B-B14F-4D97-AF65-F5344CB8AC3E}">
        <p14:creationId xmlns:p14="http://schemas.microsoft.com/office/powerpoint/2010/main" val="1647523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66850"/>
            <a:ext cx="7981950" cy="167640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sz="2600" dirty="0">
                <a:latin typeface="Calibri"/>
                <a:ea typeface="ＭＳ Ｐゴシック" pitchFamily="-1" charset="-128"/>
                <a:cs typeface="Calibri"/>
              </a:rPr>
              <a:t>Lower three layers implemented everywhere</a:t>
            </a:r>
          </a:p>
          <a:p>
            <a:pPr>
              <a:spcBef>
                <a:spcPts val="1800"/>
              </a:spcBef>
            </a:pPr>
            <a:r>
              <a:rPr lang="en-US" sz="2600" dirty="0">
                <a:latin typeface="Calibri"/>
                <a:ea typeface="ＭＳ Ｐゴシック" pitchFamily="-1" charset="-128"/>
                <a:cs typeface="Calibri"/>
              </a:rPr>
              <a:t>Top two layers implemented only at hosts</a:t>
            </a:r>
          </a:p>
          <a:p>
            <a:pPr>
              <a:spcBef>
                <a:spcPts val="1800"/>
              </a:spcBef>
            </a:pPr>
            <a:r>
              <a:rPr lang="en-US" sz="2600" dirty="0">
                <a:latin typeface="Calibri"/>
                <a:ea typeface="ＭＳ Ｐゴシック" pitchFamily="-1" charset="-128"/>
                <a:cs typeface="Calibri"/>
              </a:rPr>
              <a:t>Logically, layers interacts with </a:t>
            </a:r>
            <a:r>
              <a:rPr lang="en-US" sz="2600" dirty="0" smtClean="0">
                <a:latin typeface="Calibri"/>
                <a:ea typeface="ＭＳ Ｐゴシック" pitchFamily="-1" charset="-128"/>
                <a:cs typeface="Calibri"/>
              </a:rPr>
              <a:t>peer’</a:t>
            </a:r>
            <a:r>
              <a:rPr lang="en-US" altLang="ja-JP" sz="2600" dirty="0" smtClean="0">
                <a:latin typeface="Calibri"/>
                <a:ea typeface="ＭＳ Ｐゴシック" pitchFamily="-1" charset="-128"/>
                <a:cs typeface="Calibri"/>
              </a:rPr>
              <a:t>s </a:t>
            </a:r>
            <a:r>
              <a:rPr lang="en-US" altLang="ja-JP" sz="2600" dirty="0">
                <a:latin typeface="Calibri"/>
                <a:ea typeface="ＭＳ Ｐゴシック" pitchFamily="-1" charset="-128"/>
                <a:cs typeface="Calibri"/>
              </a:rPr>
              <a:t>corresponding layer</a:t>
            </a:r>
          </a:p>
          <a:p>
            <a:pPr>
              <a:spcBef>
                <a:spcPts val="1800"/>
              </a:spcBef>
            </a:pPr>
            <a:endParaRPr lang="en-US" sz="2600" dirty="0">
              <a:latin typeface="Calibri"/>
              <a:ea typeface="ＭＳ Ｐゴシック" pitchFamily="-1" charset="-128"/>
              <a:cs typeface="Calibri"/>
            </a:endParaRPr>
          </a:p>
        </p:txBody>
      </p:sp>
      <p:sp>
        <p:nvSpPr>
          <p:cNvPr id="58371" name="Rectangle 4"/>
          <p:cNvSpPr>
            <a:spLocks noChangeArrowheads="1"/>
          </p:cNvSpPr>
          <p:nvPr/>
        </p:nvSpPr>
        <p:spPr bwMode="auto">
          <a:xfrm>
            <a:off x="1066800" y="40514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  <p:sp>
        <p:nvSpPr>
          <p:cNvPr id="58372" name="Text Box 5"/>
          <p:cNvSpPr txBox="1">
            <a:spLocks noChangeArrowheads="1"/>
          </p:cNvSpPr>
          <p:nvPr/>
        </p:nvSpPr>
        <p:spPr bwMode="auto">
          <a:xfrm>
            <a:off x="1233488" y="4035525"/>
            <a:ext cx="137001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Helvetica" pitchFamily="-1" charset="0"/>
                <a:ea typeface="Helvetica" pitchFamily="-1" charset="0"/>
                <a:cs typeface="Helvetica" pitchFamily="-1" charset="0"/>
              </a:rPr>
              <a:t>Transport</a:t>
            </a:r>
          </a:p>
        </p:txBody>
      </p:sp>
      <p:sp>
        <p:nvSpPr>
          <p:cNvPr id="58373" name="Rectangle 6"/>
          <p:cNvSpPr>
            <a:spLocks noChangeArrowheads="1"/>
          </p:cNvSpPr>
          <p:nvPr/>
        </p:nvSpPr>
        <p:spPr bwMode="auto">
          <a:xfrm>
            <a:off x="1066800" y="44324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  <p:sp>
        <p:nvSpPr>
          <p:cNvPr id="58374" name="Text Box 7"/>
          <p:cNvSpPr txBox="1">
            <a:spLocks noChangeArrowheads="1"/>
          </p:cNvSpPr>
          <p:nvPr/>
        </p:nvSpPr>
        <p:spPr bwMode="auto">
          <a:xfrm>
            <a:off x="1325563" y="4416525"/>
            <a:ext cx="118586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Helvetica" pitchFamily="-1" charset="0"/>
                <a:ea typeface="Helvetica" pitchFamily="-1" charset="0"/>
                <a:cs typeface="Helvetica" pitchFamily="-1" charset="0"/>
              </a:rPr>
              <a:t>Network</a:t>
            </a:r>
          </a:p>
        </p:txBody>
      </p:sp>
      <p:sp>
        <p:nvSpPr>
          <p:cNvPr id="58375" name="Rectangle 8"/>
          <p:cNvSpPr>
            <a:spLocks noChangeArrowheads="1"/>
          </p:cNvSpPr>
          <p:nvPr/>
        </p:nvSpPr>
        <p:spPr bwMode="auto">
          <a:xfrm>
            <a:off x="1066800" y="48134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  <p:sp>
        <p:nvSpPr>
          <p:cNvPr id="58376" name="Text Box 9"/>
          <p:cNvSpPr txBox="1">
            <a:spLocks noChangeArrowheads="1"/>
          </p:cNvSpPr>
          <p:nvPr/>
        </p:nvSpPr>
        <p:spPr bwMode="auto">
          <a:xfrm>
            <a:off x="1331913" y="4797525"/>
            <a:ext cx="117157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Helvetica" pitchFamily="-1" charset="0"/>
                <a:ea typeface="Helvetica" pitchFamily="-1" charset="0"/>
                <a:cs typeface="Helvetica" pitchFamily="-1" charset="0"/>
              </a:rPr>
              <a:t>Datalink</a:t>
            </a:r>
          </a:p>
        </p:txBody>
      </p:sp>
      <p:sp>
        <p:nvSpPr>
          <p:cNvPr id="58377" name="Rectangle 10"/>
          <p:cNvSpPr>
            <a:spLocks noChangeArrowheads="1"/>
          </p:cNvSpPr>
          <p:nvPr/>
        </p:nvSpPr>
        <p:spPr bwMode="auto">
          <a:xfrm>
            <a:off x="1066800" y="51944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  <p:sp>
        <p:nvSpPr>
          <p:cNvPr id="58378" name="Text Box 11"/>
          <p:cNvSpPr txBox="1">
            <a:spLocks noChangeArrowheads="1"/>
          </p:cNvSpPr>
          <p:nvPr/>
        </p:nvSpPr>
        <p:spPr bwMode="auto">
          <a:xfrm>
            <a:off x="1311275" y="5178525"/>
            <a:ext cx="1214438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Helvetica" pitchFamily="-1" charset="0"/>
                <a:ea typeface="Helvetica" pitchFamily="-1" charset="0"/>
                <a:cs typeface="Helvetica" pitchFamily="-1" charset="0"/>
              </a:rPr>
              <a:t>Physical</a:t>
            </a:r>
          </a:p>
        </p:txBody>
      </p:sp>
      <p:sp>
        <p:nvSpPr>
          <p:cNvPr id="58379" name="Rectangle 12"/>
          <p:cNvSpPr>
            <a:spLocks noChangeArrowheads="1"/>
          </p:cNvSpPr>
          <p:nvPr/>
        </p:nvSpPr>
        <p:spPr bwMode="auto">
          <a:xfrm>
            <a:off x="6477000" y="40514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  <p:sp>
        <p:nvSpPr>
          <p:cNvPr id="58380" name="Text Box 13"/>
          <p:cNvSpPr txBox="1">
            <a:spLocks noChangeArrowheads="1"/>
          </p:cNvSpPr>
          <p:nvPr/>
        </p:nvSpPr>
        <p:spPr bwMode="auto">
          <a:xfrm>
            <a:off x="6643688" y="4035525"/>
            <a:ext cx="137001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Helvetica" pitchFamily="-1" charset="0"/>
                <a:ea typeface="Helvetica" pitchFamily="-1" charset="0"/>
                <a:cs typeface="Helvetica" pitchFamily="-1" charset="0"/>
              </a:rPr>
              <a:t>Transport</a:t>
            </a:r>
          </a:p>
        </p:txBody>
      </p:sp>
      <p:sp>
        <p:nvSpPr>
          <p:cNvPr id="58381" name="Rectangle 14"/>
          <p:cNvSpPr>
            <a:spLocks noChangeArrowheads="1"/>
          </p:cNvSpPr>
          <p:nvPr/>
        </p:nvSpPr>
        <p:spPr bwMode="auto">
          <a:xfrm>
            <a:off x="6477000" y="44324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  <p:sp>
        <p:nvSpPr>
          <p:cNvPr id="58382" name="Text Box 15"/>
          <p:cNvSpPr txBox="1">
            <a:spLocks noChangeArrowheads="1"/>
          </p:cNvSpPr>
          <p:nvPr/>
        </p:nvSpPr>
        <p:spPr bwMode="auto">
          <a:xfrm>
            <a:off x="6735763" y="4416525"/>
            <a:ext cx="118586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Helvetica" pitchFamily="-1" charset="0"/>
                <a:ea typeface="Helvetica" pitchFamily="-1" charset="0"/>
                <a:cs typeface="Helvetica" pitchFamily="-1" charset="0"/>
              </a:rPr>
              <a:t>Network</a:t>
            </a:r>
          </a:p>
        </p:txBody>
      </p:sp>
      <p:sp>
        <p:nvSpPr>
          <p:cNvPr id="58383" name="Rectangle 16"/>
          <p:cNvSpPr>
            <a:spLocks noChangeArrowheads="1"/>
          </p:cNvSpPr>
          <p:nvPr/>
        </p:nvSpPr>
        <p:spPr bwMode="auto">
          <a:xfrm>
            <a:off x="6477000" y="48134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  <p:sp>
        <p:nvSpPr>
          <p:cNvPr id="58384" name="Text Box 17"/>
          <p:cNvSpPr txBox="1">
            <a:spLocks noChangeArrowheads="1"/>
          </p:cNvSpPr>
          <p:nvPr/>
        </p:nvSpPr>
        <p:spPr bwMode="auto">
          <a:xfrm>
            <a:off x="6742113" y="4797525"/>
            <a:ext cx="117157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Helvetica" pitchFamily="-1" charset="0"/>
                <a:ea typeface="Helvetica" pitchFamily="-1" charset="0"/>
                <a:cs typeface="Helvetica" pitchFamily="-1" charset="0"/>
              </a:rPr>
              <a:t>Datalink</a:t>
            </a:r>
          </a:p>
        </p:txBody>
      </p:sp>
      <p:sp>
        <p:nvSpPr>
          <p:cNvPr id="58385" name="Rectangle 18"/>
          <p:cNvSpPr>
            <a:spLocks noChangeArrowheads="1"/>
          </p:cNvSpPr>
          <p:nvPr/>
        </p:nvSpPr>
        <p:spPr bwMode="auto">
          <a:xfrm>
            <a:off x="6477000" y="51944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  <p:sp>
        <p:nvSpPr>
          <p:cNvPr id="58386" name="Text Box 19"/>
          <p:cNvSpPr txBox="1">
            <a:spLocks noChangeArrowheads="1"/>
          </p:cNvSpPr>
          <p:nvPr/>
        </p:nvSpPr>
        <p:spPr bwMode="auto">
          <a:xfrm>
            <a:off x="6721475" y="5178525"/>
            <a:ext cx="1214438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Helvetica" pitchFamily="-1" charset="0"/>
                <a:ea typeface="Helvetica" pitchFamily="-1" charset="0"/>
                <a:cs typeface="Helvetica" pitchFamily="-1" charset="0"/>
              </a:rPr>
              <a:t>Physical</a:t>
            </a:r>
          </a:p>
        </p:txBody>
      </p:sp>
      <p:sp>
        <p:nvSpPr>
          <p:cNvPr id="58387" name="Rectangle 20"/>
          <p:cNvSpPr>
            <a:spLocks noChangeArrowheads="1"/>
          </p:cNvSpPr>
          <p:nvPr/>
        </p:nvSpPr>
        <p:spPr bwMode="auto">
          <a:xfrm>
            <a:off x="3783013" y="4432400"/>
            <a:ext cx="1703387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  <p:sp>
        <p:nvSpPr>
          <p:cNvPr id="58388" name="Text Box 21"/>
          <p:cNvSpPr txBox="1">
            <a:spLocks noChangeArrowheads="1"/>
          </p:cNvSpPr>
          <p:nvPr/>
        </p:nvSpPr>
        <p:spPr bwMode="auto">
          <a:xfrm>
            <a:off x="4041775" y="4416525"/>
            <a:ext cx="118586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Helvetica" pitchFamily="-1" charset="0"/>
                <a:ea typeface="Helvetica" pitchFamily="-1" charset="0"/>
                <a:cs typeface="Helvetica" pitchFamily="-1" charset="0"/>
              </a:rPr>
              <a:t>Network</a:t>
            </a:r>
          </a:p>
        </p:txBody>
      </p:sp>
      <p:sp>
        <p:nvSpPr>
          <p:cNvPr id="58389" name="Rectangle 22"/>
          <p:cNvSpPr>
            <a:spLocks noChangeArrowheads="1"/>
          </p:cNvSpPr>
          <p:nvPr/>
        </p:nvSpPr>
        <p:spPr bwMode="auto">
          <a:xfrm>
            <a:off x="3783013" y="4813400"/>
            <a:ext cx="1703387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  <p:sp>
        <p:nvSpPr>
          <p:cNvPr id="58390" name="Text Box 23"/>
          <p:cNvSpPr txBox="1">
            <a:spLocks noChangeArrowheads="1"/>
          </p:cNvSpPr>
          <p:nvPr/>
        </p:nvSpPr>
        <p:spPr bwMode="auto">
          <a:xfrm>
            <a:off x="4048125" y="4797525"/>
            <a:ext cx="117157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Helvetica" pitchFamily="-1" charset="0"/>
                <a:ea typeface="Helvetica" pitchFamily="-1" charset="0"/>
                <a:cs typeface="Helvetica" pitchFamily="-1" charset="0"/>
              </a:rPr>
              <a:t>Datalink</a:t>
            </a:r>
          </a:p>
        </p:txBody>
      </p:sp>
      <p:sp>
        <p:nvSpPr>
          <p:cNvPr id="58391" name="Rectangle 24"/>
          <p:cNvSpPr>
            <a:spLocks noChangeArrowheads="1"/>
          </p:cNvSpPr>
          <p:nvPr/>
        </p:nvSpPr>
        <p:spPr bwMode="auto">
          <a:xfrm>
            <a:off x="3783013" y="5194400"/>
            <a:ext cx="1703387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  <p:sp>
        <p:nvSpPr>
          <p:cNvPr id="58392" name="Text Box 25"/>
          <p:cNvSpPr txBox="1">
            <a:spLocks noChangeArrowheads="1"/>
          </p:cNvSpPr>
          <p:nvPr/>
        </p:nvSpPr>
        <p:spPr bwMode="auto">
          <a:xfrm>
            <a:off x="4027488" y="5178525"/>
            <a:ext cx="1214437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Helvetica" pitchFamily="-1" charset="0"/>
                <a:ea typeface="Helvetica" pitchFamily="-1" charset="0"/>
                <a:cs typeface="Helvetica" pitchFamily="-1" charset="0"/>
              </a:rPr>
              <a:t>Physical</a:t>
            </a:r>
          </a:p>
        </p:txBody>
      </p:sp>
      <p:cxnSp>
        <p:nvCxnSpPr>
          <p:cNvPr id="58393" name="AutoShape 26"/>
          <p:cNvCxnSpPr>
            <a:cxnSpLocks noChangeShapeType="1"/>
            <a:stCxn id="58377" idx="3"/>
            <a:endCxn id="58391" idx="1"/>
          </p:cNvCxnSpPr>
          <p:nvPr/>
        </p:nvCxnSpPr>
        <p:spPr bwMode="auto">
          <a:xfrm>
            <a:off x="2770188" y="5384900"/>
            <a:ext cx="1012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58394" name="AutoShape 27"/>
          <p:cNvCxnSpPr>
            <a:cxnSpLocks noChangeShapeType="1"/>
            <a:stCxn id="58375" idx="3"/>
            <a:endCxn id="58389" idx="1"/>
          </p:cNvCxnSpPr>
          <p:nvPr/>
        </p:nvCxnSpPr>
        <p:spPr bwMode="auto">
          <a:xfrm>
            <a:off x="2770188" y="5003900"/>
            <a:ext cx="1012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58395" name="AutoShape 28"/>
          <p:cNvCxnSpPr>
            <a:cxnSpLocks noChangeShapeType="1"/>
            <a:stCxn id="58373" idx="3"/>
            <a:endCxn id="58387" idx="1"/>
          </p:cNvCxnSpPr>
          <p:nvPr/>
        </p:nvCxnSpPr>
        <p:spPr bwMode="auto">
          <a:xfrm>
            <a:off x="2770188" y="4622900"/>
            <a:ext cx="1012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58396" name="AutoShape 29"/>
          <p:cNvCxnSpPr>
            <a:cxnSpLocks noChangeShapeType="1"/>
            <a:stCxn id="58391" idx="3"/>
            <a:endCxn id="58385" idx="1"/>
          </p:cNvCxnSpPr>
          <p:nvPr/>
        </p:nvCxnSpPr>
        <p:spPr bwMode="auto">
          <a:xfrm>
            <a:off x="5486400" y="5384900"/>
            <a:ext cx="9906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58397" name="AutoShape 30"/>
          <p:cNvCxnSpPr>
            <a:cxnSpLocks noChangeShapeType="1"/>
            <a:stCxn id="58389" idx="3"/>
            <a:endCxn id="58383" idx="1"/>
          </p:cNvCxnSpPr>
          <p:nvPr/>
        </p:nvCxnSpPr>
        <p:spPr bwMode="auto">
          <a:xfrm>
            <a:off x="5486400" y="5003900"/>
            <a:ext cx="9906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58398" name="AutoShape 31"/>
          <p:cNvCxnSpPr>
            <a:cxnSpLocks noChangeShapeType="1"/>
            <a:stCxn id="58387" idx="3"/>
            <a:endCxn id="58381" idx="1"/>
          </p:cNvCxnSpPr>
          <p:nvPr/>
        </p:nvCxnSpPr>
        <p:spPr bwMode="auto">
          <a:xfrm>
            <a:off x="5486400" y="4622900"/>
            <a:ext cx="9906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58399" name="AutoShape 32"/>
          <p:cNvCxnSpPr>
            <a:cxnSpLocks noChangeShapeType="1"/>
            <a:stCxn id="58371" idx="3"/>
            <a:endCxn id="58379" idx="1"/>
          </p:cNvCxnSpPr>
          <p:nvPr/>
        </p:nvCxnSpPr>
        <p:spPr bwMode="auto">
          <a:xfrm>
            <a:off x="2782888" y="42419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</p:cxn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066800" y="3670400"/>
            <a:ext cx="7113588" cy="396875"/>
            <a:chOff x="647" y="2280"/>
            <a:chExt cx="4481" cy="250"/>
          </a:xfrm>
        </p:grpSpPr>
        <p:sp>
          <p:nvSpPr>
            <p:cNvPr id="58404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Helvetica" pitchFamily="-1" charset="0"/>
                <a:ea typeface="Helvetica" pitchFamily="-1" charset="0"/>
                <a:cs typeface="Helvetica" pitchFamily="-1" charset="0"/>
              </a:endParaRPr>
            </a:p>
          </p:txBody>
        </p:sp>
        <p:sp>
          <p:nvSpPr>
            <p:cNvPr id="58405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87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1430" tIns="45716" rIns="91430" bIns="45716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>
                  <a:latin typeface="Helvetica" pitchFamily="-1" charset="0"/>
                  <a:ea typeface="Helvetica" pitchFamily="-1" charset="0"/>
                  <a:cs typeface="Helvetica" pitchFamily="-1" charset="0"/>
                </a:rPr>
                <a:t>Application</a:t>
              </a:r>
            </a:p>
          </p:txBody>
        </p:sp>
        <p:sp>
          <p:nvSpPr>
            <p:cNvPr id="58406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Helvetica" pitchFamily="-1" charset="0"/>
                <a:ea typeface="Helvetica" pitchFamily="-1" charset="0"/>
                <a:cs typeface="Helvetica" pitchFamily="-1" charset="0"/>
              </a:endParaRPr>
            </a:p>
          </p:txBody>
        </p:sp>
        <p:sp>
          <p:nvSpPr>
            <p:cNvPr id="58407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87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1430" tIns="45716" rIns="91430" bIns="45716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>
                  <a:latin typeface="Helvetica" pitchFamily="-1" charset="0"/>
                  <a:ea typeface="Helvetica" pitchFamily="-1" charset="0"/>
                  <a:cs typeface="Helvetica" pitchFamily="-1" charset="0"/>
                </a:rPr>
                <a:t>Application</a:t>
              </a:r>
            </a:p>
          </p:txBody>
        </p:sp>
        <p:cxnSp>
          <p:nvCxnSpPr>
            <p:cNvPr id="58408" name="AutoShape 38"/>
            <p:cNvCxnSpPr>
              <a:cxnSpLocks noChangeShapeType="1"/>
              <a:stCxn id="58404" idx="3"/>
              <a:endCxn id="58407" idx="1"/>
            </p:cNvCxnSpPr>
            <p:nvPr/>
          </p:nvCxnSpPr>
          <p:spPr bwMode="auto">
            <a:xfrm>
              <a:off x="1728" y="2400"/>
              <a:ext cx="2348" cy="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</p:spPr>
        </p:cxnSp>
      </p:grpSp>
      <p:sp>
        <p:nvSpPr>
          <p:cNvPr id="58401" name="Text Box 39"/>
          <p:cNvSpPr txBox="1">
            <a:spLocks noChangeArrowheads="1"/>
          </p:cNvSpPr>
          <p:nvPr/>
        </p:nvSpPr>
        <p:spPr bwMode="auto">
          <a:xfrm>
            <a:off x="1416050" y="5727800"/>
            <a:ext cx="1003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43" tIns="44379" rIns="90343" bIns="44379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2000">
                <a:solidFill>
                  <a:srgbClr val="FF3300"/>
                </a:solidFill>
                <a:latin typeface="Helvetica" pitchFamily="-1" charset="0"/>
                <a:ea typeface="Helvetica" pitchFamily="-1" charset="0"/>
                <a:cs typeface="Helvetica" pitchFamily="-1" charset="0"/>
              </a:rPr>
              <a:t>Host A</a:t>
            </a:r>
          </a:p>
        </p:txBody>
      </p:sp>
      <p:sp>
        <p:nvSpPr>
          <p:cNvPr id="58402" name="Text Box 40"/>
          <p:cNvSpPr txBox="1">
            <a:spLocks noChangeArrowheads="1"/>
          </p:cNvSpPr>
          <p:nvPr/>
        </p:nvSpPr>
        <p:spPr bwMode="auto">
          <a:xfrm>
            <a:off x="6824663" y="5727800"/>
            <a:ext cx="10096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43" tIns="44379" rIns="90343" bIns="44379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2000">
                <a:solidFill>
                  <a:srgbClr val="FF3300"/>
                </a:solidFill>
                <a:latin typeface="Helvetica" pitchFamily="-1" charset="0"/>
                <a:ea typeface="Helvetica" pitchFamily="-1" charset="0"/>
                <a:cs typeface="Helvetica" pitchFamily="-1" charset="0"/>
              </a:rPr>
              <a:t>Host B</a:t>
            </a:r>
          </a:p>
        </p:txBody>
      </p:sp>
      <p:sp>
        <p:nvSpPr>
          <p:cNvPr id="58403" name="Text Box 41"/>
          <p:cNvSpPr txBox="1">
            <a:spLocks noChangeArrowheads="1"/>
          </p:cNvSpPr>
          <p:nvPr/>
        </p:nvSpPr>
        <p:spPr bwMode="auto">
          <a:xfrm>
            <a:off x="4110038" y="5727800"/>
            <a:ext cx="10096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43" tIns="44379" rIns="90343" bIns="44379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2000">
                <a:solidFill>
                  <a:srgbClr val="FF3300"/>
                </a:solidFill>
                <a:latin typeface="Helvetica" pitchFamily="-1" charset="0"/>
                <a:ea typeface="Helvetica" pitchFamily="-1" charset="0"/>
                <a:cs typeface="Helvetica" pitchFamily="-1" charset="0"/>
              </a:rPr>
              <a:t>Router</a:t>
            </a:r>
          </a:p>
        </p:txBody>
      </p:sp>
      <p:sp>
        <p:nvSpPr>
          <p:cNvPr id="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-1" charset="-128"/>
                <a:cs typeface="Calibri"/>
              </a:rPr>
              <a:t>Five Layers Summary</a:t>
            </a:r>
          </a:p>
        </p:txBody>
      </p:sp>
    </p:spTree>
    <p:extLst>
      <p:ext uri="{BB962C8B-B14F-4D97-AF65-F5344CB8AC3E}">
        <p14:creationId xmlns:p14="http://schemas.microsoft.com/office/powerpoint/2010/main" val="2002657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1466850"/>
            <a:ext cx="7562850" cy="189927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US" sz="2600" dirty="0">
                <a:latin typeface="Calibri"/>
                <a:ea typeface="ＭＳ Ｐゴシック" pitchFamily="-1" charset="-128"/>
                <a:cs typeface="Calibri"/>
              </a:rPr>
              <a:t>Communication goes down to physical network</a:t>
            </a:r>
          </a:p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US" sz="2600" dirty="0">
                <a:latin typeface="Calibri"/>
                <a:ea typeface="ＭＳ Ｐゴシック" pitchFamily="-1" charset="-128"/>
                <a:cs typeface="Calibri"/>
              </a:rPr>
              <a:t>Then from network peer to peer</a:t>
            </a:r>
          </a:p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US" sz="2600" dirty="0">
                <a:latin typeface="Calibri"/>
                <a:ea typeface="ＭＳ Ｐゴシック" pitchFamily="-1" charset="-128"/>
                <a:cs typeface="Calibri"/>
              </a:rPr>
              <a:t>Then up to relevant layer</a:t>
            </a:r>
          </a:p>
        </p:txBody>
      </p:sp>
      <p:sp>
        <p:nvSpPr>
          <p:cNvPr id="60419" name="Rectangle 4"/>
          <p:cNvSpPr>
            <a:spLocks noChangeArrowheads="1"/>
          </p:cNvSpPr>
          <p:nvPr/>
        </p:nvSpPr>
        <p:spPr bwMode="auto">
          <a:xfrm>
            <a:off x="1066800" y="40514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  <p:sp>
        <p:nvSpPr>
          <p:cNvPr id="60420" name="Text Box 5"/>
          <p:cNvSpPr txBox="1">
            <a:spLocks noChangeArrowheads="1"/>
          </p:cNvSpPr>
          <p:nvPr/>
        </p:nvSpPr>
        <p:spPr bwMode="auto">
          <a:xfrm>
            <a:off x="1233488" y="4035525"/>
            <a:ext cx="137001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Helvetica" pitchFamily="-1" charset="0"/>
                <a:ea typeface="Helvetica" pitchFamily="-1" charset="0"/>
                <a:cs typeface="Helvetica" pitchFamily="-1" charset="0"/>
              </a:rPr>
              <a:t>Transport</a:t>
            </a:r>
          </a:p>
        </p:txBody>
      </p:sp>
      <p:sp>
        <p:nvSpPr>
          <p:cNvPr id="60421" name="Rectangle 6"/>
          <p:cNvSpPr>
            <a:spLocks noChangeArrowheads="1"/>
          </p:cNvSpPr>
          <p:nvPr/>
        </p:nvSpPr>
        <p:spPr bwMode="auto">
          <a:xfrm>
            <a:off x="1066800" y="44324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  <p:sp>
        <p:nvSpPr>
          <p:cNvPr id="60422" name="Text Box 7"/>
          <p:cNvSpPr txBox="1">
            <a:spLocks noChangeArrowheads="1"/>
          </p:cNvSpPr>
          <p:nvPr/>
        </p:nvSpPr>
        <p:spPr bwMode="auto">
          <a:xfrm>
            <a:off x="1325563" y="4416525"/>
            <a:ext cx="118586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Helvetica" pitchFamily="-1" charset="0"/>
                <a:ea typeface="Helvetica" pitchFamily="-1" charset="0"/>
                <a:cs typeface="Helvetica" pitchFamily="-1" charset="0"/>
              </a:rPr>
              <a:t>Network</a:t>
            </a:r>
          </a:p>
        </p:txBody>
      </p:sp>
      <p:sp>
        <p:nvSpPr>
          <p:cNvPr id="60423" name="Rectangle 8"/>
          <p:cNvSpPr>
            <a:spLocks noChangeArrowheads="1"/>
          </p:cNvSpPr>
          <p:nvPr/>
        </p:nvSpPr>
        <p:spPr bwMode="auto">
          <a:xfrm>
            <a:off x="1066800" y="48134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  <p:sp>
        <p:nvSpPr>
          <p:cNvPr id="60424" name="Text Box 9"/>
          <p:cNvSpPr txBox="1">
            <a:spLocks noChangeArrowheads="1"/>
          </p:cNvSpPr>
          <p:nvPr/>
        </p:nvSpPr>
        <p:spPr bwMode="auto">
          <a:xfrm>
            <a:off x="1331913" y="4797525"/>
            <a:ext cx="117157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Helvetica" pitchFamily="-1" charset="0"/>
                <a:ea typeface="Helvetica" pitchFamily="-1" charset="0"/>
                <a:cs typeface="Helvetica" pitchFamily="-1" charset="0"/>
              </a:rPr>
              <a:t>Datalink</a:t>
            </a:r>
          </a:p>
        </p:txBody>
      </p:sp>
      <p:sp>
        <p:nvSpPr>
          <p:cNvPr id="60425" name="Rectangle 10"/>
          <p:cNvSpPr>
            <a:spLocks noChangeArrowheads="1"/>
          </p:cNvSpPr>
          <p:nvPr/>
        </p:nvSpPr>
        <p:spPr bwMode="auto">
          <a:xfrm>
            <a:off x="1066800" y="51944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  <p:sp>
        <p:nvSpPr>
          <p:cNvPr id="60426" name="Text Box 11"/>
          <p:cNvSpPr txBox="1">
            <a:spLocks noChangeArrowheads="1"/>
          </p:cNvSpPr>
          <p:nvPr/>
        </p:nvSpPr>
        <p:spPr bwMode="auto">
          <a:xfrm>
            <a:off x="1311275" y="5178525"/>
            <a:ext cx="1214438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Helvetica" pitchFamily="-1" charset="0"/>
                <a:ea typeface="Helvetica" pitchFamily="-1" charset="0"/>
                <a:cs typeface="Helvetica" pitchFamily="-1" charset="0"/>
              </a:rPr>
              <a:t>Physical</a:t>
            </a:r>
          </a:p>
        </p:txBody>
      </p:sp>
      <p:sp>
        <p:nvSpPr>
          <p:cNvPr id="60427" name="Rectangle 12"/>
          <p:cNvSpPr>
            <a:spLocks noChangeArrowheads="1"/>
          </p:cNvSpPr>
          <p:nvPr/>
        </p:nvSpPr>
        <p:spPr bwMode="auto">
          <a:xfrm>
            <a:off x="6477000" y="40514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  <p:sp>
        <p:nvSpPr>
          <p:cNvPr id="60428" name="Text Box 13"/>
          <p:cNvSpPr txBox="1">
            <a:spLocks noChangeArrowheads="1"/>
          </p:cNvSpPr>
          <p:nvPr/>
        </p:nvSpPr>
        <p:spPr bwMode="auto">
          <a:xfrm>
            <a:off x="6643688" y="4035525"/>
            <a:ext cx="137001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Helvetica" pitchFamily="-1" charset="0"/>
                <a:ea typeface="Helvetica" pitchFamily="-1" charset="0"/>
                <a:cs typeface="Helvetica" pitchFamily="-1" charset="0"/>
              </a:rPr>
              <a:t>Transport</a:t>
            </a:r>
          </a:p>
        </p:txBody>
      </p:sp>
      <p:sp>
        <p:nvSpPr>
          <p:cNvPr id="60429" name="Rectangle 14"/>
          <p:cNvSpPr>
            <a:spLocks noChangeArrowheads="1"/>
          </p:cNvSpPr>
          <p:nvPr/>
        </p:nvSpPr>
        <p:spPr bwMode="auto">
          <a:xfrm>
            <a:off x="6477000" y="44324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  <p:sp>
        <p:nvSpPr>
          <p:cNvPr id="60430" name="Text Box 15"/>
          <p:cNvSpPr txBox="1">
            <a:spLocks noChangeArrowheads="1"/>
          </p:cNvSpPr>
          <p:nvPr/>
        </p:nvSpPr>
        <p:spPr bwMode="auto">
          <a:xfrm>
            <a:off x="6735763" y="4416525"/>
            <a:ext cx="118586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Helvetica" pitchFamily="-1" charset="0"/>
                <a:ea typeface="Helvetica" pitchFamily="-1" charset="0"/>
                <a:cs typeface="Helvetica" pitchFamily="-1" charset="0"/>
              </a:rPr>
              <a:t>Network</a:t>
            </a:r>
          </a:p>
        </p:txBody>
      </p:sp>
      <p:sp>
        <p:nvSpPr>
          <p:cNvPr id="60431" name="Rectangle 16"/>
          <p:cNvSpPr>
            <a:spLocks noChangeArrowheads="1"/>
          </p:cNvSpPr>
          <p:nvPr/>
        </p:nvSpPr>
        <p:spPr bwMode="auto">
          <a:xfrm>
            <a:off x="6477000" y="48134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  <p:sp>
        <p:nvSpPr>
          <p:cNvPr id="60432" name="Text Box 17"/>
          <p:cNvSpPr txBox="1">
            <a:spLocks noChangeArrowheads="1"/>
          </p:cNvSpPr>
          <p:nvPr/>
        </p:nvSpPr>
        <p:spPr bwMode="auto">
          <a:xfrm>
            <a:off x="6742113" y="4797525"/>
            <a:ext cx="117157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Helvetica" pitchFamily="-1" charset="0"/>
                <a:ea typeface="Helvetica" pitchFamily="-1" charset="0"/>
                <a:cs typeface="Helvetica" pitchFamily="-1" charset="0"/>
              </a:rPr>
              <a:t>Datalink</a:t>
            </a:r>
          </a:p>
        </p:txBody>
      </p:sp>
      <p:sp>
        <p:nvSpPr>
          <p:cNvPr id="60433" name="Rectangle 18"/>
          <p:cNvSpPr>
            <a:spLocks noChangeArrowheads="1"/>
          </p:cNvSpPr>
          <p:nvPr/>
        </p:nvSpPr>
        <p:spPr bwMode="auto">
          <a:xfrm>
            <a:off x="6477000" y="51944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  <p:sp>
        <p:nvSpPr>
          <p:cNvPr id="60434" name="Text Box 19"/>
          <p:cNvSpPr txBox="1">
            <a:spLocks noChangeArrowheads="1"/>
          </p:cNvSpPr>
          <p:nvPr/>
        </p:nvSpPr>
        <p:spPr bwMode="auto">
          <a:xfrm>
            <a:off x="6721475" y="5178525"/>
            <a:ext cx="1214438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Helvetica" pitchFamily="-1" charset="0"/>
                <a:ea typeface="Helvetica" pitchFamily="-1" charset="0"/>
                <a:cs typeface="Helvetica" pitchFamily="-1" charset="0"/>
              </a:rPr>
              <a:t>Physical</a:t>
            </a:r>
          </a:p>
        </p:txBody>
      </p:sp>
      <p:sp>
        <p:nvSpPr>
          <p:cNvPr id="60435" name="Rectangle 20"/>
          <p:cNvSpPr>
            <a:spLocks noChangeArrowheads="1"/>
          </p:cNvSpPr>
          <p:nvPr/>
        </p:nvSpPr>
        <p:spPr bwMode="auto">
          <a:xfrm>
            <a:off x="3778250" y="44324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  <p:sp>
        <p:nvSpPr>
          <p:cNvPr id="60436" name="Text Box 21"/>
          <p:cNvSpPr txBox="1">
            <a:spLocks noChangeArrowheads="1"/>
          </p:cNvSpPr>
          <p:nvPr/>
        </p:nvSpPr>
        <p:spPr bwMode="auto">
          <a:xfrm>
            <a:off x="4037013" y="4416525"/>
            <a:ext cx="118586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Helvetica" pitchFamily="-1" charset="0"/>
                <a:ea typeface="Helvetica" pitchFamily="-1" charset="0"/>
                <a:cs typeface="Helvetica" pitchFamily="-1" charset="0"/>
              </a:rPr>
              <a:t>Network</a:t>
            </a:r>
          </a:p>
        </p:txBody>
      </p:sp>
      <p:sp>
        <p:nvSpPr>
          <p:cNvPr id="60437" name="Rectangle 22"/>
          <p:cNvSpPr>
            <a:spLocks noChangeArrowheads="1"/>
          </p:cNvSpPr>
          <p:nvPr/>
        </p:nvSpPr>
        <p:spPr bwMode="auto">
          <a:xfrm>
            <a:off x="3778250" y="48134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  <p:sp>
        <p:nvSpPr>
          <p:cNvPr id="60438" name="Text Box 23"/>
          <p:cNvSpPr txBox="1">
            <a:spLocks noChangeArrowheads="1"/>
          </p:cNvSpPr>
          <p:nvPr/>
        </p:nvSpPr>
        <p:spPr bwMode="auto">
          <a:xfrm>
            <a:off x="4044950" y="4797525"/>
            <a:ext cx="117157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Helvetica" pitchFamily="-1" charset="0"/>
                <a:ea typeface="Helvetica" pitchFamily="-1" charset="0"/>
                <a:cs typeface="Helvetica" pitchFamily="-1" charset="0"/>
              </a:rPr>
              <a:t>Datalink</a:t>
            </a:r>
          </a:p>
        </p:txBody>
      </p:sp>
      <p:sp>
        <p:nvSpPr>
          <p:cNvPr id="60439" name="Rectangle 24"/>
          <p:cNvSpPr>
            <a:spLocks noChangeArrowheads="1"/>
          </p:cNvSpPr>
          <p:nvPr/>
        </p:nvSpPr>
        <p:spPr bwMode="auto">
          <a:xfrm>
            <a:off x="3778250" y="51944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  <p:sp>
        <p:nvSpPr>
          <p:cNvPr id="60440" name="Text Box 25"/>
          <p:cNvSpPr txBox="1">
            <a:spLocks noChangeArrowheads="1"/>
          </p:cNvSpPr>
          <p:nvPr/>
        </p:nvSpPr>
        <p:spPr bwMode="auto">
          <a:xfrm>
            <a:off x="4022725" y="5178525"/>
            <a:ext cx="1214438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Helvetica" pitchFamily="-1" charset="0"/>
                <a:ea typeface="Helvetica" pitchFamily="-1" charset="0"/>
                <a:cs typeface="Helvetica" pitchFamily="-1" charset="0"/>
              </a:rPr>
              <a:t>Physical</a:t>
            </a:r>
          </a:p>
        </p:txBody>
      </p:sp>
      <p:cxnSp>
        <p:nvCxnSpPr>
          <p:cNvPr id="60441" name="AutoShape 26"/>
          <p:cNvCxnSpPr>
            <a:cxnSpLocks noChangeShapeType="1"/>
            <a:stCxn id="60425" idx="3"/>
            <a:endCxn id="60439" idx="1"/>
          </p:cNvCxnSpPr>
          <p:nvPr/>
        </p:nvCxnSpPr>
        <p:spPr bwMode="auto">
          <a:xfrm>
            <a:off x="2770188" y="5384900"/>
            <a:ext cx="10080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60442" name="AutoShape 27"/>
          <p:cNvCxnSpPr>
            <a:cxnSpLocks noChangeShapeType="1"/>
            <a:stCxn id="60423" idx="3"/>
            <a:endCxn id="60437" idx="1"/>
          </p:cNvCxnSpPr>
          <p:nvPr/>
        </p:nvCxnSpPr>
        <p:spPr bwMode="auto">
          <a:xfrm>
            <a:off x="2770188" y="5003900"/>
            <a:ext cx="10080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60443" name="AutoShape 28"/>
          <p:cNvCxnSpPr>
            <a:cxnSpLocks noChangeShapeType="1"/>
            <a:stCxn id="60421" idx="3"/>
            <a:endCxn id="60435" idx="1"/>
          </p:cNvCxnSpPr>
          <p:nvPr/>
        </p:nvCxnSpPr>
        <p:spPr bwMode="auto">
          <a:xfrm>
            <a:off x="2770188" y="4622900"/>
            <a:ext cx="10080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60444" name="AutoShape 29"/>
          <p:cNvCxnSpPr>
            <a:cxnSpLocks noChangeShapeType="1"/>
            <a:stCxn id="60439" idx="3"/>
            <a:endCxn id="60433" idx="1"/>
          </p:cNvCxnSpPr>
          <p:nvPr/>
        </p:nvCxnSpPr>
        <p:spPr bwMode="auto">
          <a:xfrm>
            <a:off x="5481638" y="5384900"/>
            <a:ext cx="9953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60445" name="AutoShape 30"/>
          <p:cNvCxnSpPr>
            <a:cxnSpLocks noChangeShapeType="1"/>
            <a:stCxn id="60437" idx="3"/>
            <a:endCxn id="60431" idx="1"/>
          </p:cNvCxnSpPr>
          <p:nvPr/>
        </p:nvCxnSpPr>
        <p:spPr bwMode="auto">
          <a:xfrm>
            <a:off x="5481638" y="5003900"/>
            <a:ext cx="9953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60446" name="AutoShape 31"/>
          <p:cNvCxnSpPr>
            <a:cxnSpLocks noChangeShapeType="1"/>
            <a:stCxn id="60435" idx="3"/>
            <a:endCxn id="60429" idx="1"/>
          </p:cNvCxnSpPr>
          <p:nvPr/>
        </p:nvCxnSpPr>
        <p:spPr bwMode="auto">
          <a:xfrm>
            <a:off x="5481638" y="4622900"/>
            <a:ext cx="9953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60447" name="AutoShape 32"/>
          <p:cNvCxnSpPr>
            <a:cxnSpLocks noChangeShapeType="1"/>
            <a:stCxn id="60419" idx="3"/>
            <a:endCxn id="60427" idx="1"/>
          </p:cNvCxnSpPr>
          <p:nvPr/>
        </p:nvCxnSpPr>
        <p:spPr bwMode="auto">
          <a:xfrm>
            <a:off x="2782888" y="42419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</p:cxn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066800" y="3670400"/>
            <a:ext cx="7113588" cy="396875"/>
            <a:chOff x="647" y="2280"/>
            <a:chExt cx="4481" cy="250"/>
          </a:xfrm>
        </p:grpSpPr>
        <p:sp>
          <p:nvSpPr>
            <p:cNvPr id="60453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Helvetica" pitchFamily="-1" charset="0"/>
                <a:ea typeface="Helvetica" pitchFamily="-1" charset="0"/>
                <a:cs typeface="Helvetica" pitchFamily="-1" charset="0"/>
              </a:endParaRPr>
            </a:p>
          </p:txBody>
        </p:sp>
        <p:sp>
          <p:nvSpPr>
            <p:cNvPr id="60454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87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1430" tIns="45716" rIns="91430" bIns="45716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>
                  <a:latin typeface="Helvetica" pitchFamily="-1" charset="0"/>
                  <a:ea typeface="Helvetica" pitchFamily="-1" charset="0"/>
                  <a:cs typeface="Helvetica" pitchFamily="-1" charset="0"/>
                </a:rPr>
                <a:t>Application</a:t>
              </a:r>
            </a:p>
          </p:txBody>
        </p:sp>
        <p:sp>
          <p:nvSpPr>
            <p:cNvPr id="60455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Helvetica" pitchFamily="-1" charset="0"/>
                <a:ea typeface="Helvetica" pitchFamily="-1" charset="0"/>
                <a:cs typeface="Helvetica" pitchFamily="-1" charset="0"/>
              </a:endParaRPr>
            </a:p>
          </p:txBody>
        </p:sp>
        <p:sp>
          <p:nvSpPr>
            <p:cNvPr id="60456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87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1430" tIns="45716" rIns="91430" bIns="45716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>
                  <a:latin typeface="Helvetica" pitchFamily="-1" charset="0"/>
                  <a:ea typeface="Helvetica" pitchFamily="-1" charset="0"/>
                  <a:cs typeface="Helvetica" pitchFamily="-1" charset="0"/>
                </a:rPr>
                <a:t>Application</a:t>
              </a:r>
            </a:p>
          </p:txBody>
        </p:sp>
        <p:cxnSp>
          <p:nvCxnSpPr>
            <p:cNvPr id="60457" name="AutoShape 38"/>
            <p:cNvCxnSpPr>
              <a:cxnSpLocks noChangeShapeType="1"/>
              <a:stCxn id="60453" idx="3"/>
              <a:endCxn id="60456" idx="1"/>
            </p:cNvCxnSpPr>
            <p:nvPr/>
          </p:nvCxnSpPr>
          <p:spPr bwMode="auto">
            <a:xfrm>
              <a:off x="1728" y="2400"/>
              <a:ext cx="2348" cy="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</p:spPr>
        </p:cxnSp>
      </p:grpSp>
      <p:sp>
        <p:nvSpPr>
          <p:cNvPr id="60449" name="Text Box 39"/>
          <p:cNvSpPr txBox="1">
            <a:spLocks noChangeArrowheads="1"/>
          </p:cNvSpPr>
          <p:nvPr/>
        </p:nvSpPr>
        <p:spPr bwMode="auto">
          <a:xfrm>
            <a:off x="1416050" y="5727800"/>
            <a:ext cx="1003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43" tIns="44379" rIns="90343" bIns="44379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2000">
                <a:solidFill>
                  <a:srgbClr val="FF3300"/>
                </a:solidFill>
                <a:latin typeface="Helvetica" pitchFamily="-1" charset="0"/>
                <a:ea typeface="Helvetica" pitchFamily="-1" charset="0"/>
                <a:cs typeface="Helvetica" pitchFamily="-1" charset="0"/>
              </a:rPr>
              <a:t>Host A</a:t>
            </a:r>
          </a:p>
        </p:txBody>
      </p:sp>
      <p:sp>
        <p:nvSpPr>
          <p:cNvPr id="60450" name="Text Box 40"/>
          <p:cNvSpPr txBox="1">
            <a:spLocks noChangeArrowheads="1"/>
          </p:cNvSpPr>
          <p:nvPr/>
        </p:nvSpPr>
        <p:spPr bwMode="auto">
          <a:xfrm>
            <a:off x="6824663" y="5727800"/>
            <a:ext cx="10096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43" tIns="44379" rIns="90343" bIns="44379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2000">
                <a:solidFill>
                  <a:srgbClr val="FF3300"/>
                </a:solidFill>
                <a:latin typeface="Helvetica" pitchFamily="-1" charset="0"/>
                <a:ea typeface="Helvetica" pitchFamily="-1" charset="0"/>
                <a:cs typeface="Helvetica" pitchFamily="-1" charset="0"/>
              </a:rPr>
              <a:t>Host B</a:t>
            </a:r>
          </a:p>
        </p:txBody>
      </p:sp>
      <p:sp>
        <p:nvSpPr>
          <p:cNvPr id="60451" name="Text Box 41"/>
          <p:cNvSpPr txBox="1">
            <a:spLocks noChangeArrowheads="1"/>
          </p:cNvSpPr>
          <p:nvPr/>
        </p:nvSpPr>
        <p:spPr bwMode="auto">
          <a:xfrm>
            <a:off x="4110038" y="5727800"/>
            <a:ext cx="10096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43" tIns="44379" rIns="90343" bIns="44379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2000">
                <a:solidFill>
                  <a:srgbClr val="FF3300"/>
                </a:solidFill>
                <a:latin typeface="Helvetica" pitchFamily="-1" charset="0"/>
                <a:ea typeface="Helvetica" pitchFamily="-1" charset="0"/>
                <a:cs typeface="Helvetica" pitchFamily="-1" charset="0"/>
              </a:rPr>
              <a:t>Router</a:t>
            </a:r>
          </a:p>
        </p:txBody>
      </p:sp>
      <p:sp>
        <p:nvSpPr>
          <p:cNvPr id="60452" name="Freeform 42"/>
          <p:cNvSpPr>
            <a:spLocks/>
          </p:cNvSpPr>
          <p:nvPr/>
        </p:nvSpPr>
        <p:spPr bwMode="auto">
          <a:xfrm>
            <a:off x="2438400" y="3670400"/>
            <a:ext cx="4422775" cy="1670050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-1" charset="-128"/>
                <a:cs typeface="Calibri"/>
              </a:rPr>
              <a:t>Physical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38494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1504950" y="6091610"/>
            <a:ext cx="2743200" cy="533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7" name="TextBox 2"/>
          <p:cNvSpPr txBox="1">
            <a:spLocks noChangeArrowheads="1"/>
          </p:cNvSpPr>
          <p:nvPr/>
        </p:nvSpPr>
        <p:spPr bwMode="auto">
          <a:xfrm>
            <a:off x="1593403" y="6167810"/>
            <a:ext cx="2521844" cy="40011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0" smtClean="0">
                <a:latin typeface="Calibri" charset="0"/>
                <a:ea typeface="Calibri" charset="0"/>
                <a:cs typeface="Calibri" charset="0"/>
              </a:rPr>
              <a:t>101010100110101110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57150" y="2510210"/>
            <a:ext cx="1295400" cy="762000"/>
          </a:xfrm>
          <a:prstGeom prst="rect">
            <a:avLst/>
          </a:prstGeom>
          <a:solidFill>
            <a:srgbClr val="CCFFCC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Transport Layer </a:t>
            </a:r>
          </a:p>
        </p:txBody>
      </p:sp>
      <p:sp>
        <p:nvSpPr>
          <p:cNvPr id="57349" name="Rectangle 45"/>
          <p:cNvSpPr>
            <a:spLocks noChangeArrowheads="1"/>
          </p:cNvSpPr>
          <p:nvPr/>
        </p:nvSpPr>
        <p:spPr bwMode="auto">
          <a:xfrm>
            <a:off x="2876550" y="2586410"/>
            <a:ext cx="685800" cy="6096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Calibri" charset="0"/>
                <a:ea typeface="Calibri" charset="0"/>
                <a:cs typeface="Calibri" charset="0"/>
              </a:rPr>
              <a:t>Trans.</a:t>
            </a:r>
          </a:p>
          <a:p>
            <a:pPr algn="ctr"/>
            <a:r>
              <a:rPr lang="en-US" sz="1600" b="0">
                <a:latin typeface="Calibri" charset="0"/>
                <a:ea typeface="Calibri" charset="0"/>
                <a:cs typeface="Calibri" charset="0"/>
              </a:rPr>
              <a:t>Hdr.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7734300" y="2510210"/>
            <a:ext cx="1295400" cy="762000"/>
          </a:xfrm>
          <a:prstGeom prst="rect">
            <a:avLst/>
          </a:prstGeom>
          <a:solidFill>
            <a:srgbClr val="CCFFCC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Transport Layer </a:t>
            </a:r>
          </a:p>
        </p:txBody>
      </p:sp>
      <p:sp>
        <p:nvSpPr>
          <p:cNvPr id="57351" name="Rectangle 55"/>
          <p:cNvSpPr>
            <a:spLocks noChangeArrowheads="1"/>
          </p:cNvSpPr>
          <p:nvPr/>
        </p:nvSpPr>
        <p:spPr bwMode="auto">
          <a:xfrm>
            <a:off x="6210300" y="2586410"/>
            <a:ext cx="685800" cy="6096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Calibri" charset="0"/>
                <a:ea typeface="Calibri" charset="0"/>
                <a:cs typeface="Calibri" charset="0"/>
              </a:rPr>
              <a:t>Trans.</a:t>
            </a:r>
          </a:p>
          <a:p>
            <a:pPr algn="ctr"/>
            <a:r>
              <a:rPr lang="en-US" sz="1600" b="0">
                <a:latin typeface="Calibri" charset="0"/>
                <a:ea typeface="Calibri" charset="0"/>
                <a:cs typeface="Calibri" charset="0"/>
              </a:rPr>
              <a:t>Hdr.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57150" y="3653210"/>
            <a:ext cx="1295400" cy="762000"/>
          </a:xfrm>
          <a:prstGeom prst="rect">
            <a:avLst/>
          </a:prstGeom>
          <a:solidFill>
            <a:srgbClr val="A0BCFE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Network Layer </a:t>
            </a:r>
          </a:p>
        </p:txBody>
      </p:sp>
      <p:sp>
        <p:nvSpPr>
          <p:cNvPr id="57353" name="Rectangle 60"/>
          <p:cNvSpPr>
            <a:spLocks noChangeArrowheads="1"/>
          </p:cNvSpPr>
          <p:nvPr/>
        </p:nvSpPr>
        <p:spPr bwMode="auto">
          <a:xfrm>
            <a:off x="2876550" y="3729410"/>
            <a:ext cx="685800" cy="6096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Calibri" charset="0"/>
                <a:ea typeface="Calibri" charset="0"/>
                <a:cs typeface="Calibri" charset="0"/>
              </a:rPr>
              <a:t>Trans.</a:t>
            </a:r>
          </a:p>
          <a:p>
            <a:pPr algn="ctr"/>
            <a:r>
              <a:rPr lang="en-US" sz="1600" b="0">
                <a:latin typeface="Calibri" charset="0"/>
                <a:ea typeface="Calibri" charset="0"/>
                <a:cs typeface="Calibri" charset="0"/>
              </a:rPr>
              <a:t>Hdr.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190750" y="3729410"/>
            <a:ext cx="685800" cy="609600"/>
          </a:xfrm>
          <a:prstGeom prst="rect">
            <a:avLst/>
          </a:prstGeom>
          <a:solidFill>
            <a:srgbClr val="A0BCFF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Calibri" charset="0"/>
                <a:ea typeface="Calibri" charset="0"/>
                <a:cs typeface="Calibri" charset="0"/>
              </a:rPr>
              <a:t>Net.</a:t>
            </a:r>
          </a:p>
          <a:p>
            <a:pPr algn="ctr">
              <a:defRPr/>
            </a:pPr>
            <a:r>
              <a:rPr lang="en-US" sz="1600" b="0" dirty="0" err="1">
                <a:latin typeface="Calibri" charset="0"/>
                <a:ea typeface="Calibri" charset="0"/>
                <a:cs typeface="Calibri" charset="0"/>
              </a:rPr>
              <a:t>Hdr</a:t>
            </a:r>
            <a:r>
              <a:rPr lang="en-US" sz="1600" b="0" dirty="0">
                <a:latin typeface="Calibri" charset="0"/>
                <a:ea typeface="Calibri" charset="0"/>
                <a:cs typeface="Calibri" charset="0"/>
              </a:rPr>
              <a:t>.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7734300" y="3653210"/>
            <a:ext cx="1295400" cy="762000"/>
          </a:xfrm>
          <a:prstGeom prst="rect">
            <a:avLst/>
          </a:prstGeom>
          <a:solidFill>
            <a:srgbClr val="A0BCFE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Network Layer </a:t>
            </a:r>
          </a:p>
        </p:txBody>
      </p:sp>
      <p:sp>
        <p:nvSpPr>
          <p:cNvPr id="57356" name="Rectangle 65"/>
          <p:cNvSpPr>
            <a:spLocks noChangeArrowheads="1"/>
          </p:cNvSpPr>
          <p:nvPr/>
        </p:nvSpPr>
        <p:spPr bwMode="auto">
          <a:xfrm>
            <a:off x="6210300" y="3729410"/>
            <a:ext cx="685800" cy="6096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Calibri" charset="0"/>
                <a:ea typeface="Calibri" charset="0"/>
                <a:cs typeface="Calibri" charset="0"/>
              </a:rPr>
              <a:t>Trans.</a:t>
            </a:r>
          </a:p>
          <a:p>
            <a:pPr algn="ctr"/>
            <a:r>
              <a:rPr lang="en-US" sz="1600" b="0">
                <a:latin typeface="Calibri" charset="0"/>
                <a:ea typeface="Calibri" charset="0"/>
                <a:cs typeface="Calibri" charset="0"/>
              </a:rPr>
              <a:t>Hdr.</a:t>
            </a:r>
          </a:p>
        </p:txBody>
      </p:sp>
      <p:sp>
        <p:nvSpPr>
          <p:cNvPr id="57357" name="Rectangle 67"/>
          <p:cNvSpPr>
            <a:spLocks noChangeArrowheads="1"/>
          </p:cNvSpPr>
          <p:nvPr/>
        </p:nvSpPr>
        <p:spPr bwMode="auto">
          <a:xfrm>
            <a:off x="5524500" y="3729410"/>
            <a:ext cx="685800" cy="609600"/>
          </a:xfrm>
          <a:prstGeom prst="rect">
            <a:avLst/>
          </a:prstGeom>
          <a:solidFill>
            <a:srgbClr val="A0BC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Calibri" charset="0"/>
                <a:ea typeface="Calibri" charset="0"/>
                <a:cs typeface="Calibri" charset="0"/>
              </a:rPr>
              <a:t>Net.</a:t>
            </a:r>
          </a:p>
          <a:p>
            <a:pPr algn="ctr"/>
            <a:r>
              <a:rPr lang="en-US" sz="1600" b="0">
                <a:latin typeface="Calibri" charset="0"/>
                <a:ea typeface="Calibri" charset="0"/>
                <a:cs typeface="Calibri" charset="0"/>
              </a:rPr>
              <a:t>Hdr.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57150" y="4796210"/>
            <a:ext cx="1295400" cy="762000"/>
          </a:xfrm>
          <a:prstGeom prst="rect">
            <a:avLst/>
          </a:prstGeom>
          <a:solidFill>
            <a:srgbClr val="FECF59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 err="1">
                <a:latin typeface="Calibri" charset="0"/>
                <a:ea typeface="Calibri" charset="0"/>
                <a:cs typeface="Calibri" charset="0"/>
              </a:rPr>
              <a:t>Datalink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 Layer </a:t>
            </a:r>
          </a:p>
        </p:txBody>
      </p:sp>
      <p:sp>
        <p:nvSpPr>
          <p:cNvPr id="57359" name="Rectangle 70"/>
          <p:cNvSpPr>
            <a:spLocks noChangeArrowheads="1"/>
          </p:cNvSpPr>
          <p:nvPr/>
        </p:nvSpPr>
        <p:spPr bwMode="auto">
          <a:xfrm>
            <a:off x="2876550" y="4872410"/>
            <a:ext cx="685800" cy="6096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Calibri" charset="0"/>
                <a:ea typeface="Calibri" charset="0"/>
                <a:cs typeface="Calibri" charset="0"/>
              </a:rPr>
              <a:t>Trans.</a:t>
            </a:r>
          </a:p>
          <a:p>
            <a:pPr algn="ctr"/>
            <a:r>
              <a:rPr lang="en-US" sz="1600" b="0">
                <a:latin typeface="Calibri" charset="0"/>
                <a:ea typeface="Calibri" charset="0"/>
                <a:cs typeface="Calibri" charset="0"/>
              </a:rPr>
              <a:t>Hdr.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2190750" y="4872410"/>
            <a:ext cx="685800" cy="609600"/>
          </a:xfrm>
          <a:prstGeom prst="rect">
            <a:avLst/>
          </a:prstGeom>
          <a:solidFill>
            <a:srgbClr val="A0BCFF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Calibri" charset="0"/>
                <a:ea typeface="Calibri" charset="0"/>
                <a:cs typeface="Calibri" charset="0"/>
              </a:rPr>
              <a:t>Net.</a:t>
            </a:r>
          </a:p>
          <a:p>
            <a:pPr algn="ctr">
              <a:defRPr/>
            </a:pPr>
            <a:r>
              <a:rPr lang="en-US" sz="1600" b="0" dirty="0" err="1">
                <a:latin typeface="Calibri" charset="0"/>
                <a:ea typeface="Calibri" charset="0"/>
                <a:cs typeface="Calibri" charset="0"/>
              </a:rPr>
              <a:t>Hdr</a:t>
            </a:r>
            <a:r>
              <a:rPr lang="en-US" sz="1600" b="0" dirty="0">
                <a:latin typeface="Calibri" charset="0"/>
                <a:ea typeface="Calibri" charset="0"/>
                <a:cs typeface="Calibri" charset="0"/>
              </a:rPr>
              <a:t>.</a:t>
            </a:r>
          </a:p>
        </p:txBody>
      </p:sp>
      <p:sp>
        <p:nvSpPr>
          <p:cNvPr id="57361" name="Rectangle 73"/>
          <p:cNvSpPr>
            <a:spLocks noChangeArrowheads="1"/>
          </p:cNvSpPr>
          <p:nvPr/>
        </p:nvSpPr>
        <p:spPr bwMode="auto">
          <a:xfrm>
            <a:off x="1504950" y="4872410"/>
            <a:ext cx="685800" cy="609600"/>
          </a:xfrm>
          <a:prstGeom prst="rect">
            <a:avLst/>
          </a:prstGeom>
          <a:solidFill>
            <a:srgbClr val="FECF59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500" b="0">
                <a:latin typeface="Calibri" charset="0"/>
                <a:ea typeface="Calibri" charset="0"/>
                <a:cs typeface="Calibri" charset="0"/>
              </a:rPr>
              <a:t>Frame</a:t>
            </a:r>
          </a:p>
          <a:p>
            <a:pPr algn="ctr"/>
            <a:r>
              <a:rPr lang="en-US" sz="1500" b="0">
                <a:latin typeface="Calibri" charset="0"/>
                <a:ea typeface="Calibri" charset="0"/>
                <a:cs typeface="Calibri" charset="0"/>
              </a:rPr>
              <a:t>Hdr.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7734300" y="4796210"/>
            <a:ext cx="1295400" cy="762000"/>
          </a:xfrm>
          <a:prstGeom prst="rect">
            <a:avLst/>
          </a:prstGeom>
          <a:solidFill>
            <a:srgbClr val="FECF59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 err="1">
                <a:latin typeface="Calibri" charset="0"/>
                <a:ea typeface="Calibri" charset="0"/>
                <a:cs typeface="Calibri" charset="0"/>
              </a:rPr>
              <a:t>Datalink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 Layer </a:t>
            </a:r>
          </a:p>
        </p:txBody>
      </p:sp>
      <p:sp>
        <p:nvSpPr>
          <p:cNvPr id="57363" name="Rectangle 75"/>
          <p:cNvSpPr>
            <a:spLocks noChangeArrowheads="1"/>
          </p:cNvSpPr>
          <p:nvPr/>
        </p:nvSpPr>
        <p:spPr bwMode="auto">
          <a:xfrm>
            <a:off x="6210300" y="4872410"/>
            <a:ext cx="685800" cy="6096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Calibri" charset="0"/>
                <a:ea typeface="Calibri" charset="0"/>
                <a:cs typeface="Calibri" charset="0"/>
              </a:rPr>
              <a:t>Trans.</a:t>
            </a:r>
          </a:p>
          <a:p>
            <a:pPr algn="ctr"/>
            <a:r>
              <a:rPr lang="en-US" sz="1600" b="0">
                <a:latin typeface="Calibri" charset="0"/>
                <a:ea typeface="Calibri" charset="0"/>
                <a:cs typeface="Calibri" charset="0"/>
              </a:rPr>
              <a:t>Hdr.</a:t>
            </a:r>
          </a:p>
        </p:txBody>
      </p:sp>
      <p:sp>
        <p:nvSpPr>
          <p:cNvPr id="57364" name="Rectangle 77"/>
          <p:cNvSpPr>
            <a:spLocks noChangeArrowheads="1"/>
          </p:cNvSpPr>
          <p:nvPr/>
        </p:nvSpPr>
        <p:spPr bwMode="auto">
          <a:xfrm>
            <a:off x="5524500" y="4872410"/>
            <a:ext cx="685800" cy="609600"/>
          </a:xfrm>
          <a:prstGeom prst="rect">
            <a:avLst/>
          </a:prstGeom>
          <a:solidFill>
            <a:srgbClr val="A0BC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Calibri" charset="0"/>
                <a:ea typeface="Calibri" charset="0"/>
                <a:cs typeface="Calibri" charset="0"/>
              </a:rPr>
              <a:t>Net.</a:t>
            </a:r>
          </a:p>
          <a:p>
            <a:pPr algn="ctr"/>
            <a:r>
              <a:rPr lang="en-US" sz="1600" b="0">
                <a:latin typeface="Calibri" charset="0"/>
                <a:ea typeface="Calibri" charset="0"/>
                <a:cs typeface="Calibri" charset="0"/>
              </a:rPr>
              <a:t>Hdr.</a:t>
            </a:r>
          </a:p>
        </p:txBody>
      </p:sp>
      <p:sp>
        <p:nvSpPr>
          <p:cNvPr id="57365" name="Rectangle 78"/>
          <p:cNvSpPr>
            <a:spLocks noChangeArrowheads="1"/>
          </p:cNvSpPr>
          <p:nvPr/>
        </p:nvSpPr>
        <p:spPr bwMode="auto">
          <a:xfrm>
            <a:off x="4838700" y="4872410"/>
            <a:ext cx="685800" cy="609600"/>
          </a:xfrm>
          <a:prstGeom prst="rect">
            <a:avLst/>
          </a:prstGeom>
          <a:solidFill>
            <a:srgbClr val="FECF59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500" b="0" dirty="0">
                <a:latin typeface="Calibri" charset="0"/>
                <a:ea typeface="Calibri" charset="0"/>
                <a:cs typeface="Calibri" charset="0"/>
              </a:rPr>
              <a:t>Frame</a:t>
            </a:r>
          </a:p>
          <a:p>
            <a:pPr algn="ctr"/>
            <a:r>
              <a:rPr lang="en-US" sz="1500" b="0" dirty="0" err="1">
                <a:latin typeface="Calibri" charset="0"/>
                <a:ea typeface="Calibri" charset="0"/>
                <a:cs typeface="Calibri" charset="0"/>
              </a:rPr>
              <a:t>Hdr</a:t>
            </a:r>
            <a:r>
              <a:rPr lang="en-US" sz="1500" b="0" dirty="0">
                <a:latin typeface="Calibri" charset="0"/>
                <a:ea typeface="Calibri" charset="0"/>
                <a:cs typeface="Calibri" charset="0"/>
              </a:rPr>
              <a:t>.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57150" y="5939210"/>
            <a:ext cx="1295400" cy="76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Physical Layer 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7734300" y="5939210"/>
            <a:ext cx="1295400" cy="76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Physical Layer 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4838700" y="6091610"/>
            <a:ext cx="2743200" cy="533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6" name="TextBox 2"/>
          <p:cNvSpPr txBox="1">
            <a:spLocks noChangeArrowheads="1"/>
          </p:cNvSpPr>
          <p:nvPr/>
        </p:nvSpPr>
        <p:spPr bwMode="auto">
          <a:xfrm>
            <a:off x="4927153" y="6167810"/>
            <a:ext cx="2521844" cy="40011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0" smtClean="0">
                <a:latin typeface="Calibri" charset="0"/>
                <a:ea typeface="Calibri" charset="0"/>
                <a:cs typeface="Calibri" charset="0"/>
              </a:rPr>
              <a:t>101010100110101110</a:t>
            </a:r>
          </a:p>
        </p:txBody>
      </p:sp>
      <p:sp>
        <p:nvSpPr>
          <p:cNvPr id="57370" name="Rectangle 96"/>
          <p:cNvSpPr>
            <a:spLocks noChangeArrowheads="1"/>
          </p:cNvSpPr>
          <p:nvPr/>
        </p:nvSpPr>
        <p:spPr bwMode="auto">
          <a:xfrm>
            <a:off x="3562350" y="258641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00" b="0" dirty="0">
                <a:latin typeface="Calibri" charset="0"/>
                <a:ea typeface="Calibri" charset="0"/>
                <a:cs typeface="Calibri" charset="0"/>
              </a:rPr>
              <a:t>Data</a:t>
            </a:r>
          </a:p>
        </p:txBody>
      </p:sp>
      <p:sp>
        <p:nvSpPr>
          <p:cNvPr id="57371" name="Rectangle 97"/>
          <p:cNvSpPr>
            <a:spLocks noChangeArrowheads="1"/>
          </p:cNvSpPr>
          <p:nvPr/>
        </p:nvSpPr>
        <p:spPr bwMode="auto">
          <a:xfrm>
            <a:off x="3562350" y="372941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Calibri" charset="0"/>
                <a:ea typeface="Calibri" charset="0"/>
                <a:cs typeface="Calibri" charset="0"/>
              </a:rPr>
              <a:t>Data</a:t>
            </a:r>
          </a:p>
        </p:txBody>
      </p:sp>
      <p:sp>
        <p:nvSpPr>
          <p:cNvPr id="57372" name="Rectangle 98"/>
          <p:cNvSpPr>
            <a:spLocks noChangeArrowheads="1"/>
          </p:cNvSpPr>
          <p:nvPr/>
        </p:nvSpPr>
        <p:spPr bwMode="auto">
          <a:xfrm>
            <a:off x="3562350" y="487241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Calibri" charset="0"/>
                <a:ea typeface="Calibri" charset="0"/>
                <a:cs typeface="Calibri" charset="0"/>
              </a:rPr>
              <a:t>Data</a:t>
            </a:r>
          </a:p>
        </p:txBody>
      </p:sp>
      <p:sp>
        <p:nvSpPr>
          <p:cNvPr id="57373" name="Rectangle 100"/>
          <p:cNvSpPr>
            <a:spLocks noChangeArrowheads="1"/>
          </p:cNvSpPr>
          <p:nvPr/>
        </p:nvSpPr>
        <p:spPr bwMode="auto">
          <a:xfrm>
            <a:off x="6896100" y="258641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Calibri" charset="0"/>
                <a:ea typeface="Calibri" charset="0"/>
                <a:cs typeface="Calibri" charset="0"/>
              </a:rPr>
              <a:t>Data</a:t>
            </a:r>
          </a:p>
        </p:txBody>
      </p:sp>
      <p:sp>
        <p:nvSpPr>
          <p:cNvPr id="57374" name="Rectangle 101"/>
          <p:cNvSpPr>
            <a:spLocks noChangeArrowheads="1"/>
          </p:cNvSpPr>
          <p:nvPr/>
        </p:nvSpPr>
        <p:spPr bwMode="auto">
          <a:xfrm>
            <a:off x="6896100" y="372941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Calibri" charset="0"/>
                <a:ea typeface="Calibri" charset="0"/>
                <a:cs typeface="Calibri" charset="0"/>
              </a:rPr>
              <a:t>Data</a:t>
            </a:r>
          </a:p>
        </p:txBody>
      </p:sp>
      <p:sp>
        <p:nvSpPr>
          <p:cNvPr id="57375" name="Rectangle 102"/>
          <p:cNvSpPr>
            <a:spLocks noChangeArrowheads="1"/>
          </p:cNvSpPr>
          <p:nvPr/>
        </p:nvSpPr>
        <p:spPr bwMode="auto">
          <a:xfrm>
            <a:off x="6896100" y="487241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Calibri" charset="0"/>
                <a:ea typeface="Calibri" charset="0"/>
                <a:cs typeface="Calibri" charset="0"/>
              </a:rPr>
              <a:t>Data</a:t>
            </a:r>
          </a:p>
        </p:txBody>
      </p:sp>
      <p:cxnSp>
        <p:nvCxnSpPr>
          <p:cNvPr id="57376" name="Straight Arrow Connector 29"/>
          <p:cNvCxnSpPr>
            <a:cxnSpLocks noChangeShapeType="1"/>
            <a:stCxn id="57372" idx="3"/>
            <a:endCxn id="57365" idx="1"/>
          </p:cNvCxnSpPr>
          <p:nvPr/>
        </p:nvCxnSpPr>
        <p:spPr bwMode="auto">
          <a:xfrm>
            <a:off x="4248150" y="5177210"/>
            <a:ext cx="5905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</p:spPr>
      </p:cxnSp>
      <p:cxnSp>
        <p:nvCxnSpPr>
          <p:cNvPr id="57377" name="Straight Arrow Connector 31"/>
          <p:cNvCxnSpPr>
            <a:cxnSpLocks noChangeShapeType="1"/>
            <a:stCxn id="46" idx="3"/>
          </p:cNvCxnSpPr>
          <p:nvPr/>
        </p:nvCxnSpPr>
        <p:spPr bwMode="auto">
          <a:xfrm>
            <a:off x="4248150" y="6358310"/>
            <a:ext cx="590550" cy="952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7378" name="Straight Arrow Connector 30"/>
          <p:cNvCxnSpPr>
            <a:cxnSpLocks noChangeShapeType="1"/>
            <a:stCxn id="57371" idx="3"/>
          </p:cNvCxnSpPr>
          <p:nvPr/>
        </p:nvCxnSpPr>
        <p:spPr bwMode="auto">
          <a:xfrm>
            <a:off x="4248150" y="4034210"/>
            <a:ext cx="127635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</p:spPr>
      </p:cxnSp>
      <p:cxnSp>
        <p:nvCxnSpPr>
          <p:cNvPr id="57379" name="Straight Arrow Connector 30"/>
          <p:cNvCxnSpPr>
            <a:cxnSpLocks noChangeShapeType="1"/>
            <a:stCxn id="57370" idx="3"/>
            <a:endCxn id="57351" idx="1"/>
          </p:cNvCxnSpPr>
          <p:nvPr/>
        </p:nvCxnSpPr>
        <p:spPr bwMode="auto">
          <a:xfrm>
            <a:off x="4248150" y="2891210"/>
            <a:ext cx="19621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</p:spPr>
      </p:cxnSp>
      <p:sp>
        <p:nvSpPr>
          <p:cNvPr id="57380" name="Up-Down Arrow 23"/>
          <p:cNvSpPr>
            <a:spLocks noChangeArrowheads="1"/>
          </p:cNvSpPr>
          <p:nvPr/>
        </p:nvSpPr>
        <p:spPr bwMode="auto">
          <a:xfrm>
            <a:off x="590550" y="555821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b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7381" name="Up-Down Arrow 24"/>
          <p:cNvSpPr>
            <a:spLocks noChangeArrowheads="1"/>
          </p:cNvSpPr>
          <p:nvPr/>
        </p:nvSpPr>
        <p:spPr bwMode="auto">
          <a:xfrm>
            <a:off x="590550" y="441521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b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7382" name="Up-Down Arrow 27"/>
          <p:cNvSpPr>
            <a:spLocks noChangeArrowheads="1"/>
          </p:cNvSpPr>
          <p:nvPr/>
        </p:nvSpPr>
        <p:spPr bwMode="auto">
          <a:xfrm>
            <a:off x="590550" y="327221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b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7383" name="Up-Down Arrow 23"/>
          <p:cNvSpPr>
            <a:spLocks noChangeArrowheads="1"/>
          </p:cNvSpPr>
          <p:nvPr/>
        </p:nvSpPr>
        <p:spPr bwMode="auto">
          <a:xfrm>
            <a:off x="8267700" y="555821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b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7384" name="Up-Down Arrow 24"/>
          <p:cNvSpPr>
            <a:spLocks noChangeArrowheads="1"/>
          </p:cNvSpPr>
          <p:nvPr/>
        </p:nvSpPr>
        <p:spPr bwMode="auto">
          <a:xfrm>
            <a:off x="8267700" y="441521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b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7385" name="Up-Down Arrow 27"/>
          <p:cNvSpPr>
            <a:spLocks noChangeArrowheads="1"/>
          </p:cNvSpPr>
          <p:nvPr/>
        </p:nvSpPr>
        <p:spPr bwMode="auto">
          <a:xfrm>
            <a:off x="8267700" y="327221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b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76200" y="1367210"/>
            <a:ext cx="8953500" cy="1143000"/>
            <a:chOff x="190500" y="914400"/>
            <a:chExt cx="8953500" cy="1143000"/>
          </a:xfrm>
        </p:grpSpPr>
        <p:sp>
          <p:nvSpPr>
            <p:cNvPr id="57387" name="Rectangle 90"/>
            <p:cNvSpPr>
              <a:spLocks noChangeArrowheads="1"/>
            </p:cNvSpPr>
            <p:nvPr/>
          </p:nvSpPr>
          <p:spPr bwMode="auto">
            <a:xfrm>
              <a:off x="3676650" y="1066800"/>
              <a:ext cx="685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b="0">
                  <a:latin typeface="Calibri" charset="0"/>
                  <a:ea typeface="Calibri" charset="0"/>
                  <a:cs typeface="Calibri" charset="0"/>
                </a:rPr>
                <a:t>Data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190500" y="914400"/>
              <a:ext cx="1295400" cy="7620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900" b="0" dirty="0">
                  <a:latin typeface="Calibri" charset="0"/>
                  <a:ea typeface="Calibri" charset="0"/>
                  <a:cs typeface="Calibri" charset="0"/>
                </a:rPr>
                <a:t>Application Layer </a:t>
              </a: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7848600" y="914400"/>
              <a:ext cx="1295400" cy="7620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900" b="0" dirty="0">
                  <a:latin typeface="Calibri" charset="0"/>
                  <a:ea typeface="Calibri" charset="0"/>
                  <a:cs typeface="Calibri" charset="0"/>
                </a:rPr>
                <a:t>Application Layer </a:t>
              </a:r>
            </a:p>
          </p:txBody>
        </p:sp>
        <p:sp>
          <p:nvSpPr>
            <p:cNvPr id="57390" name="Rectangle 99"/>
            <p:cNvSpPr>
              <a:spLocks noChangeArrowheads="1"/>
            </p:cNvSpPr>
            <p:nvPr/>
          </p:nvSpPr>
          <p:spPr bwMode="auto">
            <a:xfrm>
              <a:off x="7010400" y="1066800"/>
              <a:ext cx="685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b="0">
                  <a:latin typeface="Calibri" charset="0"/>
                  <a:ea typeface="Calibri" charset="0"/>
                  <a:cs typeface="Calibri" charset="0"/>
                </a:rPr>
                <a:t>Data</a:t>
              </a:r>
            </a:p>
          </p:txBody>
        </p:sp>
        <p:sp>
          <p:nvSpPr>
            <p:cNvPr id="57391" name="Up-Down Arrow 27"/>
            <p:cNvSpPr>
              <a:spLocks noChangeArrowheads="1"/>
            </p:cNvSpPr>
            <p:nvPr/>
          </p:nvSpPr>
          <p:spPr bwMode="auto">
            <a:xfrm>
              <a:off x="704850" y="1676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b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7392" name="Up-Down Arrow 27"/>
            <p:cNvSpPr>
              <a:spLocks noChangeArrowheads="1"/>
            </p:cNvSpPr>
            <p:nvPr/>
          </p:nvSpPr>
          <p:spPr bwMode="auto">
            <a:xfrm>
              <a:off x="8382000" y="1676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b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itchFamily="-1" charset="0"/>
                <a:ea typeface="ＭＳ Ｐゴシック" pitchFamily="-1" charset="-128"/>
                <a:cs typeface="ＭＳ Ｐゴシック" pitchFamily="-1" charset="-128"/>
              </a:rPr>
              <a:t>Layer model and headers</a:t>
            </a:r>
            <a:endParaRPr lang="en-US" dirty="0">
              <a:latin typeface="Helvetica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059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8367"/>
            <a:ext cx="8229600" cy="525628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/>
                <a:ea typeface="ＭＳ Ｐゴシック" pitchFamily="-1" charset="-128"/>
                <a:cs typeface="Calibri"/>
              </a:rPr>
              <a:t>Layer N may duplicate layer N-1 functionality 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Calibri"/>
                <a:cs typeface="Calibri"/>
              </a:rPr>
              <a:t>E.g., error recovery to retransmit lost data</a:t>
            </a:r>
          </a:p>
          <a:p>
            <a:r>
              <a:rPr lang="en-US" sz="2400" dirty="0">
                <a:latin typeface="Calibri"/>
                <a:ea typeface="ＭＳ Ｐゴシック" pitchFamily="-1" charset="-128"/>
                <a:cs typeface="Calibri"/>
              </a:rPr>
              <a:t>Layers may need same information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Calibri"/>
                <a:cs typeface="Calibri"/>
              </a:rPr>
              <a:t>E.g., timestamps, maximum transmission unit size</a:t>
            </a:r>
          </a:p>
          <a:p>
            <a:r>
              <a:rPr lang="en-US" sz="2400" dirty="0">
                <a:latin typeface="Calibri"/>
                <a:ea typeface="ＭＳ Ｐゴシック" pitchFamily="-1" charset="-128"/>
                <a:cs typeface="Calibri"/>
              </a:rPr>
              <a:t>Layering can hurt performance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Calibri"/>
                <a:cs typeface="Calibri"/>
              </a:rPr>
              <a:t>E.g., hiding details about what is really going on</a:t>
            </a:r>
          </a:p>
          <a:p>
            <a:r>
              <a:rPr lang="en-US" sz="2400" dirty="0">
                <a:latin typeface="Calibri"/>
                <a:ea typeface="ＭＳ Ｐゴシック" pitchFamily="-1" charset="-128"/>
                <a:cs typeface="Calibri"/>
              </a:rPr>
              <a:t>Some layers are not always cleanly separated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Calibri"/>
                <a:cs typeface="Calibri"/>
              </a:rPr>
              <a:t>Inter-layer dependencies for performance reasons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Calibri"/>
                <a:cs typeface="Calibri"/>
              </a:rPr>
              <a:t>Some dependencies in standards (header checksums)</a:t>
            </a:r>
          </a:p>
          <a:p>
            <a:r>
              <a:rPr lang="en-US" sz="2400" dirty="0">
                <a:latin typeface="Calibri"/>
                <a:ea typeface="ＭＳ Ｐゴシック" pitchFamily="-1" charset="-128"/>
                <a:cs typeface="Calibri"/>
              </a:rPr>
              <a:t>Headers start to get really big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Calibri"/>
                <a:cs typeface="Calibri"/>
              </a:rPr>
              <a:t>Sometimes header bytes &gt;&gt; actual content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-1" charset="0"/>
                <a:ea typeface="ＭＳ Ｐゴシック" pitchFamily="-1" charset="-128"/>
                <a:cs typeface="ＭＳ Ｐゴシック" pitchFamily="-1" charset="-128"/>
              </a:rPr>
              <a:t>Drawbacks of Layering</a:t>
            </a:r>
          </a:p>
        </p:txBody>
      </p:sp>
    </p:spTree>
    <p:extLst>
      <p:ext uri="{BB962C8B-B14F-4D97-AF65-F5344CB8AC3E}">
        <p14:creationId xmlns:p14="http://schemas.microsoft.com/office/powerpoint/2010/main" val="103547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-1" charset="-128"/>
                <a:cs typeface="Calibri"/>
              </a:rPr>
              <a:t>Placing Network Functionality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5092"/>
            <a:ext cx="8229600" cy="4351071"/>
          </a:xfrm>
        </p:spPr>
        <p:txBody>
          <a:bodyPr/>
          <a:lstStyle/>
          <a:p>
            <a:r>
              <a:rPr lang="en-US" dirty="0">
                <a:latin typeface="Calibri"/>
                <a:ea typeface="ＭＳ Ｐゴシック" pitchFamily="-1" charset="-128"/>
                <a:cs typeface="Calibri"/>
              </a:rPr>
              <a:t>Hugely influential paper:</a:t>
            </a:r>
            <a:r>
              <a:rPr lang="en-US" dirty="0" smtClean="0">
                <a:latin typeface="Calibri"/>
                <a:ea typeface="ＭＳ Ｐゴシック" pitchFamily="-1" charset="-128"/>
                <a:cs typeface="Calibri"/>
              </a:rPr>
              <a:t> “</a:t>
            </a:r>
            <a:r>
              <a:rPr lang="en-US" altLang="ja-JP" dirty="0" smtClean="0">
                <a:latin typeface="Calibri"/>
                <a:ea typeface="ＭＳ Ｐゴシック" pitchFamily="-1" charset="-128"/>
                <a:cs typeface="Calibri"/>
              </a:rPr>
              <a:t>End</a:t>
            </a:r>
            <a:r>
              <a:rPr lang="en-US" altLang="ja-JP" dirty="0">
                <a:latin typeface="Calibri"/>
                <a:ea typeface="ＭＳ Ｐゴシック" pitchFamily="-1" charset="-128"/>
                <a:cs typeface="Calibri"/>
              </a:rPr>
              <a:t>-to-End Arguments in System </a:t>
            </a:r>
            <a:r>
              <a:rPr lang="en-US" altLang="ja-JP" dirty="0" smtClean="0">
                <a:latin typeface="Calibri"/>
                <a:ea typeface="ＭＳ Ｐゴシック" pitchFamily="-1" charset="-128"/>
                <a:cs typeface="Calibri"/>
              </a:rPr>
              <a:t>Design” </a:t>
            </a:r>
            <a:r>
              <a:rPr lang="en-US" altLang="ja-JP" dirty="0">
                <a:latin typeface="Calibri"/>
                <a:ea typeface="ＭＳ Ｐゴシック" pitchFamily="-1" charset="-128"/>
                <a:cs typeface="Calibri"/>
              </a:rPr>
              <a:t>by </a:t>
            </a:r>
            <a:r>
              <a:rPr lang="en-US" altLang="ja-JP" dirty="0" err="1">
                <a:latin typeface="Calibri"/>
                <a:ea typeface="ＭＳ Ｐゴシック" pitchFamily="-1" charset="-128"/>
                <a:cs typeface="Calibri"/>
              </a:rPr>
              <a:t>Saltzer</a:t>
            </a:r>
            <a:r>
              <a:rPr lang="en-US" altLang="ja-JP" dirty="0">
                <a:latin typeface="Calibri"/>
                <a:ea typeface="ＭＳ Ｐゴシック" pitchFamily="-1" charset="-128"/>
                <a:cs typeface="Calibri"/>
              </a:rPr>
              <a:t>, Reed, and Clark</a:t>
            </a:r>
            <a:r>
              <a:rPr lang="en-US" altLang="ja-JP" dirty="0" smtClean="0">
                <a:latin typeface="Calibri"/>
                <a:ea typeface="ＭＳ Ｐゴシック" pitchFamily="-1" charset="-128"/>
                <a:cs typeface="Calibri"/>
              </a:rPr>
              <a:t> (’84</a:t>
            </a:r>
            <a:r>
              <a:rPr lang="en-US" altLang="ja-JP" dirty="0">
                <a:latin typeface="Calibri"/>
                <a:ea typeface="ＭＳ Ｐゴシック" pitchFamily="-1" charset="-128"/>
                <a:cs typeface="Calibri"/>
              </a:rPr>
              <a:t>)</a:t>
            </a:r>
          </a:p>
          <a:p>
            <a:endParaRPr lang="en-US" dirty="0" smtClean="0">
              <a:latin typeface="Calibri"/>
              <a:ea typeface="ＭＳ Ｐゴシック" pitchFamily="-1" charset="-128"/>
              <a:cs typeface="Calibri"/>
            </a:endParaRPr>
          </a:p>
          <a:p>
            <a:r>
              <a:rPr lang="en-US" altLang="ja-JP" dirty="0" smtClean="0">
                <a:latin typeface="Calibri"/>
                <a:ea typeface="ＭＳ Ｐゴシック" pitchFamily="-1" charset="-128"/>
                <a:cs typeface="Calibri"/>
              </a:rPr>
              <a:t>“Sacred Text” </a:t>
            </a:r>
            <a:r>
              <a:rPr lang="en-US" altLang="ja-JP" dirty="0">
                <a:latin typeface="Calibri"/>
                <a:ea typeface="ＭＳ Ｐゴシック" pitchFamily="-1" charset="-128"/>
                <a:cs typeface="Calibri"/>
              </a:rPr>
              <a:t>of the Internet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Endless disputes about what it means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Everyone cites it as supporting their position</a:t>
            </a:r>
          </a:p>
        </p:txBody>
      </p:sp>
    </p:spTree>
    <p:extLst>
      <p:ext uri="{BB962C8B-B14F-4D97-AF65-F5344CB8AC3E}">
        <p14:creationId xmlns:p14="http://schemas.microsoft.com/office/powerpoint/2010/main" val="1882796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–  Paper Discussion  –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0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br>
              <a:rPr lang="en-US" dirty="0" smtClean="0"/>
            </a:br>
            <a:r>
              <a:rPr lang="en-US" dirty="0" smtClean="0"/>
              <a:t>fault tolerant + consistency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Building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reliable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systems from </a:t>
            </a:r>
            <a:r>
              <a:rPr lang="en-US" b="1" dirty="0" smtClean="0">
                <a:solidFill>
                  <a:schemeClr val="accent6"/>
                </a:solidFill>
              </a:rPr>
              <a:t>unreliable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components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 smtClean="0"/>
              <a:t>Three basic steps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 smtClean="0"/>
              <a:t>Detecting errors</a:t>
            </a:r>
            <a:r>
              <a:rPr lang="en-US" dirty="0" smtClean="0"/>
              <a:t>: discovering presence of an error in a data value or control signal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 smtClean="0"/>
              <a:t>Containing errors</a:t>
            </a:r>
            <a:r>
              <a:rPr lang="en-US" dirty="0" smtClean="0"/>
              <a:t>: limiting how far errors propagate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 smtClean="0"/>
              <a:t>Masking errors</a:t>
            </a:r>
            <a:r>
              <a:rPr lang="en-US" dirty="0" smtClean="0"/>
              <a:t>: designing mechanisms to ensure </a:t>
            </a:r>
            <a:r>
              <a:rPr lang="en-US" dirty="0"/>
              <a:t>s</a:t>
            </a:r>
            <a:r>
              <a:rPr lang="en-US" dirty="0" smtClean="0"/>
              <a:t>ystem operates correctly despite error (+ possibly correct error)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fault tolerance?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88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Potential Name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638800"/>
          </a:xfrm>
        </p:spPr>
        <p:txBody>
          <a:bodyPr>
            <a:normAutofit/>
          </a:bodyPr>
          <a:lstStyle/>
          <a:p>
            <a:pPr>
              <a:buFont typeface="Arial" pitchFamily="1" charset="0"/>
              <a:buChar char="•"/>
              <a:defRPr/>
            </a:pPr>
            <a:r>
              <a:rPr lang="en-US" sz="2800" dirty="0" smtClean="0"/>
              <a:t>Human readable?</a:t>
            </a:r>
          </a:p>
          <a:p>
            <a:pPr lvl="1">
              <a:buFont typeface="Arial" pitchFamily="1" charset="0"/>
              <a:buChar char="–"/>
              <a:defRPr/>
            </a:pPr>
            <a:r>
              <a:rPr lang="en-US" sz="2400" dirty="0" smtClean="0"/>
              <a:t>If users interact with the names</a:t>
            </a:r>
          </a:p>
          <a:p>
            <a:pPr>
              <a:buFont typeface="Arial" pitchFamily="1" charset="0"/>
              <a:buChar char="•"/>
              <a:defRPr/>
            </a:pPr>
            <a:r>
              <a:rPr lang="en-US" sz="2800" dirty="0" smtClean="0"/>
              <a:t>Fixed length?</a:t>
            </a:r>
          </a:p>
          <a:p>
            <a:pPr lvl="1">
              <a:buFont typeface="Arial" pitchFamily="1" charset="0"/>
              <a:buChar char="–"/>
              <a:defRPr/>
            </a:pPr>
            <a:r>
              <a:rPr lang="en-US" sz="2400" dirty="0" smtClean="0"/>
              <a:t>If equipment processes at high speed</a:t>
            </a:r>
          </a:p>
          <a:p>
            <a:pPr>
              <a:buFont typeface="Arial" pitchFamily="1" charset="0"/>
              <a:buChar char="•"/>
              <a:defRPr/>
            </a:pPr>
            <a:r>
              <a:rPr lang="en-US" sz="2800" dirty="0" smtClean="0"/>
              <a:t>Large name space?</a:t>
            </a:r>
          </a:p>
          <a:p>
            <a:pPr lvl="1">
              <a:buFont typeface="Arial" pitchFamily="1" charset="0"/>
              <a:buChar char="–"/>
              <a:defRPr/>
            </a:pPr>
            <a:r>
              <a:rPr lang="en-US" sz="2400" dirty="0" smtClean="0"/>
              <a:t>If many nodes need unique names</a:t>
            </a:r>
          </a:p>
          <a:p>
            <a:pPr>
              <a:buFont typeface="Arial" pitchFamily="1" charset="0"/>
              <a:buChar char="•"/>
              <a:defRPr/>
            </a:pPr>
            <a:r>
              <a:rPr lang="en-US" sz="2800" dirty="0" smtClean="0"/>
              <a:t>Hierarchical names?</a:t>
            </a:r>
          </a:p>
          <a:p>
            <a:pPr lvl="1">
              <a:buFont typeface="Arial" pitchFamily="1" charset="0"/>
              <a:buChar char="–"/>
              <a:defRPr/>
            </a:pPr>
            <a:r>
              <a:rPr lang="en-US" sz="2400" dirty="0" smtClean="0"/>
              <a:t>If the system is very large and/or federated</a:t>
            </a:r>
          </a:p>
          <a:p>
            <a:pPr>
              <a:buFont typeface="Arial" charset="0"/>
              <a:buChar char="•"/>
              <a:defRPr/>
            </a:pPr>
            <a:r>
              <a:rPr lang="en-US" sz="3000" dirty="0" smtClean="0"/>
              <a:t>Self-certifying?</a:t>
            </a:r>
          </a:p>
          <a:p>
            <a:pPr lvl="1">
              <a:buFont typeface="Arial" pitchFamily="1" charset="0"/>
              <a:buChar char="–"/>
              <a:defRPr/>
            </a:pPr>
            <a:r>
              <a:rPr lang="en-US" sz="2400" dirty="0" smtClean="0"/>
              <a:t>If preventing “spoofing” is important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20895" y="1853455"/>
            <a:ext cx="6455675" cy="469974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Say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one bit </a:t>
            </a:r>
            <a:r>
              <a:rPr lang="en-US" dirty="0" smtClean="0">
                <a:solidFill>
                  <a:schemeClr val="tx1"/>
                </a:solidFill>
              </a:rPr>
              <a:t>in a DRAM fails</a:t>
            </a:r>
            <a:r>
              <a:rPr lang="is-IS" dirty="0" smtClean="0">
                <a:solidFill>
                  <a:schemeClr val="tx1"/>
                </a:solidFill>
              </a:rPr>
              <a:t>…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is-IS" dirty="0" smtClean="0">
                <a:solidFill>
                  <a:schemeClr val="tx1"/>
                </a:solidFill>
              </a:rPr>
              <a:t>…it </a:t>
            </a:r>
            <a:r>
              <a:rPr lang="is-IS" b="1" dirty="0" smtClean="0">
                <a:solidFill>
                  <a:schemeClr val="accent6"/>
                </a:solidFill>
              </a:rPr>
              <a:t>flips a bit </a:t>
            </a:r>
            <a:r>
              <a:rPr lang="is-IS" dirty="0" smtClean="0">
                <a:solidFill>
                  <a:schemeClr val="tx1"/>
                </a:solidFill>
              </a:rPr>
              <a:t>in a memory address the kernel is writing to...</a:t>
            </a:r>
          </a:p>
          <a:p>
            <a:r>
              <a:rPr lang="is-IS" dirty="0" smtClean="0">
                <a:solidFill>
                  <a:schemeClr val="tx1"/>
                </a:solidFill>
              </a:rPr>
              <a:t>...causes big memory error elsewhere, or a </a:t>
            </a:r>
            <a:r>
              <a:rPr lang="is-IS" b="1" dirty="0" smtClean="0">
                <a:solidFill>
                  <a:schemeClr val="accent6"/>
                </a:solidFill>
              </a:rPr>
              <a:t>kernel panic</a:t>
            </a:r>
            <a:r>
              <a:rPr lang="is-IS" dirty="0" smtClean="0">
                <a:solidFill>
                  <a:schemeClr val="tx1"/>
                </a:solidFill>
              </a:rPr>
              <a:t>...</a:t>
            </a:r>
          </a:p>
          <a:p>
            <a:r>
              <a:rPr lang="is-IS" dirty="0" smtClean="0">
                <a:solidFill>
                  <a:schemeClr val="tx1"/>
                </a:solidFill>
              </a:rPr>
              <a:t>...program is running one of many distributed file system storage servers...</a:t>
            </a:r>
          </a:p>
          <a:p>
            <a:r>
              <a:rPr lang="is-IS" dirty="0" smtClean="0">
                <a:solidFill>
                  <a:schemeClr val="tx1"/>
                </a:solidFill>
              </a:rPr>
              <a:t>...a client </a:t>
            </a:r>
            <a:r>
              <a:rPr lang="is-IS" b="1" dirty="0" smtClean="0">
                <a:solidFill>
                  <a:schemeClr val="accent6"/>
                </a:solidFill>
              </a:rPr>
              <a:t>can’t read from FS</a:t>
            </a:r>
            <a:r>
              <a:rPr lang="is-IS" dirty="0" smtClean="0">
                <a:solidFill>
                  <a:schemeClr val="tx1"/>
                </a:solidFill>
              </a:rPr>
              <a:t>, so it hangs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fault tolerance hard?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1085" y="1539235"/>
            <a:ext cx="16898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Failures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Propagate</a:t>
            </a:r>
          </a:p>
        </p:txBody>
      </p:sp>
      <p:sp>
        <p:nvSpPr>
          <p:cNvPr id="8" name="Down Arrow 7"/>
          <p:cNvSpPr/>
          <p:nvPr/>
        </p:nvSpPr>
        <p:spPr>
          <a:xfrm>
            <a:off x="732406" y="2571750"/>
            <a:ext cx="1027244" cy="3885796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36164" y="419986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03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7800"/>
            <a:ext cx="8565204" cy="5410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Do nothing</a:t>
            </a:r>
            <a:r>
              <a:rPr lang="en-US" dirty="0" smtClean="0"/>
              <a:t>: silently return the failure</a:t>
            </a:r>
          </a:p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r>
              <a:rPr lang="en-US" b="1" dirty="0" smtClean="0"/>
              <a:t>Fail fast</a:t>
            </a:r>
            <a:r>
              <a:rPr lang="en-US" dirty="0" smtClean="0"/>
              <a:t>: detect the failure and report at interface</a:t>
            </a:r>
          </a:p>
          <a:p>
            <a:pPr marL="914400" lvl="1" indent="-514350">
              <a:buFont typeface="Arial" charset="0"/>
              <a:buChar char="•"/>
            </a:pPr>
            <a:r>
              <a:rPr lang="en-US" dirty="0"/>
              <a:t>Ethernet station jams medium on detecting collision </a:t>
            </a:r>
            <a:endParaRPr lang="en-US" dirty="0" smtClean="0"/>
          </a:p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r>
              <a:rPr lang="en-US" b="1" dirty="0" smtClean="0"/>
              <a:t>Fail safe</a:t>
            </a:r>
            <a:r>
              <a:rPr lang="en-US" dirty="0" smtClean="0"/>
              <a:t>: transform incorrect behavior or values into acceptable ones</a:t>
            </a:r>
          </a:p>
          <a:p>
            <a:pPr marL="914400" lvl="1" indent="-514350">
              <a:buFont typeface="Arial" charset="0"/>
              <a:buChar char="•"/>
            </a:pPr>
            <a:r>
              <a:rPr lang="en-US" dirty="0"/>
              <a:t>Failed traffic light controller switches to blinking-red </a:t>
            </a:r>
            <a:endParaRPr lang="en-US" dirty="0" smtClean="0"/>
          </a:p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r>
              <a:rPr lang="en-US" b="1" dirty="0" smtClean="0"/>
              <a:t>Mask the failure</a:t>
            </a:r>
            <a:r>
              <a:rPr lang="en-US" dirty="0" smtClean="0"/>
              <a:t>: operate despite failure</a:t>
            </a:r>
          </a:p>
          <a:p>
            <a:pPr marL="914400" lvl="1" indent="-514350">
              <a:buFont typeface="Arial" charset="0"/>
              <a:buChar char="•"/>
            </a:pPr>
            <a:r>
              <a:rPr lang="en-US" dirty="0" smtClean="0"/>
              <a:t>Retry </a:t>
            </a:r>
            <a:r>
              <a:rPr lang="en-US" dirty="0"/>
              <a:t>op for transient errors, use error-correcting code for bit flips, replicate data in multiple places 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to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4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7800"/>
            <a:ext cx="8146104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We mask failures on </a:t>
            </a:r>
            <a:r>
              <a:rPr lang="en-US" b="1" dirty="0" smtClean="0">
                <a:solidFill>
                  <a:schemeClr val="accent6"/>
                </a:solidFill>
              </a:rPr>
              <a:t>one server</a:t>
            </a:r>
            <a:r>
              <a:rPr lang="en-US" dirty="0" smtClean="0"/>
              <a:t> via</a:t>
            </a:r>
          </a:p>
          <a:p>
            <a:pPr lvl="1"/>
            <a:r>
              <a:rPr lang="en-US" dirty="0" smtClean="0"/>
              <a:t>Atomic operations</a:t>
            </a:r>
          </a:p>
          <a:p>
            <a:pPr lvl="1"/>
            <a:r>
              <a:rPr lang="en-US" dirty="0" smtClean="0"/>
              <a:t>Logging and recovery</a:t>
            </a:r>
          </a:p>
          <a:p>
            <a:pPr>
              <a:spcBef>
                <a:spcPts val="3200"/>
              </a:spcBef>
            </a:pPr>
            <a:r>
              <a:rPr lang="en-US" dirty="0" smtClean="0"/>
              <a:t>In a distributed system with </a:t>
            </a:r>
            <a:r>
              <a:rPr lang="en-US" b="1" dirty="0" smtClean="0">
                <a:solidFill>
                  <a:schemeClr val="accent6"/>
                </a:solidFill>
              </a:rPr>
              <a:t>multiple servers</a:t>
            </a:r>
            <a:r>
              <a:rPr lang="en-US" dirty="0" smtClean="0"/>
              <a:t>, we might replicate some or all servers</a:t>
            </a:r>
          </a:p>
          <a:p>
            <a:pPr>
              <a:spcBef>
                <a:spcPts val="3200"/>
              </a:spcBef>
            </a:pPr>
            <a:r>
              <a:rPr lang="en-US" dirty="0" smtClean="0"/>
              <a:t>But if you give a mouse some replicated servers</a:t>
            </a:r>
          </a:p>
          <a:p>
            <a:pPr lvl="1"/>
            <a:r>
              <a:rPr lang="en-US" dirty="0" smtClean="0"/>
              <a:t>She’s going to need to figure out how to keep the state of the servers consistent (immediately? eventually?)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Masking 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3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 smtClean="0"/>
              <a:t>Safety and liveness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9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hard!</a:t>
            </a:r>
          </a:p>
          <a:p>
            <a:pPr lvl="1"/>
            <a:r>
              <a:rPr lang="en-US" dirty="0" smtClean="0"/>
              <a:t>How do we design fault-tolerant systems?</a:t>
            </a:r>
          </a:p>
          <a:p>
            <a:pPr lvl="1"/>
            <a:r>
              <a:rPr lang="en-US" dirty="0" smtClean="0"/>
              <a:t>How do we know if we’re successful?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Often use “properties” that hold true for every possible execution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We focus on </a:t>
            </a:r>
            <a:r>
              <a:rPr lang="en-US" b="1" dirty="0" smtClean="0">
                <a:solidFill>
                  <a:schemeClr val="accent6"/>
                </a:solidFill>
              </a:rPr>
              <a:t>safety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6"/>
                </a:solidFill>
              </a:rPr>
              <a:t>liveness </a:t>
            </a:r>
            <a:r>
              <a:rPr lang="en-US" dirty="0" smtClean="0"/>
              <a:t>properties</a:t>
            </a:r>
            <a:endParaRPr lang="en-US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Reasoning about fault tolerance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0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543050"/>
            <a:ext cx="8317554" cy="4762500"/>
          </a:xfrm>
        </p:spPr>
        <p:txBody>
          <a:bodyPr>
            <a:normAutofit/>
          </a:bodyPr>
          <a:lstStyle/>
          <a:p>
            <a:r>
              <a:rPr lang="en-US" dirty="0" smtClean="0"/>
              <a:t>“Bad things” don’t happen</a:t>
            </a:r>
          </a:p>
          <a:p>
            <a:pPr lvl="1"/>
            <a:r>
              <a:rPr lang="en-US" dirty="0" smtClean="0"/>
              <a:t>No stopped or deadlocked states</a:t>
            </a:r>
          </a:p>
          <a:p>
            <a:pPr lvl="1"/>
            <a:r>
              <a:rPr lang="en-US" dirty="0" smtClean="0"/>
              <a:t>No error states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Examples</a:t>
            </a:r>
          </a:p>
          <a:p>
            <a:pPr lvl="1"/>
            <a:r>
              <a:rPr lang="en-US" b="1" dirty="0" smtClean="0"/>
              <a:t>Mutual exclusion:  </a:t>
            </a:r>
            <a:r>
              <a:rPr lang="en-US" dirty="0" smtClean="0"/>
              <a:t>two processes can’t be in a critical section at the same time</a:t>
            </a:r>
          </a:p>
          <a:p>
            <a:pPr lvl="1"/>
            <a:r>
              <a:rPr lang="en-US" b="1" dirty="0" smtClean="0"/>
              <a:t>Bounded overtaking:  </a:t>
            </a:r>
            <a:r>
              <a:rPr lang="en-US" dirty="0" smtClean="0"/>
              <a:t>if process 1 wants to enter a critical section, process 2 can enter at most once before process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7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543050"/>
            <a:ext cx="8565204" cy="4248150"/>
          </a:xfrm>
        </p:spPr>
        <p:txBody>
          <a:bodyPr>
            <a:normAutofit/>
          </a:bodyPr>
          <a:lstStyle/>
          <a:p>
            <a:r>
              <a:rPr lang="en-US" dirty="0" smtClean="0"/>
              <a:t>“Good things” happen</a:t>
            </a:r>
          </a:p>
          <a:p>
            <a:pPr lvl="1"/>
            <a:r>
              <a:rPr lang="is-IS" dirty="0" smtClean="0"/>
              <a:t>…eventually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Examples</a:t>
            </a:r>
          </a:p>
          <a:p>
            <a:pPr lvl="1"/>
            <a:r>
              <a:rPr lang="en-US" b="1" dirty="0" smtClean="0"/>
              <a:t>Starvation freedom:  </a:t>
            </a:r>
            <a:r>
              <a:rPr lang="en-US" dirty="0" smtClean="0"/>
              <a:t>process 1 can eventually enter a critical section as long as process 2 terminates</a:t>
            </a:r>
          </a:p>
          <a:p>
            <a:pPr lvl="1"/>
            <a:r>
              <a:rPr lang="en-US" b="1" dirty="0"/>
              <a:t>Eventual consistency</a:t>
            </a:r>
            <a:r>
              <a:rPr lang="en-US" b="1" dirty="0" smtClean="0"/>
              <a:t>:  </a:t>
            </a:r>
            <a:r>
              <a:rPr lang="en-US" dirty="0" smtClean="0"/>
              <a:t>if a value in an application doesn’t change, two servers will eventually agree on its value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“</a:t>
            </a:r>
            <a:r>
              <a:rPr lang="en-US" dirty="0"/>
              <a:t>G</a:t>
            </a:r>
            <a:r>
              <a:rPr lang="en-US" dirty="0" smtClean="0"/>
              <a:t>ood” and “bad” are application-specific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Safety is very important in banking transactions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Liveness is very important in social networking sites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Often a tradeoff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9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 smtClean="0"/>
              <a:t>Eventual Consistency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1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540" y="1447799"/>
            <a:ext cx="8404860" cy="531812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 err="1" smtClean="0"/>
              <a:t>Def’n</a:t>
            </a:r>
            <a:r>
              <a:rPr lang="en-US" dirty="0" smtClean="0"/>
              <a:t>:  </a:t>
            </a:r>
            <a:r>
              <a:rPr lang="en-US" dirty="0" smtClean="0">
                <a:solidFill>
                  <a:schemeClr val="tx1"/>
                </a:solidFill>
              </a:rPr>
              <a:t>If no </a:t>
            </a:r>
            <a:r>
              <a:rPr lang="en-US" dirty="0">
                <a:solidFill>
                  <a:schemeClr val="tx1"/>
                </a:solidFill>
              </a:rPr>
              <a:t>new updates </a:t>
            </a:r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chemeClr val="tx1"/>
                </a:solidFill>
              </a:rPr>
              <a:t>the object,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eventually </a:t>
            </a:r>
            <a:r>
              <a:rPr lang="en-US" dirty="0">
                <a:solidFill>
                  <a:schemeClr val="tx1"/>
                </a:solidFill>
              </a:rPr>
              <a:t>all accesses will return the last updated </a:t>
            </a:r>
            <a:r>
              <a:rPr lang="en-US" dirty="0" smtClean="0">
                <a:solidFill>
                  <a:schemeClr val="tx1"/>
                </a:solidFill>
              </a:rPr>
              <a:t>value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pc="-150" dirty="0" smtClean="0"/>
              <a:t>Common:  </a:t>
            </a:r>
            <a:r>
              <a:rPr lang="en-US" spc="-150" dirty="0" err="1" smtClean="0">
                <a:solidFill>
                  <a:schemeClr val="tx1"/>
                </a:solidFill>
              </a:rPr>
              <a:t>git</a:t>
            </a:r>
            <a:r>
              <a:rPr lang="en-US" spc="-150" dirty="0">
                <a:solidFill>
                  <a:schemeClr val="tx1"/>
                </a:solidFill>
              </a:rPr>
              <a:t>, iPhone sync, Dropbox, Amazon </a:t>
            </a:r>
            <a:r>
              <a:rPr lang="en-US" spc="-150" dirty="0" smtClean="0">
                <a:solidFill>
                  <a:schemeClr val="tx1"/>
                </a:solidFill>
              </a:rPr>
              <a:t>Dynamo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 smtClean="0"/>
              <a:t>Why </a:t>
            </a:r>
            <a:r>
              <a:rPr lang="en-US" dirty="0"/>
              <a:t>do people like eventual </a:t>
            </a:r>
            <a:r>
              <a:rPr lang="en-US" dirty="0" smtClean="0"/>
              <a:t>consistency?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en-US" sz="2800" spc="-150" dirty="0"/>
              <a:t>F</a:t>
            </a:r>
            <a:r>
              <a:rPr lang="en-US" sz="2800" spc="-150" dirty="0" smtClean="0"/>
              <a:t>ast </a:t>
            </a:r>
            <a:r>
              <a:rPr lang="en-US" sz="2800" spc="-150" dirty="0"/>
              <a:t>read/write of local copy (no primary, no </a:t>
            </a:r>
            <a:r>
              <a:rPr lang="en-US" sz="2800" spc="-150" dirty="0" err="1" smtClean="0"/>
              <a:t>Paxos</a:t>
            </a:r>
            <a:r>
              <a:rPr lang="en-US" sz="2800" spc="-150" dirty="0" smtClean="0"/>
              <a:t>)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en-US" sz="2800" dirty="0"/>
              <a:t>D</a:t>
            </a:r>
            <a:r>
              <a:rPr lang="en-US" sz="2800" dirty="0" smtClean="0"/>
              <a:t>isconnected operation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 smtClean="0"/>
              <a:t>Challenges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en-US" sz="2800" dirty="0" smtClean="0"/>
              <a:t>How do you discover other writes?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en-US" sz="2800" dirty="0" smtClean="0"/>
              <a:t>How do you resolve conflicting writes?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9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398" y="1390650"/>
            <a:ext cx="8686800" cy="5257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Enabling sharing in applications</a:t>
            </a:r>
          </a:p>
          <a:p>
            <a:pPr lvl="1"/>
            <a:r>
              <a:rPr lang="en-US" sz="2200" dirty="0" smtClean="0"/>
              <a:t>Multiple components or users can name a shared object.</a:t>
            </a:r>
          </a:p>
          <a:p>
            <a:pPr lvl="1"/>
            <a:r>
              <a:rPr lang="en-US" sz="2200" dirty="0" smtClean="0"/>
              <a:t>Without names, client-server interface pass entire object by value</a:t>
            </a:r>
          </a:p>
          <a:p>
            <a:r>
              <a:rPr lang="en-US" sz="2400" dirty="0" smtClean="0"/>
              <a:t>Retrieval</a:t>
            </a:r>
          </a:p>
          <a:p>
            <a:pPr lvl="1"/>
            <a:r>
              <a:rPr lang="en-US" sz="2200" dirty="0" smtClean="0"/>
              <a:t>Accessing same object later on, just by remembering name</a:t>
            </a:r>
          </a:p>
          <a:p>
            <a:r>
              <a:rPr lang="en-US" sz="2400" dirty="0" smtClean="0"/>
              <a:t>Indirection mechanism</a:t>
            </a:r>
          </a:p>
          <a:p>
            <a:pPr lvl="1"/>
            <a:r>
              <a:rPr lang="en-US" sz="2200" dirty="0" smtClean="0"/>
              <a:t>Component A knows about name N</a:t>
            </a:r>
          </a:p>
          <a:p>
            <a:pPr lvl="1"/>
            <a:r>
              <a:rPr lang="en-US" sz="2200" dirty="0" smtClean="0"/>
              <a:t>Interposition: can change what N refers to without changing A</a:t>
            </a:r>
          </a:p>
          <a:p>
            <a:r>
              <a:rPr lang="en-US" sz="2400" dirty="0" smtClean="0"/>
              <a:t>Hiding</a:t>
            </a:r>
          </a:p>
          <a:p>
            <a:pPr lvl="1"/>
            <a:r>
              <a:rPr lang="en-US" sz="2200" dirty="0" smtClean="0"/>
              <a:t>Hides </a:t>
            </a:r>
            <a:r>
              <a:rPr lang="en-US" sz="2200" dirty="0" err="1" smtClean="0"/>
              <a:t>impl</a:t>
            </a:r>
            <a:r>
              <a:rPr lang="en-US" sz="2200" dirty="0" smtClean="0"/>
              <a:t>. details, don’t know where </a:t>
            </a:r>
            <a:r>
              <a:rPr lang="en-US" sz="2200" dirty="0" err="1" smtClean="0"/>
              <a:t>google.com</a:t>
            </a:r>
            <a:r>
              <a:rPr lang="en-US" sz="2200" dirty="0" smtClean="0"/>
              <a:t> located</a:t>
            </a:r>
          </a:p>
          <a:p>
            <a:pPr lvl="1"/>
            <a:r>
              <a:rPr lang="en-US" sz="2200" dirty="0" smtClean="0"/>
              <a:t>For security purposes, might only access resource if know name (e.g., </a:t>
            </a:r>
            <a:r>
              <a:rPr lang="en-US" sz="2200" dirty="0" err="1" smtClean="0"/>
              <a:t>dropbox</a:t>
            </a:r>
            <a:r>
              <a:rPr lang="en-US" sz="2200" dirty="0" smtClean="0"/>
              <a:t> or Google docs URL –&gt; knowledge gives access) 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8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prevailing styles of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504950"/>
            <a:ext cx="8534400" cy="52768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Gossip pull (“anti-entropy”)</a:t>
            </a:r>
          </a:p>
          <a:p>
            <a:pPr lvl="1"/>
            <a:r>
              <a:rPr lang="en-US" dirty="0" smtClean="0"/>
              <a:t>A asks B for something it is trying to “find”</a:t>
            </a:r>
          </a:p>
          <a:p>
            <a:pPr lvl="1"/>
            <a:r>
              <a:rPr lang="en-US" dirty="0" smtClean="0"/>
              <a:t>Commonly used for management replicated data</a:t>
            </a:r>
          </a:p>
          <a:p>
            <a:pPr lvl="2">
              <a:spcAft>
                <a:spcPts val="1200"/>
              </a:spcAft>
            </a:pPr>
            <a:r>
              <a:rPr lang="en-US" dirty="0" smtClean="0"/>
              <a:t>Resolve differences between </a:t>
            </a:r>
            <a:r>
              <a:rPr lang="en-US" dirty="0" err="1" smtClean="0"/>
              <a:t>DBs</a:t>
            </a:r>
            <a:r>
              <a:rPr lang="en-US" dirty="0" smtClean="0"/>
              <a:t> by comparing digests</a:t>
            </a:r>
          </a:p>
          <a:p>
            <a:r>
              <a:rPr lang="en-US" dirty="0" smtClean="0"/>
              <a:t>Gossip push (“rumor mongering”):</a:t>
            </a:r>
          </a:p>
          <a:p>
            <a:pPr lvl="1"/>
            <a:r>
              <a:rPr lang="en-US" dirty="0" smtClean="0"/>
              <a:t>A tells B something B doesn’t know</a:t>
            </a:r>
          </a:p>
          <a:p>
            <a:pPr lvl="1"/>
            <a:r>
              <a:rPr lang="en-US" dirty="0" smtClean="0"/>
              <a:t>Gossip for multicasting</a:t>
            </a:r>
          </a:p>
          <a:p>
            <a:pPr lvl="2"/>
            <a:r>
              <a:rPr lang="en-US" dirty="0" smtClean="0"/>
              <a:t>Keep sending for bounded period of time</a:t>
            </a:r>
            <a:r>
              <a:rPr lang="en-US" i="1" dirty="0" smtClean="0"/>
              <a:t>:   O (log </a:t>
            </a:r>
            <a:r>
              <a:rPr lang="en-US" i="1" dirty="0" err="1" smtClean="0"/>
              <a:t>n</a:t>
            </a:r>
            <a:r>
              <a:rPr lang="en-US" i="1" dirty="0" smtClean="0"/>
              <a:t>) </a:t>
            </a:r>
          </a:p>
          <a:p>
            <a:pPr lvl="1"/>
            <a:r>
              <a:rPr lang="en-US" dirty="0" smtClean="0"/>
              <a:t>Also used to compute aggregates</a:t>
            </a:r>
          </a:p>
          <a:p>
            <a:pPr lvl="2">
              <a:spcAft>
                <a:spcPts val="1200"/>
              </a:spcAft>
            </a:pPr>
            <a:r>
              <a:rPr lang="en-US" dirty="0" smtClean="0"/>
              <a:t>Max, min, </a:t>
            </a:r>
            <a:r>
              <a:rPr lang="en-US" dirty="0" err="1" smtClean="0"/>
              <a:t>avg</a:t>
            </a:r>
            <a:r>
              <a:rPr lang="en-US" dirty="0" smtClean="0"/>
              <a:t> easy.  Sum and count more difficult.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Push-pull gossip</a:t>
            </a:r>
          </a:p>
          <a:p>
            <a:pPr lvl="1"/>
            <a:r>
              <a:rPr lang="en-US" dirty="0" smtClean="0"/>
              <a:t>Combines both :  O(n log log n) </a:t>
            </a:r>
            <a:r>
              <a:rPr lang="en-US" dirty="0" err="1" smtClean="0"/>
              <a:t>msgs</a:t>
            </a:r>
            <a:r>
              <a:rPr lang="en-US" dirty="0" smtClean="0"/>
              <a:t> to spread in O(log n) time</a:t>
            </a:r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360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331411"/>
            <a:ext cx="7772400" cy="1011468"/>
          </a:xfrm>
        </p:spPr>
        <p:txBody>
          <a:bodyPr/>
          <a:lstStyle/>
          <a:p>
            <a:r>
              <a:rPr lang="en-US" u="sng" dirty="0" smtClean="0"/>
              <a:t>Monday reading for everybody</a:t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3555604"/>
            <a:ext cx="7772400" cy="2483246"/>
          </a:xfrm>
        </p:spPr>
        <p:txBody>
          <a:bodyPr>
            <a:normAutofit/>
          </a:bodyPr>
          <a:lstStyle/>
          <a:p>
            <a:r>
              <a:rPr lang="en-US" sz="3800" dirty="0"/>
              <a:t>Conflict resolution </a:t>
            </a:r>
            <a:endParaRPr lang="en-US" sz="3800" dirty="0" smtClean="0"/>
          </a:p>
          <a:p>
            <a:r>
              <a:rPr lang="en-US" sz="3800" dirty="0" smtClean="0"/>
              <a:t>in eventually consistent systems:</a:t>
            </a:r>
            <a:r>
              <a:rPr lang="en-US" sz="3800" dirty="0"/>
              <a:t/>
            </a:r>
            <a:br>
              <a:rPr lang="en-US" sz="3800" dirty="0"/>
            </a:br>
            <a:r>
              <a:rPr lang="en-US" sz="3800" dirty="0"/>
              <a:t/>
            </a:r>
            <a:br>
              <a:rPr lang="en-US" sz="3800" dirty="0"/>
            </a:br>
            <a:r>
              <a:rPr lang="en-US" sz="4000" dirty="0" smtClean="0"/>
              <a:t> </a:t>
            </a:r>
            <a:r>
              <a:rPr lang="en-US" sz="4000" dirty="0" smtClean="0"/>
              <a:t>Bayou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5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 all around…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417638"/>
            <a:ext cx="9150065" cy="497269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Registers:  LD R0, 0x1234 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IP addresses: 128.112.132.86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Host names: </a:t>
            </a:r>
            <a:r>
              <a:rPr lang="en-US" sz="2400" dirty="0" err="1" smtClean="0">
                <a:solidFill>
                  <a:schemeClr val="tx1"/>
                </a:solidFill>
              </a:rPr>
              <a:t>www.cs.princeton.edu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Path names: </a:t>
            </a:r>
            <a:r>
              <a:rPr lang="en-US" sz="1800" dirty="0" smtClean="0">
                <a:solidFill>
                  <a:schemeClr val="tx1"/>
                </a:solidFill>
              </a:rPr>
              <a:t>/courses/archive/spring17/cos518/</a:t>
            </a:r>
            <a:r>
              <a:rPr lang="en-US" sz="1800" dirty="0" err="1" smtClean="0">
                <a:solidFill>
                  <a:schemeClr val="tx1"/>
                </a:solidFill>
              </a:rPr>
              <a:t>syllabus.html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vs. “</a:t>
            </a:r>
            <a:r>
              <a:rPr lang="en-US" sz="2000" dirty="0" err="1" smtClean="0">
                <a:solidFill>
                  <a:schemeClr val="tx1"/>
                </a:solidFill>
              </a:rPr>
              <a:t>syllabus.html</a:t>
            </a:r>
            <a:r>
              <a:rPr lang="en-US" sz="2000" dirty="0" smtClean="0">
                <a:solidFill>
                  <a:schemeClr val="tx1"/>
                </a:solidFill>
              </a:rPr>
              <a:t>”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“..” (to parent directory)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URLs: </a:t>
            </a:r>
            <a:r>
              <a:rPr lang="en-US" sz="2000" dirty="0" smtClean="0">
                <a:solidFill>
                  <a:schemeClr val="tx1"/>
                </a:solidFill>
              </a:rPr>
              <a:t>http://</a:t>
            </a:r>
            <a:r>
              <a:rPr lang="en-US" sz="2000" dirty="0" err="1" smtClean="0">
                <a:solidFill>
                  <a:schemeClr val="tx1"/>
                </a:solidFill>
              </a:rPr>
              <a:t>www.cs.princeton.edu</a:t>
            </a:r>
            <a:r>
              <a:rPr lang="en-US" sz="2000" dirty="0" smtClean="0">
                <a:solidFill>
                  <a:schemeClr val="tx1"/>
                </a:solidFill>
              </a:rPr>
              <a:t>/courses/archive/spring17/cos518/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Email addresses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Function names:  </a:t>
            </a:r>
            <a:r>
              <a:rPr lang="en-US" sz="2400" dirty="0" err="1" smtClean="0">
                <a:solidFill>
                  <a:schemeClr val="tx1"/>
                </a:solidFill>
              </a:rPr>
              <a:t>ls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Phone numbers: 609-258-9169  vs.  x8-9179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>
                <a:solidFill>
                  <a:schemeClr val="tx1"/>
                </a:solidFill>
              </a:rPr>
              <a:t>SSNs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view of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3000" dirty="0" smtClean="0"/>
              <a:t>Set of possible names</a:t>
            </a:r>
          </a:p>
          <a:p>
            <a:pPr>
              <a:spcAft>
                <a:spcPts val="1200"/>
              </a:spcAft>
            </a:pPr>
            <a:r>
              <a:rPr lang="en-US" sz="3000" dirty="0" smtClean="0"/>
              <a:t>Set of possible values that names map to</a:t>
            </a:r>
          </a:p>
          <a:p>
            <a:pPr>
              <a:spcAft>
                <a:spcPts val="1200"/>
              </a:spcAft>
            </a:pPr>
            <a:r>
              <a:rPr lang="en-US" sz="3000" dirty="0" smtClean="0"/>
              <a:t>Lookup algorithm that translates name to value</a:t>
            </a:r>
          </a:p>
          <a:p>
            <a:pPr>
              <a:spcAft>
                <a:spcPts val="1200"/>
              </a:spcAft>
            </a:pPr>
            <a:r>
              <a:rPr lang="en-US" sz="3000" dirty="0" smtClean="0"/>
              <a:t>Optional context that affects the lookup algorithm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1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196" y="76201"/>
            <a:ext cx="8793804" cy="10668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Helping to understand naming system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Name syntax?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Values?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Context used to resolve name?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Who supplies context?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Global (context-free) or local names?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5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81000" y="1453530"/>
            <a:ext cx="8763000" cy="5410200"/>
          </a:xfrm>
        </p:spPr>
        <p:txBody>
          <a:bodyPr>
            <a:normAutofit/>
          </a:bodyPr>
          <a:lstStyle/>
          <a:p>
            <a:r>
              <a:rPr lang="en-US" b="1" dirty="0">
                <a:ea typeface="ＭＳ Ｐゴシック" pitchFamily="-1" charset="-128"/>
                <a:cs typeface="ＭＳ Ｐゴシック" pitchFamily="-1" charset="-128"/>
              </a:rPr>
              <a:t>Host names: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 </a:t>
            </a:r>
            <a:r>
              <a:rPr lang="en-US" dirty="0" err="1">
                <a:solidFill>
                  <a:srgbClr val="CC0000"/>
                </a:solidFill>
                <a:ea typeface="ＭＳ Ｐゴシック" pitchFamily="-1" charset="-128"/>
                <a:cs typeface="ＭＳ Ｐゴシック" pitchFamily="-1" charset="-128"/>
              </a:rPr>
              <a:t>www.cs.</a:t>
            </a:r>
            <a:r>
              <a:rPr lang="en-US" dirty="0" err="1">
                <a:solidFill>
                  <a:srgbClr val="009900"/>
                </a:solidFill>
                <a:ea typeface="ＭＳ Ｐゴシック" pitchFamily="-1" charset="-128"/>
                <a:cs typeface="ＭＳ Ｐゴシック" pitchFamily="-1" charset="-128"/>
              </a:rPr>
              <a:t>princeton.edu</a:t>
            </a:r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  <a:p>
            <a:pPr lvl="1"/>
            <a:r>
              <a:rPr lang="en-US" sz="2600" dirty="0" smtClean="0"/>
              <a:t>Mnemonic</a:t>
            </a:r>
            <a:r>
              <a:rPr lang="en-US" sz="2600" dirty="0"/>
              <a:t>, variable-length, appreciated </a:t>
            </a:r>
            <a:r>
              <a:rPr lang="en-US" sz="2600" i="1" dirty="0"/>
              <a:t>by humans</a:t>
            </a:r>
          </a:p>
          <a:p>
            <a:pPr lvl="1">
              <a:spcAft>
                <a:spcPts val="1200"/>
              </a:spcAft>
            </a:pPr>
            <a:r>
              <a:rPr lang="en-US" sz="2600" dirty="0"/>
              <a:t>Hierarchical, based on organizations</a:t>
            </a:r>
          </a:p>
          <a:p>
            <a:r>
              <a:rPr lang="en-US" b="1" dirty="0">
                <a:ea typeface="ＭＳ Ｐゴシック" pitchFamily="-1" charset="-128"/>
                <a:cs typeface="ＭＳ Ｐゴシック" pitchFamily="-1" charset="-128"/>
              </a:rPr>
              <a:t>IP addresses: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 </a:t>
            </a:r>
            <a:r>
              <a:rPr lang="en-US" dirty="0">
                <a:solidFill>
                  <a:srgbClr val="009900"/>
                </a:solidFill>
                <a:ea typeface="ＭＳ Ｐゴシック" pitchFamily="-1" charset="-128"/>
                <a:cs typeface="ＭＳ Ｐゴシック" pitchFamily="-1" charset="-128"/>
              </a:rPr>
              <a:t>128.112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.</a:t>
            </a:r>
            <a:r>
              <a:rPr lang="en-US" dirty="0">
                <a:solidFill>
                  <a:srgbClr val="CC0000"/>
                </a:solidFill>
                <a:ea typeface="ＭＳ Ｐゴシック" pitchFamily="-1" charset="-128"/>
                <a:cs typeface="ＭＳ Ｐゴシック" pitchFamily="-1" charset="-128"/>
              </a:rPr>
              <a:t>7.156</a:t>
            </a:r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  <a:p>
            <a:pPr lvl="1"/>
            <a:r>
              <a:rPr lang="en-US" sz="2600" dirty="0" smtClean="0"/>
              <a:t>Numerical </a:t>
            </a:r>
            <a:r>
              <a:rPr lang="en-US" sz="2600" dirty="0"/>
              <a:t>32-bit address appreciated </a:t>
            </a:r>
            <a:r>
              <a:rPr lang="en-US" sz="2600" i="1" dirty="0"/>
              <a:t>by routers</a:t>
            </a:r>
          </a:p>
          <a:p>
            <a:pPr lvl="1">
              <a:spcAft>
                <a:spcPts val="1200"/>
              </a:spcAft>
            </a:pPr>
            <a:r>
              <a:rPr lang="en-US" sz="2600" dirty="0"/>
              <a:t>Hierarchical, based on organizations and topology</a:t>
            </a:r>
          </a:p>
          <a:p>
            <a:r>
              <a:rPr lang="en-US" b="1" dirty="0">
                <a:ea typeface="ＭＳ Ｐゴシック" pitchFamily="-1" charset="-128"/>
                <a:cs typeface="ＭＳ Ｐゴシック" pitchFamily="-1" charset="-128"/>
              </a:rPr>
              <a:t>MAC addresses: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 </a:t>
            </a:r>
            <a:r>
              <a:rPr lang="en-US" dirty="0">
                <a:solidFill>
                  <a:srgbClr val="009900"/>
                </a:solidFill>
                <a:ea typeface="ＭＳ Ｐゴシック" pitchFamily="-1" charset="-128"/>
                <a:cs typeface="ＭＳ Ｐゴシック" pitchFamily="-1" charset="-128"/>
              </a:rPr>
              <a:t>00-15-C5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-</a:t>
            </a:r>
            <a:r>
              <a:rPr lang="en-US" dirty="0">
                <a:solidFill>
                  <a:srgbClr val="CC0000"/>
                </a:solidFill>
                <a:ea typeface="ＭＳ Ｐゴシック" pitchFamily="-1" charset="-128"/>
                <a:cs typeface="ＭＳ Ｐゴシック" pitchFamily="-1" charset="-128"/>
              </a:rPr>
              <a:t>49-04-A9</a:t>
            </a:r>
          </a:p>
          <a:p>
            <a:pPr lvl="1"/>
            <a:r>
              <a:rPr lang="en-US" sz="2600" dirty="0" smtClean="0"/>
              <a:t>Numerical </a:t>
            </a:r>
            <a:r>
              <a:rPr lang="en-US" sz="2600" dirty="0"/>
              <a:t>48-bit address appreciated</a:t>
            </a:r>
            <a:r>
              <a:rPr lang="en-US" sz="2600" i="1" dirty="0"/>
              <a:t> by adapters</a:t>
            </a:r>
          </a:p>
          <a:p>
            <a:pPr lvl="1"/>
            <a:r>
              <a:rPr lang="en-US" sz="2600" dirty="0"/>
              <a:t>Non-hierarchical, unrelated to network topology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Different Kinds of Names</a:t>
            </a:r>
            <a:endParaRPr lang="en-US" dirty="0" smtClean="0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5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56395"/>
            <a:ext cx="8915400" cy="5687355"/>
          </a:xfrm>
        </p:spPr>
        <p:txBody>
          <a:bodyPr>
            <a:normAutofit/>
          </a:bodyPr>
          <a:lstStyle/>
          <a:p>
            <a:r>
              <a:rPr lang="en-US" b="1" dirty="0" smtClean="0">
                <a:ea typeface="ＭＳ Ｐゴシック" pitchFamily="-1" charset="-128"/>
                <a:cs typeface="ＭＳ Ｐゴシック" pitchFamily="-1" charset="-128"/>
              </a:rPr>
              <a:t>Host names:</a:t>
            </a: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 </a:t>
            </a:r>
            <a:r>
              <a:rPr lang="en-US" dirty="0" err="1" smtClean="0">
                <a:solidFill>
                  <a:srgbClr val="CC0000"/>
                </a:solidFill>
                <a:ea typeface="ＭＳ Ｐゴシック" pitchFamily="-1" charset="-128"/>
                <a:cs typeface="ＭＳ Ｐゴシック" pitchFamily="-1" charset="-128"/>
              </a:rPr>
              <a:t>www.cs.</a:t>
            </a:r>
            <a:r>
              <a:rPr lang="en-US" dirty="0" err="1" smtClean="0">
                <a:solidFill>
                  <a:srgbClr val="009900"/>
                </a:solidFill>
                <a:ea typeface="ＭＳ Ｐゴシック" pitchFamily="-1" charset="-128"/>
                <a:cs typeface="ＭＳ Ｐゴシック" pitchFamily="-1" charset="-128"/>
              </a:rPr>
              <a:t>princeton.edu</a:t>
            </a:r>
            <a:endParaRPr lang="en-US" dirty="0" smtClean="0">
              <a:ea typeface="ＭＳ Ｐゴシック" pitchFamily="-1" charset="-128"/>
              <a:cs typeface="ＭＳ Ｐゴシック" pitchFamily="-1" charset="-128"/>
            </a:endParaRPr>
          </a:p>
          <a:p>
            <a:pPr lvl="1"/>
            <a:r>
              <a:rPr lang="en-US" dirty="0" smtClean="0">
                <a:solidFill>
                  <a:srgbClr val="009900"/>
                </a:solidFill>
              </a:rPr>
              <a:t>Domain</a:t>
            </a:r>
            <a:r>
              <a:rPr lang="en-US" dirty="0" smtClean="0"/>
              <a:t>: registrar for each top-level domain (</a:t>
            </a:r>
            <a:r>
              <a:rPr lang="en-US" dirty="0" err="1" smtClean="0"/>
              <a:t>eg</a:t>
            </a:r>
            <a:r>
              <a:rPr lang="en-US" dirty="0" smtClean="0"/>
              <a:t>, .</a:t>
            </a:r>
            <a:r>
              <a:rPr lang="en-US" dirty="0" err="1" smtClean="0"/>
              <a:t>edu</a:t>
            </a:r>
            <a:r>
              <a:rPr lang="en-US" dirty="0" smtClean="0"/>
              <a:t>)</a:t>
            </a:r>
          </a:p>
          <a:p>
            <a:pPr lvl="1">
              <a:spcAft>
                <a:spcPts val="1200"/>
              </a:spcAft>
            </a:pPr>
            <a:r>
              <a:rPr lang="en-US" dirty="0" smtClean="0">
                <a:solidFill>
                  <a:srgbClr val="CC0000"/>
                </a:solidFill>
              </a:rPr>
              <a:t>Host </a:t>
            </a:r>
            <a:r>
              <a:rPr lang="en-US" dirty="0" smtClean="0">
                <a:solidFill>
                  <a:srgbClr val="CC0000"/>
                </a:solidFill>
              </a:rPr>
              <a:t>name</a:t>
            </a:r>
            <a:r>
              <a:rPr lang="en-US" dirty="0" smtClean="0"/>
              <a:t>: local administrator assigns to each host</a:t>
            </a:r>
          </a:p>
          <a:p>
            <a:r>
              <a:rPr lang="en-US" b="1" dirty="0" smtClean="0">
                <a:ea typeface="ＭＳ Ｐゴシック" pitchFamily="-1" charset="-128"/>
                <a:cs typeface="ＭＳ Ｐゴシック" pitchFamily="-1" charset="-128"/>
              </a:rPr>
              <a:t>IP addresses:</a:t>
            </a: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 </a:t>
            </a:r>
            <a:r>
              <a:rPr lang="en-US" dirty="0" smtClean="0">
                <a:solidFill>
                  <a:srgbClr val="009900"/>
                </a:solidFill>
                <a:ea typeface="ＭＳ Ｐゴシック" pitchFamily="-1" charset="-128"/>
                <a:cs typeface="ＭＳ Ｐゴシック" pitchFamily="-1" charset="-128"/>
              </a:rPr>
              <a:t>128.112</a:t>
            </a: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.</a:t>
            </a:r>
            <a:r>
              <a:rPr lang="en-US" dirty="0" smtClean="0">
                <a:solidFill>
                  <a:srgbClr val="CC0000"/>
                </a:solidFill>
                <a:ea typeface="ＭＳ Ｐゴシック" pitchFamily="-1" charset="-128"/>
                <a:cs typeface="ＭＳ Ｐゴシック" pitchFamily="-1" charset="-128"/>
              </a:rPr>
              <a:t>7.156</a:t>
            </a:r>
            <a:endParaRPr lang="en-US" dirty="0" smtClean="0">
              <a:ea typeface="ＭＳ Ｐゴシック" pitchFamily="-1" charset="-128"/>
              <a:cs typeface="ＭＳ Ｐゴシック" pitchFamily="-1" charset="-128"/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009900"/>
                </a:solidFill>
              </a:rPr>
              <a:t>Prefixes</a:t>
            </a:r>
            <a:r>
              <a:rPr lang="en-US" dirty="0" smtClean="0"/>
              <a:t>: ICANN, regional Internet registries, and ISPs</a:t>
            </a:r>
          </a:p>
          <a:p>
            <a:pPr lvl="1">
              <a:spcAft>
                <a:spcPts val="1200"/>
              </a:spcAft>
            </a:pPr>
            <a:r>
              <a:rPr lang="en-US" dirty="0" smtClean="0">
                <a:solidFill>
                  <a:srgbClr val="CC0000"/>
                </a:solidFill>
              </a:rPr>
              <a:t>Hosts</a:t>
            </a:r>
            <a:r>
              <a:rPr lang="en-US" dirty="0" smtClean="0"/>
              <a:t>: static configuration, or dynamic using DHCP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ea typeface="ＭＳ Ｐゴシック" pitchFamily="-1" charset="-128"/>
                <a:cs typeface="ＭＳ Ｐゴシック" pitchFamily="-1" charset="-128"/>
              </a:rPr>
              <a:t>MAC addresses:</a:t>
            </a: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 </a:t>
            </a:r>
            <a:r>
              <a:rPr lang="en-US" dirty="0" smtClean="0">
                <a:solidFill>
                  <a:srgbClr val="009900"/>
                </a:solidFill>
                <a:ea typeface="ＭＳ Ｐゴシック" pitchFamily="-1" charset="-128"/>
                <a:cs typeface="ＭＳ Ｐゴシック" pitchFamily="-1" charset="-128"/>
              </a:rPr>
              <a:t>00-15-C5</a:t>
            </a: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-</a:t>
            </a:r>
            <a:r>
              <a:rPr lang="en-US" dirty="0" smtClean="0">
                <a:solidFill>
                  <a:srgbClr val="CC0000"/>
                </a:solidFill>
                <a:ea typeface="ＭＳ Ｐゴシック" pitchFamily="-1" charset="-128"/>
                <a:cs typeface="ＭＳ Ｐゴシック" pitchFamily="-1" charset="-128"/>
              </a:rPr>
              <a:t>49-04-A9</a:t>
            </a:r>
          </a:p>
          <a:p>
            <a:pPr lvl="1"/>
            <a:r>
              <a:rPr lang="en-US" dirty="0" smtClean="0">
                <a:solidFill>
                  <a:srgbClr val="009900"/>
                </a:solidFill>
              </a:rPr>
              <a:t>Blocks</a:t>
            </a:r>
            <a:r>
              <a:rPr lang="en-US" dirty="0" smtClean="0"/>
              <a:t>: assigned to vendors by the IEEE</a:t>
            </a:r>
          </a:p>
          <a:p>
            <a:pPr lvl="1"/>
            <a:r>
              <a:rPr lang="en-US" dirty="0" smtClean="0">
                <a:solidFill>
                  <a:srgbClr val="CC0000"/>
                </a:solidFill>
              </a:rPr>
              <a:t>Adapters</a:t>
            </a:r>
            <a:r>
              <a:rPr lang="en-US" dirty="0" smtClean="0"/>
              <a:t>: assigned by the vendor from its block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ea typeface="ＭＳ Ｐゴシック" pitchFamily="-1" charset="-128"/>
                <a:cs typeface="ＭＳ Ｐゴシック" pitchFamily="-1" charset="-128"/>
              </a:rPr>
              <a:t>Hierarchical Assignment Processes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5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36285</TotalTime>
  <Words>1964</Words>
  <Application>Microsoft Macintosh PowerPoint</Application>
  <PresentationFormat>On-screen Show (4:3)</PresentationFormat>
  <Paragraphs>479</Paragraphs>
  <Slides>41</Slides>
  <Notes>19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Calibri</vt:lpstr>
      <vt:lpstr>Comic Sans MS</vt:lpstr>
      <vt:lpstr>Courier New</vt:lpstr>
      <vt:lpstr>Helvetica</vt:lpstr>
      <vt:lpstr>Math B</vt:lpstr>
      <vt:lpstr>ＭＳ Ｐゴシック</vt:lpstr>
      <vt:lpstr>Times New Roman</vt:lpstr>
      <vt:lpstr>Wingdings</vt:lpstr>
      <vt:lpstr>Arial</vt:lpstr>
      <vt:lpstr>1_Office Theme</vt:lpstr>
      <vt:lpstr>Clip</vt:lpstr>
      <vt:lpstr>Naming and layering Replicated storage, consistency</vt:lpstr>
      <vt:lpstr>Naming and system components</vt:lpstr>
      <vt:lpstr>Potential Name Syntax</vt:lpstr>
      <vt:lpstr>Properties of Naming</vt:lpstr>
      <vt:lpstr>Names all around…</vt:lpstr>
      <vt:lpstr>High-level view of naming</vt:lpstr>
      <vt:lpstr>Helping to understand naming system</vt:lpstr>
      <vt:lpstr>Different Kinds of Names</vt:lpstr>
      <vt:lpstr>Hierarchical Assignment Processes</vt:lpstr>
      <vt:lpstr>Case Study: Domain Name System (DNS) </vt:lpstr>
      <vt:lpstr>Strawman Solution #1: Local File</vt:lpstr>
      <vt:lpstr>Strawman Solution #2: Central Server</vt:lpstr>
      <vt:lpstr>Domain Name System (DNS)</vt:lpstr>
      <vt:lpstr>Distributed Hierarchical Database</vt:lpstr>
      <vt:lpstr>DNS Queries</vt:lpstr>
      <vt:lpstr>DNS Queries</vt:lpstr>
      <vt:lpstr>Reliability</vt:lpstr>
      <vt:lpstr>DNS Cache Consistency</vt:lpstr>
      <vt:lpstr>Layering</vt:lpstr>
      <vt:lpstr>Layering</vt:lpstr>
      <vt:lpstr>OSI Layering Model</vt:lpstr>
      <vt:lpstr>Five Layers Summary</vt:lpstr>
      <vt:lpstr>Physical Communication</vt:lpstr>
      <vt:lpstr>Layer model and headers</vt:lpstr>
      <vt:lpstr>Drawbacks of Layering</vt:lpstr>
      <vt:lpstr>Placing Network Functionality</vt:lpstr>
      <vt:lpstr>–  Paper Discussion  –</vt:lpstr>
      <vt:lpstr>Intro to  fault tolerant + consistency</vt:lpstr>
      <vt:lpstr>What is fault tolerance?</vt:lpstr>
      <vt:lpstr>Why is fault tolerance hard?</vt:lpstr>
      <vt:lpstr>So what to do?</vt:lpstr>
      <vt:lpstr>Masking failures</vt:lpstr>
      <vt:lpstr>Safety and liveness</vt:lpstr>
      <vt:lpstr>Reasoning about fault tolerance</vt:lpstr>
      <vt:lpstr>Safety</vt:lpstr>
      <vt:lpstr>Liveness</vt:lpstr>
      <vt:lpstr>Often a tradeoff</vt:lpstr>
      <vt:lpstr>Eventual Consistency</vt:lpstr>
      <vt:lpstr>Eventual consistency</vt:lpstr>
      <vt:lpstr>Two prevailing styles of discovery</vt:lpstr>
      <vt:lpstr>Monday reading for everybody </vt:lpstr>
    </vt:vector>
  </TitlesOfParts>
  <Company>Princeton University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1489</cp:revision>
  <cp:lastPrinted>2016-09-14T02:16:39Z</cp:lastPrinted>
  <dcterms:created xsi:type="dcterms:W3CDTF">2013-10-08T01:49:25Z</dcterms:created>
  <dcterms:modified xsi:type="dcterms:W3CDTF">2018-02-07T01:18:27Z</dcterms:modified>
</cp:coreProperties>
</file>