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20"/>
  </p:notesMasterIdLst>
  <p:handoutMasterIdLst>
    <p:handoutMasterId r:id="rId21"/>
  </p:handoutMasterIdLst>
  <p:sldIdLst>
    <p:sldId id="381" r:id="rId2"/>
    <p:sldId id="314" r:id="rId3"/>
    <p:sldId id="388" r:id="rId4"/>
    <p:sldId id="387" r:id="rId5"/>
    <p:sldId id="382" r:id="rId6"/>
    <p:sldId id="390" r:id="rId7"/>
    <p:sldId id="405" r:id="rId8"/>
    <p:sldId id="400" r:id="rId9"/>
    <p:sldId id="404" r:id="rId10"/>
    <p:sldId id="406" r:id="rId11"/>
    <p:sldId id="378" r:id="rId12"/>
    <p:sldId id="391" r:id="rId13"/>
    <p:sldId id="395" r:id="rId14"/>
    <p:sldId id="407" r:id="rId15"/>
    <p:sldId id="392" r:id="rId16"/>
    <p:sldId id="393" r:id="rId17"/>
    <p:sldId id="394" r:id="rId18"/>
    <p:sldId id="397" r:id="rId19"/>
  </p:sldIdLst>
  <p:sldSz cx="9144000" cy="6858000" type="screen4x3"/>
  <p:notesSz cx="9601200" cy="7315200"/>
  <p:defaultTextStyle>
    <a:defPPr>
      <a:defRPr lang="en-US"/>
    </a:defPPr>
    <a:lvl1pPr algn="ctr" rtl="0" fontAlgn="base">
      <a:spcBef>
        <a:spcPct val="0"/>
      </a:spcBef>
      <a:spcAft>
        <a:spcPct val="0"/>
      </a:spcAft>
      <a:defRPr sz="2000" b="1" kern="1200">
        <a:solidFill>
          <a:schemeClr val="tx1"/>
        </a:solidFill>
        <a:latin typeface="Courier New" pitchFamily="-1" charset="0"/>
        <a:ea typeface="+mn-ea"/>
        <a:cs typeface="+mn-cs"/>
      </a:defRPr>
    </a:lvl1pPr>
    <a:lvl2pPr marL="457200" algn="ctr" rtl="0" fontAlgn="base">
      <a:spcBef>
        <a:spcPct val="0"/>
      </a:spcBef>
      <a:spcAft>
        <a:spcPct val="0"/>
      </a:spcAft>
      <a:defRPr sz="2000" b="1" kern="1200">
        <a:solidFill>
          <a:schemeClr val="tx1"/>
        </a:solidFill>
        <a:latin typeface="Courier New" pitchFamily="-1" charset="0"/>
        <a:ea typeface="+mn-ea"/>
        <a:cs typeface="+mn-cs"/>
      </a:defRPr>
    </a:lvl2pPr>
    <a:lvl3pPr marL="914400" algn="ctr" rtl="0" fontAlgn="base">
      <a:spcBef>
        <a:spcPct val="0"/>
      </a:spcBef>
      <a:spcAft>
        <a:spcPct val="0"/>
      </a:spcAft>
      <a:defRPr sz="2000" b="1" kern="1200">
        <a:solidFill>
          <a:schemeClr val="tx1"/>
        </a:solidFill>
        <a:latin typeface="Courier New" pitchFamily="-1" charset="0"/>
        <a:ea typeface="+mn-ea"/>
        <a:cs typeface="+mn-cs"/>
      </a:defRPr>
    </a:lvl3pPr>
    <a:lvl4pPr marL="1371600" algn="ctr" rtl="0" fontAlgn="base">
      <a:spcBef>
        <a:spcPct val="0"/>
      </a:spcBef>
      <a:spcAft>
        <a:spcPct val="0"/>
      </a:spcAft>
      <a:defRPr sz="2000" b="1" kern="1200">
        <a:solidFill>
          <a:schemeClr val="tx1"/>
        </a:solidFill>
        <a:latin typeface="Courier New" pitchFamily="-1" charset="0"/>
        <a:ea typeface="+mn-ea"/>
        <a:cs typeface="+mn-cs"/>
      </a:defRPr>
    </a:lvl4pPr>
    <a:lvl5pPr marL="1828800" algn="ctr" rtl="0" fontAlgn="base">
      <a:spcBef>
        <a:spcPct val="0"/>
      </a:spcBef>
      <a:spcAft>
        <a:spcPct val="0"/>
      </a:spcAft>
      <a:defRPr sz="2000" b="1" kern="1200">
        <a:solidFill>
          <a:schemeClr val="tx1"/>
        </a:solidFill>
        <a:latin typeface="Courier New" pitchFamily="-1" charset="0"/>
        <a:ea typeface="+mn-ea"/>
        <a:cs typeface="+mn-cs"/>
      </a:defRPr>
    </a:lvl5pPr>
    <a:lvl6pPr marL="2286000" algn="l" defTabSz="457200" rtl="0" eaLnBrk="1" latinLnBrk="0" hangingPunct="1">
      <a:defRPr sz="2000" b="1" kern="1200">
        <a:solidFill>
          <a:schemeClr val="tx1"/>
        </a:solidFill>
        <a:latin typeface="Courier New" pitchFamily="-1" charset="0"/>
        <a:ea typeface="+mn-ea"/>
        <a:cs typeface="+mn-cs"/>
      </a:defRPr>
    </a:lvl6pPr>
    <a:lvl7pPr marL="2743200" algn="l" defTabSz="457200" rtl="0" eaLnBrk="1" latinLnBrk="0" hangingPunct="1">
      <a:defRPr sz="2000" b="1" kern="1200">
        <a:solidFill>
          <a:schemeClr val="tx1"/>
        </a:solidFill>
        <a:latin typeface="Courier New" pitchFamily="-1" charset="0"/>
        <a:ea typeface="+mn-ea"/>
        <a:cs typeface="+mn-cs"/>
      </a:defRPr>
    </a:lvl7pPr>
    <a:lvl8pPr marL="3200400" algn="l" defTabSz="457200" rtl="0" eaLnBrk="1" latinLnBrk="0" hangingPunct="1">
      <a:defRPr sz="2000" b="1" kern="1200">
        <a:solidFill>
          <a:schemeClr val="tx1"/>
        </a:solidFill>
        <a:latin typeface="Courier New" pitchFamily="-1" charset="0"/>
        <a:ea typeface="+mn-ea"/>
        <a:cs typeface="+mn-cs"/>
      </a:defRPr>
    </a:lvl8pPr>
    <a:lvl9pPr marL="3657600" algn="l" defTabSz="457200" rtl="0" eaLnBrk="1" latinLnBrk="0" hangingPunct="1">
      <a:defRPr sz="2000" b="1" kern="1200">
        <a:solidFill>
          <a:schemeClr val="tx1"/>
        </a:solidFill>
        <a:latin typeface="Courier New"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56204"/>
    <a:srgbClr val="FFFF99"/>
    <a:srgbClr val="92D050"/>
    <a:srgbClr val="CCFFFF"/>
    <a:srgbClr val="FFCC99"/>
    <a:srgbClr val="FF3300"/>
    <a:srgbClr val="FFCC00"/>
    <a:srgbClr val="0099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17" autoAdjust="0"/>
    <p:restoredTop sz="83878" autoAdjust="0"/>
  </p:normalViewPr>
  <p:slideViewPr>
    <p:cSldViewPr snapToGrid="0">
      <p:cViewPr varScale="1">
        <p:scale>
          <a:sx n="105" d="100"/>
          <a:sy n="105" d="100"/>
        </p:scale>
        <p:origin x="1608" y="192"/>
      </p:cViewPr>
      <p:guideLst>
        <p:guide orient="horz" pos="2160"/>
        <p:guide pos="2880"/>
      </p:guideLst>
    </p:cSldViewPr>
  </p:slideViewPr>
  <p:outlineViewPr>
    <p:cViewPr>
      <p:scale>
        <a:sx n="33" d="100"/>
        <a:sy n="33" d="100"/>
      </p:scale>
      <p:origin x="0" y="-13112"/>
    </p:cViewPr>
  </p:outlineViewPr>
  <p:notesTextViewPr>
    <p:cViewPr>
      <p:scale>
        <a:sx n="66" d="100"/>
        <a:sy n="66" d="100"/>
      </p:scale>
      <p:origin x="0" y="0"/>
    </p:cViewPr>
  </p:notesTextViewPr>
  <p:sorterViewPr>
    <p:cViewPr>
      <p:scale>
        <a:sx n="120" d="100"/>
        <a:sy n="120" d="100"/>
      </p:scale>
      <p:origin x="0" y="0"/>
    </p:cViewPr>
  </p:sorterViewPr>
  <p:notesViewPr>
    <p:cSldViewPr snapToGrid="0">
      <p:cViewPr varScale="1">
        <p:scale>
          <a:sx n="103" d="100"/>
          <a:sy n="103" d="100"/>
        </p:scale>
        <p:origin x="2656" y="176"/>
      </p:cViewPr>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4160937" cy="365276"/>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algn="l" defTabSz="966788">
              <a:defRPr sz="1300">
                <a:latin typeface="Courier New" pitchFamily="-107" charset="0"/>
              </a:defRPr>
            </a:lvl1pPr>
          </a:lstStyle>
          <a:p>
            <a:pPr>
              <a:defRPr/>
            </a:pPr>
            <a:endParaRPr lang="en-US" dirty="0">
              <a:latin typeface="Arial" charset="0"/>
            </a:endParaRPr>
          </a:p>
        </p:txBody>
      </p:sp>
      <p:sp>
        <p:nvSpPr>
          <p:cNvPr id="106499" name="Rectangle 3"/>
          <p:cNvSpPr>
            <a:spLocks noGrp="1" noChangeArrowheads="1"/>
          </p:cNvSpPr>
          <p:nvPr>
            <p:ph type="dt" sz="quarter" idx="1"/>
          </p:nvPr>
        </p:nvSpPr>
        <p:spPr bwMode="auto">
          <a:xfrm>
            <a:off x="5440265" y="0"/>
            <a:ext cx="4160936" cy="365276"/>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algn="r" defTabSz="966788">
              <a:defRPr sz="1300">
                <a:latin typeface="Courier New" pitchFamily="-107" charset="0"/>
              </a:defRPr>
            </a:lvl1pPr>
          </a:lstStyle>
          <a:p>
            <a:pPr>
              <a:defRPr/>
            </a:pPr>
            <a:endParaRPr lang="en-US" dirty="0">
              <a:latin typeface="Arial" charset="0"/>
            </a:endParaRPr>
          </a:p>
        </p:txBody>
      </p:sp>
      <p:sp>
        <p:nvSpPr>
          <p:cNvPr id="106500" name="Rectangle 4"/>
          <p:cNvSpPr>
            <a:spLocks noGrp="1" noChangeArrowheads="1"/>
          </p:cNvSpPr>
          <p:nvPr>
            <p:ph type="ftr" sz="quarter" idx="2"/>
          </p:nvPr>
        </p:nvSpPr>
        <p:spPr bwMode="auto">
          <a:xfrm>
            <a:off x="0" y="6949924"/>
            <a:ext cx="4160937" cy="365276"/>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algn="l" defTabSz="966788">
              <a:defRPr sz="1300">
                <a:latin typeface="Courier New" pitchFamily="-107" charset="0"/>
              </a:defRPr>
            </a:lvl1pPr>
          </a:lstStyle>
          <a:p>
            <a:pPr>
              <a:defRPr/>
            </a:pPr>
            <a:endParaRPr lang="en-US" dirty="0">
              <a:latin typeface="Arial" charset="0"/>
            </a:endParaRPr>
          </a:p>
        </p:txBody>
      </p:sp>
      <p:sp>
        <p:nvSpPr>
          <p:cNvPr id="106501" name="Rectangle 5"/>
          <p:cNvSpPr>
            <a:spLocks noGrp="1" noChangeArrowheads="1"/>
          </p:cNvSpPr>
          <p:nvPr>
            <p:ph type="sldNum" sz="quarter" idx="3"/>
          </p:nvPr>
        </p:nvSpPr>
        <p:spPr bwMode="auto">
          <a:xfrm>
            <a:off x="5440265" y="6949924"/>
            <a:ext cx="4160936" cy="365276"/>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algn="r" defTabSz="966788">
              <a:defRPr sz="1300">
                <a:latin typeface="Courier New" pitchFamily="-107" charset="0"/>
              </a:defRPr>
            </a:lvl1pPr>
          </a:lstStyle>
          <a:p>
            <a:pPr>
              <a:defRPr/>
            </a:pPr>
            <a:fld id="{227F3E45-4A14-2D47-8F04-4BB42089EFB5}" type="slidenum">
              <a:rPr lang="en-US">
                <a:latin typeface="Arial" charset="0"/>
              </a:rPr>
              <a:pPr>
                <a:defRPr/>
              </a:pPr>
              <a:t>‹#›</a:t>
            </a:fld>
            <a:endParaRPr lang="en-US" dirty="0">
              <a:latin typeface="Arial" charset="0"/>
            </a:endParaRPr>
          </a:p>
        </p:txBody>
      </p:sp>
    </p:spTree>
    <p:extLst>
      <p:ext uri="{BB962C8B-B14F-4D97-AF65-F5344CB8AC3E}">
        <p14:creationId xmlns:p14="http://schemas.microsoft.com/office/powerpoint/2010/main" val="3779570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bwMode="auto">
          <a:xfrm>
            <a:off x="0" y="0"/>
            <a:ext cx="4160937" cy="365276"/>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lvl1pPr algn="l" defTabSz="957263">
              <a:defRPr sz="1300" b="0">
                <a:latin typeface="Times New Roman" pitchFamily="-107" charset="0"/>
              </a:defRPr>
            </a:lvl1pPr>
          </a:lstStyle>
          <a:p>
            <a:pPr>
              <a:defRPr/>
            </a:pPr>
            <a:endParaRPr lang="en-US"/>
          </a:p>
        </p:txBody>
      </p:sp>
      <p:sp>
        <p:nvSpPr>
          <p:cNvPr id="176131" name="Rectangle 3"/>
          <p:cNvSpPr>
            <a:spLocks noGrp="1" noChangeArrowheads="1"/>
          </p:cNvSpPr>
          <p:nvPr>
            <p:ph type="dt" idx="1"/>
          </p:nvPr>
        </p:nvSpPr>
        <p:spPr bwMode="auto">
          <a:xfrm>
            <a:off x="5438180" y="0"/>
            <a:ext cx="4160937" cy="365276"/>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lvl1pPr algn="r" defTabSz="957263">
              <a:defRPr sz="1300" b="0">
                <a:latin typeface="Times New Roman" pitchFamily="-107"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p:spPr>
      </p:sp>
      <p:sp>
        <p:nvSpPr>
          <p:cNvPr id="176133" name="Rectangle 5"/>
          <p:cNvSpPr>
            <a:spLocks noGrp="1" noChangeArrowheads="1"/>
          </p:cNvSpPr>
          <p:nvPr>
            <p:ph type="body" sz="quarter" idx="3"/>
          </p:nvPr>
        </p:nvSpPr>
        <p:spPr bwMode="auto">
          <a:xfrm>
            <a:off x="960538" y="3474963"/>
            <a:ext cx="7680127" cy="3291114"/>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6134" name="Rectangle 6"/>
          <p:cNvSpPr>
            <a:spLocks noGrp="1" noChangeArrowheads="1"/>
          </p:cNvSpPr>
          <p:nvPr>
            <p:ph type="ftr" sz="quarter" idx="4"/>
          </p:nvPr>
        </p:nvSpPr>
        <p:spPr bwMode="auto">
          <a:xfrm>
            <a:off x="0" y="6948715"/>
            <a:ext cx="4160937" cy="365276"/>
          </a:xfrm>
          <a:prstGeom prst="rect">
            <a:avLst/>
          </a:prstGeom>
          <a:noFill/>
          <a:ln w="9525">
            <a:noFill/>
            <a:miter lim="800000"/>
            <a:headEnd/>
            <a:tailEnd/>
          </a:ln>
          <a:effectLst/>
        </p:spPr>
        <p:txBody>
          <a:bodyPr vert="horz" wrap="square" lIns="95738" tIns="47869" rIns="95738" bIns="47869" numCol="1" anchor="b" anchorCtr="0" compatLnSpc="1">
            <a:prstTxWarp prst="textNoShape">
              <a:avLst/>
            </a:prstTxWarp>
          </a:bodyPr>
          <a:lstStyle>
            <a:lvl1pPr algn="l" defTabSz="957263">
              <a:defRPr sz="1300" b="0">
                <a:latin typeface="Times New Roman" pitchFamily="-107" charset="0"/>
              </a:defRPr>
            </a:lvl1pPr>
          </a:lstStyle>
          <a:p>
            <a:pPr>
              <a:defRPr/>
            </a:pPr>
            <a:endParaRPr lang="en-US"/>
          </a:p>
        </p:txBody>
      </p:sp>
      <p:sp>
        <p:nvSpPr>
          <p:cNvPr id="176135" name="Rectangle 7"/>
          <p:cNvSpPr>
            <a:spLocks noGrp="1" noChangeArrowheads="1"/>
          </p:cNvSpPr>
          <p:nvPr>
            <p:ph type="sldNum" sz="quarter" idx="5"/>
          </p:nvPr>
        </p:nvSpPr>
        <p:spPr bwMode="auto">
          <a:xfrm>
            <a:off x="5438180" y="6948715"/>
            <a:ext cx="4160937" cy="365276"/>
          </a:xfrm>
          <a:prstGeom prst="rect">
            <a:avLst/>
          </a:prstGeom>
          <a:noFill/>
          <a:ln w="9525">
            <a:noFill/>
            <a:miter lim="800000"/>
            <a:headEnd/>
            <a:tailEnd/>
          </a:ln>
          <a:effectLst/>
        </p:spPr>
        <p:txBody>
          <a:bodyPr vert="horz" wrap="square" lIns="95738" tIns="47869" rIns="95738" bIns="47869" numCol="1" anchor="b" anchorCtr="0" compatLnSpc="1">
            <a:prstTxWarp prst="textNoShape">
              <a:avLst/>
            </a:prstTxWarp>
          </a:bodyPr>
          <a:lstStyle>
            <a:lvl1pPr algn="r" defTabSz="957263">
              <a:defRPr sz="1300" b="0">
                <a:latin typeface="Times New Roman" pitchFamily="-107" charset="0"/>
              </a:defRPr>
            </a:lvl1pPr>
          </a:lstStyle>
          <a:p>
            <a:pPr>
              <a:defRPr/>
            </a:pPr>
            <a:fld id="{B069701C-02A1-CE43-ADB4-E98A80C283F2}" type="slidenum">
              <a:rPr lang="en-US"/>
              <a:pPr>
                <a:defRPr/>
              </a:pPr>
              <a:t>‹#›</a:t>
            </a:fld>
            <a:endParaRPr lang="en-US"/>
          </a:p>
        </p:txBody>
      </p:sp>
    </p:spTree>
    <p:extLst>
      <p:ext uri="{BB962C8B-B14F-4D97-AF65-F5344CB8AC3E}">
        <p14:creationId xmlns:p14="http://schemas.microsoft.com/office/powerpoint/2010/main" val="7651505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B069701C-02A1-CE43-ADB4-E98A80C283F2}" type="slidenum">
              <a:rPr lang="en-US" smtClean="0"/>
              <a:pPr>
                <a:defRPr/>
              </a:pPr>
              <a:t>1</a:t>
            </a:fld>
            <a:endParaRPr lang="en-US"/>
          </a:p>
        </p:txBody>
      </p:sp>
    </p:spTree>
    <p:extLst>
      <p:ext uri="{BB962C8B-B14F-4D97-AF65-F5344CB8AC3E}">
        <p14:creationId xmlns:p14="http://schemas.microsoft.com/office/powerpoint/2010/main" val="2475245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buFont typeface="Arial" panose="020B0604020202020204" pitchFamily="34" charset="0"/>
              <a:buNone/>
            </a:pPr>
            <a:endParaRPr lang="en-US" b="0" dirty="0">
              <a:latin typeface="Times New Roman" pitchFamily="-1" charset="0"/>
            </a:endParaRPr>
          </a:p>
        </p:txBody>
      </p:sp>
      <p:sp>
        <p:nvSpPr>
          <p:cNvPr id="4" name="Slide Number Placeholder 3"/>
          <p:cNvSpPr>
            <a:spLocks noGrp="1"/>
          </p:cNvSpPr>
          <p:nvPr>
            <p:ph type="sldNum" sz="quarter" idx="5"/>
          </p:nvPr>
        </p:nvSpPr>
        <p:spPr/>
        <p:txBody>
          <a:bodyPr/>
          <a:lstStyle/>
          <a:p>
            <a:pPr>
              <a:defRPr/>
            </a:pPr>
            <a:fld id="{B069701C-02A1-CE43-ADB4-E98A80C283F2}" type="slidenum">
              <a:rPr lang="en-US" smtClean="0"/>
              <a:pPr>
                <a:defRPr/>
              </a:pPr>
              <a:t>10</a:t>
            </a:fld>
            <a:endParaRPr lang="en-US"/>
          </a:p>
        </p:txBody>
      </p:sp>
    </p:spTree>
    <p:extLst>
      <p:ext uri="{BB962C8B-B14F-4D97-AF65-F5344CB8AC3E}">
        <p14:creationId xmlns:p14="http://schemas.microsoft.com/office/powerpoint/2010/main" val="3600059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B069701C-02A1-CE43-ADB4-E98A80C283F2}" type="slidenum">
              <a:rPr lang="en-US" smtClean="0"/>
              <a:pPr>
                <a:defRPr/>
              </a:pPr>
              <a:t>11</a:t>
            </a:fld>
            <a:endParaRPr lang="en-US"/>
          </a:p>
        </p:txBody>
      </p:sp>
    </p:spTree>
    <p:extLst>
      <p:ext uri="{BB962C8B-B14F-4D97-AF65-F5344CB8AC3E}">
        <p14:creationId xmlns:p14="http://schemas.microsoft.com/office/powerpoint/2010/main" val="818741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pPr>
              <a:defRPr/>
            </a:pPr>
            <a:fld id="{B069701C-02A1-CE43-ADB4-E98A80C283F2}" type="slidenum">
              <a:rPr lang="en-US" smtClean="0"/>
              <a:pPr>
                <a:defRPr/>
              </a:pPr>
              <a:t>12</a:t>
            </a:fld>
            <a:endParaRPr lang="en-US"/>
          </a:p>
        </p:txBody>
      </p:sp>
    </p:spTree>
    <p:extLst>
      <p:ext uri="{BB962C8B-B14F-4D97-AF65-F5344CB8AC3E}">
        <p14:creationId xmlns:p14="http://schemas.microsoft.com/office/powerpoint/2010/main" val="1336001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mj-lt"/>
              <a:buAutoNum type="arabicPeriod"/>
            </a:pPr>
            <a:r>
              <a:rPr lang="en-US" sz="1800" b="1" dirty="0">
                <a:solidFill>
                  <a:srgbClr val="0000FF"/>
                </a:solidFill>
              </a:rPr>
              <a:t>Sequencing Layer</a:t>
            </a:r>
          </a:p>
          <a:p>
            <a:pPr marL="800100" lvl="1" indent="-342900">
              <a:buFont typeface="Arial" panose="020B0604020202020204" pitchFamily="34" charset="0"/>
              <a:buChar char="•"/>
            </a:pPr>
            <a:r>
              <a:rPr lang="en-US" sz="1800" dirty="0"/>
              <a:t>Intercepts </a:t>
            </a:r>
            <a:r>
              <a:rPr lang="en-US" sz="1800" i="1" dirty="0"/>
              <a:t>batches </a:t>
            </a:r>
            <a:r>
              <a:rPr lang="en-US" sz="1800" dirty="0"/>
              <a:t>of transactional inputs (10ms epochs).</a:t>
            </a:r>
          </a:p>
          <a:p>
            <a:pPr marL="800100" lvl="1" indent="-342900">
              <a:buFont typeface="Arial" panose="020B0604020202020204" pitchFamily="34" charset="0"/>
              <a:buChar char="•"/>
            </a:pPr>
            <a:r>
              <a:rPr lang="en-US" sz="1800" dirty="0"/>
              <a:t>Places them in a </a:t>
            </a:r>
            <a:r>
              <a:rPr lang="en-US" sz="1800" i="1" dirty="0"/>
              <a:t>global</a:t>
            </a:r>
            <a:r>
              <a:rPr lang="en-US" sz="1800" dirty="0"/>
              <a:t>, </a:t>
            </a:r>
            <a:r>
              <a:rPr lang="en-US" sz="1800" i="1" dirty="0"/>
              <a:t>serial</a:t>
            </a:r>
            <a:r>
              <a:rPr lang="en-US" sz="1800" dirty="0"/>
              <a:t>, and </a:t>
            </a:r>
            <a:r>
              <a:rPr lang="en-US" sz="1800" i="1" dirty="0"/>
              <a:t>replicated</a:t>
            </a:r>
            <a:r>
              <a:rPr lang="en-US" sz="1800" dirty="0"/>
              <a:t> transactional input log (interleaves batches in a deterministic, round-robin manner).</a:t>
            </a:r>
          </a:p>
          <a:p>
            <a:pPr marL="457200" indent="-457200">
              <a:buFont typeface="+mj-lt"/>
              <a:buAutoNum type="arabicPeriod"/>
            </a:pPr>
            <a:r>
              <a:rPr lang="en-US" sz="1800" b="1" dirty="0">
                <a:solidFill>
                  <a:srgbClr val="0000FF"/>
                </a:solidFill>
              </a:rPr>
              <a:t>Scheduling Layer</a:t>
            </a:r>
          </a:p>
          <a:p>
            <a:pPr marL="914400" lvl="1" indent="-457200">
              <a:buFont typeface="Arial" panose="020B0604020202020204" pitchFamily="34" charset="0"/>
              <a:buChar char="•"/>
            </a:pPr>
            <a:r>
              <a:rPr lang="en-US" sz="1800" dirty="0"/>
              <a:t>Executes transaction inputs using </a:t>
            </a:r>
            <a:r>
              <a:rPr lang="en-US" sz="1800" i="1" dirty="0"/>
              <a:t>deterministic locking protocol </a:t>
            </a:r>
            <a:r>
              <a:rPr lang="en-US" sz="1800" dirty="0"/>
              <a:t>(five phases outlined in section 3.2)</a:t>
            </a:r>
            <a:endParaRPr lang="en-US" sz="1800" i="1" dirty="0"/>
          </a:p>
          <a:p>
            <a:pPr marL="914400" lvl="1" indent="-457200">
              <a:buFont typeface="Arial" panose="020B0604020202020204" pitchFamily="34" charset="0"/>
              <a:buChar char="•"/>
            </a:pPr>
            <a:r>
              <a:rPr lang="en-US" sz="1800" dirty="0"/>
              <a:t>Allows for concurrency via a pool of transaction execution threads.</a:t>
            </a:r>
          </a:p>
          <a:p>
            <a:pPr marL="457200" indent="-457200">
              <a:buFont typeface="+mj-lt"/>
              <a:buAutoNum type="arabicPeriod"/>
            </a:pPr>
            <a:r>
              <a:rPr lang="en-US" sz="1800" b="1" dirty="0">
                <a:solidFill>
                  <a:srgbClr val="0000FF"/>
                </a:solidFill>
              </a:rPr>
              <a:t>Storage Layer</a:t>
            </a:r>
          </a:p>
        </p:txBody>
      </p:sp>
      <p:sp>
        <p:nvSpPr>
          <p:cNvPr id="4" name="Slide Number Placeholder 3"/>
          <p:cNvSpPr>
            <a:spLocks noGrp="1"/>
          </p:cNvSpPr>
          <p:nvPr>
            <p:ph type="sldNum" sz="quarter" idx="5"/>
          </p:nvPr>
        </p:nvSpPr>
        <p:spPr/>
        <p:txBody>
          <a:bodyPr/>
          <a:lstStyle/>
          <a:p>
            <a:pPr>
              <a:defRPr/>
            </a:pPr>
            <a:fld id="{B069701C-02A1-CE43-ADB4-E98A80C283F2}" type="slidenum">
              <a:rPr lang="en-US" smtClean="0"/>
              <a:pPr>
                <a:defRPr/>
              </a:pPr>
              <a:t>13</a:t>
            </a:fld>
            <a:endParaRPr lang="en-US"/>
          </a:p>
        </p:txBody>
      </p:sp>
    </p:spTree>
    <p:extLst>
      <p:ext uri="{BB962C8B-B14F-4D97-AF65-F5344CB8AC3E}">
        <p14:creationId xmlns:p14="http://schemas.microsoft.com/office/powerpoint/2010/main" val="30112257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B069701C-02A1-CE43-ADB4-E98A80C283F2}" type="slidenum">
              <a:rPr lang="en-US" smtClean="0"/>
              <a:pPr>
                <a:defRPr/>
              </a:pPr>
              <a:t>14</a:t>
            </a:fld>
            <a:endParaRPr lang="en-US"/>
          </a:p>
        </p:txBody>
      </p:sp>
    </p:spTree>
    <p:extLst>
      <p:ext uri="{BB962C8B-B14F-4D97-AF65-F5344CB8AC3E}">
        <p14:creationId xmlns:p14="http://schemas.microsoft.com/office/powerpoint/2010/main" val="3598730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2000" b="1" dirty="0">
                <a:solidFill>
                  <a:srgbClr val="0000FF"/>
                </a:solidFill>
              </a:rPr>
              <a:t>TPC-C Benchmark: </a:t>
            </a:r>
            <a:r>
              <a:rPr lang="en-US" sz="2000" dirty="0"/>
              <a:t>Simulates distributed transactions requiring a high degree of isolation.</a:t>
            </a:r>
          </a:p>
          <a:p>
            <a:pPr marL="171450" indent="-171450">
              <a:buFont typeface="Arial" panose="020B0604020202020204" pitchFamily="34" charset="0"/>
              <a:buChar char="•"/>
            </a:pPr>
            <a:r>
              <a:rPr lang="en-US" sz="2000" dirty="0"/>
              <a:t>Calvin is able to achieve around 5,000 </a:t>
            </a:r>
            <a:r>
              <a:rPr lang="en-US" sz="2000" dirty="0" err="1"/>
              <a:t>txns</a:t>
            </a:r>
            <a:r>
              <a:rPr lang="en-US" sz="2000" dirty="0"/>
              <a:t>/sec on clusters larger than 10 nodes and scales linearly.</a:t>
            </a:r>
          </a:p>
          <a:p>
            <a:pPr marL="171450" indent="-171450">
              <a:buFont typeface="Arial" panose="020B0604020202020204" pitchFamily="34" charset="0"/>
              <a:buChar char="•"/>
            </a:pPr>
            <a:r>
              <a:rPr lang="en-US" sz="2000" dirty="0"/>
              <a:t>Authors note that the current world record holder runs 504,161 </a:t>
            </a:r>
            <a:r>
              <a:rPr lang="en-US" sz="2000" dirty="0" err="1"/>
              <a:t>txns</a:t>
            </a:r>
            <a:r>
              <a:rPr lang="en-US" sz="2000" dirty="0"/>
              <a:t>/sec, which can be achieved on an approx. 100 node cluster.</a:t>
            </a:r>
          </a:p>
        </p:txBody>
      </p:sp>
      <p:sp>
        <p:nvSpPr>
          <p:cNvPr id="4" name="Slide Number Placeholder 3"/>
          <p:cNvSpPr>
            <a:spLocks noGrp="1"/>
          </p:cNvSpPr>
          <p:nvPr>
            <p:ph type="sldNum" sz="quarter" idx="5"/>
          </p:nvPr>
        </p:nvSpPr>
        <p:spPr/>
        <p:txBody>
          <a:bodyPr/>
          <a:lstStyle/>
          <a:p>
            <a:pPr>
              <a:defRPr/>
            </a:pPr>
            <a:fld id="{B069701C-02A1-CE43-ADB4-E98A80C283F2}" type="slidenum">
              <a:rPr lang="en-US" smtClean="0"/>
              <a:pPr>
                <a:defRPr/>
              </a:pPr>
              <a:t>15</a:t>
            </a:fld>
            <a:endParaRPr lang="en-US"/>
          </a:p>
        </p:txBody>
      </p:sp>
    </p:spTree>
    <p:extLst>
      <p:ext uri="{BB962C8B-B14F-4D97-AF65-F5344CB8AC3E}">
        <p14:creationId xmlns:p14="http://schemas.microsoft.com/office/powerpoint/2010/main" val="3747842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sz="2000" b="1" dirty="0">
                <a:solidFill>
                  <a:srgbClr val="0000FF"/>
                </a:solidFill>
              </a:rPr>
              <a:t>Microbenchmark: </a:t>
            </a:r>
            <a:r>
              <a:rPr lang="en-US" sz="2000" dirty="0" err="1"/>
              <a:t>Mimicks</a:t>
            </a:r>
            <a:r>
              <a:rPr lang="en-US" sz="2000" dirty="0"/>
              <a:t> TPC-C benchmark but allows for finer adjustments to the workload (in particular the </a:t>
            </a:r>
            <a:r>
              <a:rPr lang="en-US" sz="2000" i="1" dirty="0"/>
              <a:t>contention index</a:t>
            </a:r>
            <a:r>
              <a:rPr lang="en-US" sz="2000" dirty="0"/>
              <a:t>).</a:t>
            </a:r>
          </a:p>
          <a:p>
            <a:pPr marL="342900" indent="-342900">
              <a:buFont typeface="Arial" panose="020B0604020202020204" pitchFamily="34" charset="0"/>
              <a:buChar char="•"/>
            </a:pPr>
            <a:r>
              <a:rPr lang="en-US" sz="2000" dirty="0"/>
              <a:t>Shape of scalability curve can be attributed to serializing/deserializing remote reads, context switching while waiting for remote reads, setting up, executing, and cleaning up after transaction completes at </a:t>
            </a:r>
            <a:r>
              <a:rPr lang="en-US" sz="2000" i="1" dirty="0"/>
              <a:t>all</a:t>
            </a:r>
            <a:r>
              <a:rPr lang="en-US" sz="2000" dirty="0"/>
              <a:t> participating nodes even though it counts </a:t>
            </a:r>
            <a:r>
              <a:rPr lang="en-US" sz="2000" i="1" dirty="0"/>
              <a:t>once</a:t>
            </a:r>
            <a:r>
              <a:rPr lang="en-US" sz="2000" dirty="0"/>
              <a:t> for throughput.</a:t>
            </a:r>
          </a:p>
          <a:p>
            <a:pPr marL="342900" indent="-342900">
              <a:buFont typeface="Arial" panose="020B0604020202020204" pitchFamily="34" charset="0"/>
              <a:buChar char="•"/>
            </a:pPr>
            <a:r>
              <a:rPr lang="en-US" sz="2000" dirty="0"/>
              <a:t>Throughput per-node is limited in Calvin to that of the </a:t>
            </a:r>
            <a:r>
              <a:rPr lang="en-US" sz="2000" i="1" dirty="0"/>
              <a:t>slowest machine </a:t>
            </a:r>
            <a:r>
              <a:rPr lang="en-US" sz="2000" dirty="0"/>
              <a:t>and </a:t>
            </a:r>
            <a:r>
              <a:rPr lang="en-US" sz="2000" i="1" dirty="0"/>
              <a:t>execution progress skew </a:t>
            </a:r>
            <a:r>
              <a:rPr lang="en-US" sz="2000" dirty="0"/>
              <a:t>(other nodes will eventually have to wait for the slowest one).</a:t>
            </a:r>
          </a:p>
          <a:p>
            <a:pPr marL="342900" indent="-342900">
              <a:buFont typeface="Arial" panose="020B0604020202020204" pitchFamily="34" charset="0"/>
              <a:buChar char="•"/>
            </a:pPr>
            <a:endParaRPr lang="en-US" sz="2000" dirty="0"/>
          </a:p>
        </p:txBody>
      </p:sp>
      <p:sp>
        <p:nvSpPr>
          <p:cNvPr id="4" name="Slide Number Placeholder 3"/>
          <p:cNvSpPr>
            <a:spLocks noGrp="1"/>
          </p:cNvSpPr>
          <p:nvPr>
            <p:ph type="sldNum" sz="quarter" idx="5"/>
          </p:nvPr>
        </p:nvSpPr>
        <p:spPr/>
        <p:txBody>
          <a:bodyPr/>
          <a:lstStyle/>
          <a:p>
            <a:pPr>
              <a:defRPr/>
            </a:pPr>
            <a:fld id="{B069701C-02A1-CE43-ADB4-E98A80C283F2}" type="slidenum">
              <a:rPr lang="en-US" smtClean="0"/>
              <a:pPr>
                <a:defRPr/>
              </a:pPr>
              <a:t>16</a:t>
            </a:fld>
            <a:endParaRPr lang="en-US"/>
          </a:p>
        </p:txBody>
      </p:sp>
    </p:spTree>
    <p:extLst>
      <p:ext uri="{BB962C8B-B14F-4D97-AF65-F5344CB8AC3E}">
        <p14:creationId xmlns:p14="http://schemas.microsoft.com/office/powerpoint/2010/main" val="3980483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sz="2000" dirty="0"/>
              <a:t>Calvin with 8 nodes experiences greater slowdown than Calvin with 4 nodes as the contention factor increases.</a:t>
            </a:r>
          </a:p>
          <a:p>
            <a:pPr marL="342900" indent="-342900">
              <a:buFont typeface="Arial" panose="020B0604020202020204" pitchFamily="34" charset="0"/>
              <a:buChar char="•"/>
            </a:pPr>
            <a:r>
              <a:rPr lang="en-US" sz="2000" b="1" dirty="0">
                <a:solidFill>
                  <a:srgbClr val="0000FF"/>
                </a:solidFill>
              </a:rPr>
              <a:t>Execution Progress Skew: </a:t>
            </a:r>
            <a:r>
              <a:rPr lang="en-US" sz="2000" dirty="0"/>
              <a:t>Every machine gets slightly ahead or behind of others due OS thread scheduling, network latencies, random variations, etc.</a:t>
            </a:r>
          </a:p>
          <a:p>
            <a:pPr marL="342900" indent="-342900">
              <a:buFont typeface="Arial" panose="020B0604020202020204" pitchFamily="34" charset="0"/>
              <a:buChar char="•"/>
            </a:pPr>
            <a:r>
              <a:rPr lang="en-US" sz="2000" dirty="0"/>
              <a:t>Execution progress skew forces machines to wait for each other, thereby reducing throughput.</a:t>
            </a:r>
          </a:p>
          <a:p>
            <a:pPr marL="342900" indent="-342900">
              <a:buFont typeface="Arial" panose="020B0604020202020204" pitchFamily="34" charset="0"/>
              <a:buChar char="•"/>
            </a:pPr>
            <a:r>
              <a:rPr lang="en-US" sz="2000" dirty="0"/>
              <a:t>It is worth noting that the system R*-style system with 2PC is a </a:t>
            </a:r>
            <a:r>
              <a:rPr lang="en-US" sz="2000" b="1" dirty="0">
                <a:solidFill>
                  <a:srgbClr val="0000FF"/>
                </a:solidFill>
              </a:rPr>
              <a:t>theoretical result </a:t>
            </a:r>
            <a:r>
              <a:rPr lang="en-US" sz="2000" dirty="0"/>
              <a:t>(very poor comparison).</a:t>
            </a:r>
            <a:endParaRPr lang="en-US" sz="2000" b="1" dirty="0"/>
          </a:p>
        </p:txBody>
      </p:sp>
      <p:sp>
        <p:nvSpPr>
          <p:cNvPr id="4" name="Slide Number Placeholder 3"/>
          <p:cNvSpPr>
            <a:spLocks noGrp="1"/>
          </p:cNvSpPr>
          <p:nvPr>
            <p:ph type="sldNum" sz="quarter" idx="5"/>
          </p:nvPr>
        </p:nvSpPr>
        <p:spPr/>
        <p:txBody>
          <a:bodyPr/>
          <a:lstStyle/>
          <a:p>
            <a:pPr>
              <a:defRPr/>
            </a:pPr>
            <a:fld id="{B069701C-02A1-CE43-ADB4-E98A80C283F2}" type="slidenum">
              <a:rPr lang="en-US" smtClean="0"/>
              <a:pPr>
                <a:defRPr/>
              </a:pPr>
              <a:t>17</a:t>
            </a:fld>
            <a:endParaRPr lang="en-US"/>
          </a:p>
        </p:txBody>
      </p:sp>
    </p:spTree>
    <p:extLst>
      <p:ext uri="{BB962C8B-B14F-4D97-AF65-F5344CB8AC3E}">
        <p14:creationId xmlns:p14="http://schemas.microsoft.com/office/powerpoint/2010/main" val="4056894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2000" dirty="0"/>
              <a:t>Calvin paper was published in SIGMOD 2012, slightly before the Spanner paper was published in OSDI 2012.</a:t>
            </a:r>
          </a:p>
          <a:p>
            <a:pPr marL="171450" indent="-171450">
              <a:buFont typeface="Arial" panose="020B0604020202020204" pitchFamily="34" charset="0"/>
              <a:buChar char="•"/>
            </a:pPr>
            <a:r>
              <a:rPr lang="en-US" sz="2000" dirty="0"/>
              <a:t>Both papers showed that geographically replicated, ACID-compliant, transactional databases with high availability and near-linear scalability are </a:t>
            </a:r>
            <a:r>
              <a:rPr lang="en-US" sz="2000" i="1" dirty="0"/>
              <a:t>feasible</a:t>
            </a:r>
            <a:r>
              <a:rPr lang="en-US" sz="2000" dirty="0"/>
              <a:t> and </a:t>
            </a:r>
            <a:r>
              <a:rPr lang="en-US" sz="2000" i="1" dirty="0"/>
              <a:t>practical</a:t>
            </a:r>
            <a:r>
              <a:rPr lang="en-US" sz="2000" dirty="0"/>
              <a:t>.</a:t>
            </a:r>
          </a:p>
          <a:p>
            <a:pPr marL="171450" indent="-171450">
              <a:buFont typeface="Arial" panose="020B0604020202020204" pitchFamily="34" charset="0"/>
              <a:buChar char="•"/>
            </a:pPr>
            <a:r>
              <a:rPr lang="en-US" sz="2000" b="1" dirty="0" err="1">
                <a:solidFill>
                  <a:srgbClr val="0000FF"/>
                </a:solidFill>
              </a:rPr>
              <a:t>FaunaDB</a:t>
            </a:r>
            <a:r>
              <a:rPr lang="en-US" sz="2000" b="1" dirty="0">
                <a:solidFill>
                  <a:srgbClr val="0000FF"/>
                </a:solidFill>
              </a:rPr>
              <a:t>: </a:t>
            </a:r>
            <a:r>
              <a:rPr lang="en-US" sz="2000" dirty="0"/>
              <a:t>Calvin influenced the design of this commercial system.</a:t>
            </a:r>
          </a:p>
        </p:txBody>
      </p:sp>
      <p:sp>
        <p:nvSpPr>
          <p:cNvPr id="4" name="Slide Number Placeholder 3"/>
          <p:cNvSpPr>
            <a:spLocks noGrp="1"/>
          </p:cNvSpPr>
          <p:nvPr>
            <p:ph type="sldNum" sz="quarter" idx="5"/>
          </p:nvPr>
        </p:nvSpPr>
        <p:spPr/>
        <p:txBody>
          <a:bodyPr/>
          <a:lstStyle/>
          <a:p>
            <a:pPr>
              <a:defRPr/>
            </a:pPr>
            <a:fld id="{B069701C-02A1-CE43-ADB4-E98A80C283F2}" type="slidenum">
              <a:rPr lang="en-US" smtClean="0"/>
              <a:pPr>
                <a:defRPr/>
              </a:pPr>
              <a:t>18</a:t>
            </a:fld>
            <a:endParaRPr lang="en-US"/>
          </a:p>
        </p:txBody>
      </p:sp>
    </p:spTree>
    <p:extLst>
      <p:ext uri="{BB962C8B-B14F-4D97-AF65-F5344CB8AC3E}">
        <p14:creationId xmlns:p14="http://schemas.microsoft.com/office/powerpoint/2010/main" val="3936302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2000" b="1" dirty="0">
                <a:solidFill>
                  <a:srgbClr val="0000FF"/>
                </a:solidFill>
              </a:rPr>
              <a:t>Trend 1 (2012): </a:t>
            </a:r>
            <a:r>
              <a:rPr lang="en-US" sz="2000" dirty="0"/>
              <a:t>Distributed database design moving away from supporting ACID database transactions across multiple partitions in favor of </a:t>
            </a:r>
            <a:r>
              <a:rPr lang="en-US" sz="2000" i="1" dirty="0"/>
              <a:t>scalability.</a:t>
            </a:r>
          </a:p>
          <a:p>
            <a:pPr marL="171450" indent="-171450">
              <a:buFont typeface="Arial" panose="020B0604020202020204" pitchFamily="34" charset="0"/>
              <a:buChar char="•"/>
            </a:pPr>
            <a:r>
              <a:rPr lang="en-US" sz="2000" dirty="0"/>
              <a:t>Burden of ensuring atomicity and isolation left to application developer, resulting in increased complexity, slower development, etc.</a:t>
            </a:r>
          </a:p>
          <a:p>
            <a:pPr marL="171450" indent="-171450">
              <a:buFont typeface="Arial" panose="020B0604020202020204" pitchFamily="34" charset="0"/>
              <a:buChar char="•"/>
            </a:pPr>
            <a:r>
              <a:rPr lang="en-US" sz="2000" b="1" dirty="0">
                <a:solidFill>
                  <a:srgbClr val="0000FF"/>
                </a:solidFill>
              </a:rPr>
              <a:t>Examples: </a:t>
            </a:r>
            <a:r>
              <a:rPr lang="en-US" sz="2000" dirty="0"/>
              <a:t>Amazon Dynamo, (eponymous) MongoDB, Microsoft Azure, Google Megastore, etc.</a:t>
            </a:r>
            <a:endParaRPr lang="en-US" sz="2000" b="1" dirty="0"/>
          </a:p>
          <a:p>
            <a:pPr marL="171450" indent="-171450">
              <a:buFont typeface="Arial" panose="020B0604020202020204" pitchFamily="34" charset="0"/>
              <a:buChar char="•"/>
            </a:pPr>
            <a:r>
              <a:rPr lang="en-US" sz="2000" b="1" dirty="0">
                <a:solidFill>
                  <a:srgbClr val="0000FF"/>
                </a:solidFill>
              </a:rPr>
              <a:t>Counterexample: </a:t>
            </a:r>
            <a:r>
              <a:rPr lang="en-US" sz="2000" dirty="0"/>
              <a:t>VoltDB provides full ACID transactions but ceases (or limits) concurrent transaction execution across multiple partitions.</a:t>
            </a:r>
          </a:p>
          <a:p>
            <a:pPr marL="171450" indent="-171450">
              <a:buFont typeface="Arial" panose="020B0604020202020204" pitchFamily="34" charset="0"/>
              <a:buChar char="•"/>
            </a:pPr>
            <a:endParaRPr lang="en-US" sz="2000" dirty="0"/>
          </a:p>
        </p:txBody>
      </p:sp>
      <p:sp>
        <p:nvSpPr>
          <p:cNvPr id="4" name="Slide Number Placeholder 3"/>
          <p:cNvSpPr>
            <a:spLocks noGrp="1"/>
          </p:cNvSpPr>
          <p:nvPr>
            <p:ph type="sldNum" sz="quarter" idx="5"/>
          </p:nvPr>
        </p:nvSpPr>
        <p:spPr/>
        <p:txBody>
          <a:bodyPr/>
          <a:lstStyle/>
          <a:p>
            <a:pPr>
              <a:defRPr/>
            </a:pPr>
            <a:fld id="{B069701C-02A1-CE43-ADB4-E98A80C283F2}" type="slidenum">
              <a:rPr lang="en-US" smtClean="0"/>
              <a:pPr>
                <a:defRPr/>
              </a:pPr>
              <a:t>2</a:t>
            </a:fld>
            <a:endParaRPr lang="en-US"/>
          </a:p>
        </p:txBody>
      </p:sp>
    </p:spTree>
    <p:extLst>
      <p:ext uri="{BB962C8B-B14F-4D97-AF65-F5344CB8AC3E}">
        <p14:creationId xmlns:p14="http://schemas.microsoft.com/office/powerpoint/2010/main" val="1187655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2000" b="1" dirty="0">
                <a:solidFill>
                  <a:srgbClr val="0000FF"/>
                </a:solidFill>
              </a:rPr>
              <a:t>Trend 2 (2012): </a:t>
            </a:r>
            <a:r>
              <a:rPr lang="en-US" sz="2000" dirty="0"/>
              <a:t>Distributed database design seeing </a:t>
            </a:r>
            <a:r>
              <a:rPr lang="en-US" sz="2000" i="1" dirty="0"/>
              <a:t>reversal </a:t>
            </a:r>
            <a:r>
              <a:rPr lang="en-US" sz="2000" dirty="0"/>
              <a:t>of reduced consistency guarantees with respect to replication.</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2000" dirty="0"/>
              <a:t>Authors claim improving global information infrastructure makes network partitions rare (CAP Theorem becoming less relevant).</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2000" dirty="0"/>
              <a:t>Strongly consistent (i.e. </a:t>
            </a:r>
            <a:r>
              <a:rPr lang="en-US" sz="2000" i="1" dirty="0"/>
              <a:t>linearizable</a:t>
            </a:r>
            <a:r>
              <a:rPr lang="en-US" sz="2000" dirty="0"/>
              <a:t>) systems can often achieve 99.9% uptime in practice.</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2000" b="1" dirty="0">
                <a:solidFill>
                  <a:srgbClr val="0000FF"/>
                </a:solidFill>
              </a:rPr>
              <a:t>Old Examples: </a:t>
            </a:r>
            <a:r>
              <a:rPr lang="en-US" sz="2000" dirty="0"/>
              <a:t>Amazon Dynamo, Yahoo PNUTS, etc.</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2000" b="1" dirty="0">
                <a:solidFill>
                  <a:srgbClr val="0000FF"/>
                </a:solidFill>
              </a:rPr>
              <a:t>New Examples: </a:t>
            </a:r>
            <a:r>
              <a:rPr lang="en-US" sz="2000" dirty="0"/>
              <a:t>Google Megastore, IBM Spinnaker, etc.</a:t>
            </a:r>
          </a:p>
        </p:txBody>
      </p:sp>
      <p:sp>
        <p:nvSpPr>
          <p:cNvPr id="4" name="Slide Number Placeholder 3"/>
          <p:cNvSpPr>
            <a:spLocks noGrp="1"/>
          </p:cNvSpPr>
          <p:nvPr>
            <p:ph type="sldNum" sz="quarter" idx="5"/>
          </p:nvPr>
        </p:nvSpPr>
        <p:spPr/>
        <p:txBody>
          <a:bodyPr/>
          <a:lstStyle/>
          <a:p>
            <a:pPr>
              <a:defRPr/>
            </a:pPr>
            <a:fld id="{B069701C-02A1-CE43-ADB4-E98A80C283F2}" type="slidenum">
              <a:rPr lang="en-US" smtClean="0"/>
              <a:pPr>
                <a:defRPr/>
              </a:pPr>
              <a:t>3</a:t>
            </a:fld>
            <a:endParaRPr lang="en-US"/>
          </a:p>
        </p:txBody>
      </p:sp>
    </p:spTree>
    <p:extLst>
      <p:ext uri="{BB962C8B-B14F-4D97-AF65-F5344CB8AC3E}">
        <p14:creationId xmlns:p14="http://schemas.microsoft.com/office/powerpoint/2010/main" val="1680827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2000" b="1" dirty="0">
                <a:solidFill>
                  <a:srgbClr val="0000FF"/>
                </a:solidFill>
              </a:rPr>
              <a:t>Calvin: </a:t>
            </a:r>
            <a:r>
              <a:rPr lang="en-US" sz="2000" dirty="0"/>
              <a:t>Provides layer between storage system and client application that handles </a:t>
            </a:r>
            <a:r>
              <a:rPr lang="en-US" sz="2000" i="1" dirty="0"/>
              <a:t>strongly consistent </a:t>
            </a:r>
            <a:r>
              <a:rPr lang="en-US" sz="2000" dirty="0"/>
              <a:t>replication, </a:t>
            </a:r>
            <a:r>
              <a:rPr lang="en-US" sz="2000" i="1" dirty="0"/>
              <a:t>serial </a:t>
            </a:r>
            <a:r>
              <a:rPr lang="en-US" sz="2000" dirty="0"/>
              <a:t>scheduling of distributed transactions, concurrency control, and network communication.</a:t>
            </a:r>
          </a:p>
        </p:txBody>
      </p:sp>
      <p:sp>
        <p:nvSpPr>
          <p:cNvPr id="4" name="Slide Number Placeholder 3"/>
          <p:cNvSpPr>
            <a:spLocks noGrp="1"/>
          </p:cNvSpPr>
          <p:nvPr>
            <p:ph type="sldNum" sz="quarter" idx="5"/>
          </p:nvPr>
        </p:nvSpPr>
        <p:spPr/>
        <p:txBody>
          <a:bodyPr/>
          <a:lstStyle/>
          <a:p>
            <a:pPr>
              <a:defRPr/>
            </a:pPr>
            <a:fld id="{B069701C-02A1-CE43-ADB4-E98A80C283F2}" type="slidenum">
              <a:rPr lang="en-US" smtClean="0"/>
              <a:pPr>
                <a:defRPr/>
              </a:pPr>
              <a:t>4</a:t>
            </a:fld>
            <a:endParaRPr lang="en-US"/>
          </a:p>
        </p:txBody>
      </p:sp>
    </p:spTree>
    <p:extLst>
      <p:ext uri="{BB962C8B-B14F-4D97-AF65-F5344CB8AC3E}">
        <p14:creationId xmlns:p14="http://schemas.microsoft.com/office/powerpoint/2010/main" val="2954260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2000" b="1" dirty="0">
                <a:solidFill>
                  <a:srgbClr val="0000FF"/>
                </a:solidFill>
              </a:rPr>
              <a:t>IBM System R*: </a:t>
            </a:r>
            <a:r>
              <a:rPr lang="en-US" sz="2000" dirty="0"/>
              <a:t>Distributed database management system using presumed abort (PA) and presumed commit (PC), both extensions of the two-phase commit (2PC) protocol.</a:t>
            </a:r>
          </a:p>
          <a:p>
            <a:pPr marL="171450" indent="-171450">
              <a:buFont typeface="Arial" panose="020B0604020202020204" pitchFamily="34" charset="0"/>
              <a:buChar char="•"/>
            </a:pPr>
            <a:r>
              <a:rPr lang="en-US" sz="2000" b="1" dirty="0">
                <a:solidFill>
                  <a:srgbClr val="0000FF"/>
                </a:solidFill>
              </a:rPr>
              <a:t>Contention Footprint: </a:t>
            </a:r>
            <a:r>
              <a:rPr lang="en-US" sz="2000" b="0" dirty="0"/>
              <a:t>The total duration that a transaction holds its locks (including the duration of any commit protocol).</a:t>
            </a:r>
          </a:p>
          <a:p>
            <a:pPr marL="171450" indent="-171450">
              <a:buFont typeface="Arial" panose="020B0604020202020204" pitchFamily="34" charset="0"/>
              <a:buChar char="•"/>
            </a:pPr>
            <a:r>
              <a:rPr lang="en-US" sz="2000" dirty="0"/>
              <a:t>P</a:t>
            </a:r>
            <a:r>
              <a:rPr lang="en-US" sz="2000" b="0" dirty="0"/>
              <a:t>roblem with holding locks during the commit protocol is the multiple network round-trips, increasing contention and </a:t>
            </a:r>
            <a:r>
              <a:rPr lang="en-US" sz="2000" dirty="0"/>
              <a:t>reducing throughput.</a:t>
            </a:r>
            <a:endParaRPr lang="en-US" sz="2000" b="0" dirty="0"/>
          </a:p>
          <a:p>
            <a:pPr marL="171450" indent="-171450">
              <a:buFont typeface="Arial" panose="020B0604020202020204" pitchFamily="34" charset="0"/>
              <a:buChar char="•"/>
            </a:pPr>
            <a:r>
              <a:rPr lang="en-US" sz="2000" b="0" dirty="0"/>
              <a:t>Authors focus on </a:t>
            </a:r>
            <a:r>
              <a:rPr lang="en-US" sz="2000" b="0" i="1" dirty="0"/>
              <a:t>pessimistic</a:t>
            </a:r>
            <a:r>
              <a:rPr lang="en-US" sz="2000" b="0" dirty="0"/>
              <a:t> concurrency control but </a:t>
            </a:r>
            <a:r>
              <a:rPr lang="en-US" sz="2000" dirty="0"/>
              <a:t>do </a:t>
            </a:r>
            <a:r>
              <a:rPr lang="en-US" sz="2000" b="0" dirty="0"/>
              <a:t>mention that </a:t>
            </a:r>
            <a:r>
              <a:rPr lang="en-US" sz="2000" b="0" i="1" dirty="0"/>
              <a:t>optimistic </a:t>
            </a:r>
            <a:r>
              <a:rPr lang="en-US" sz="2000" b="0" dirty="0"/>
              <a:t>schemes are far from ideal due to cascading aborts.</a:t>
            </a:r>
          </a:p>
        </p:txBody>
      </p:sp>
      <p:sp>
        <p:nvSpPr>
          <p:cNvPr id="4" name="Slide Number Placeholder 3"/>
          <p:cNvSpPr>
            <a:spLocks noGrp="1"/>
          </p:cNvSpPr>
          <p:nvPr>
            <p:ph type="sldNum" sz="quarter" idx="5"/>
          </p:nvPr>
        </p:nvSpPr>
        <p:spPr/>
        <p:txBody>
          <a:bodyPr/>
          <a:lstStyle/>
          <a:p>
            <a:pPr>
              <a:defRPr/>
            </a:pPr>
            <a:fld id="{B069701C-02A1-CE43-ADB4-E98A80C283F2}" type="slidenum">
              <a:rPr lang="en-US" smtClean="0"/>
              <a:pPr>
                <a:defRPr/>
              </a:pPr>
              <a:t>5</a:t>
            </a:fld>
            <a:endParaRPr lang="en-US" dirty="0"/>
          </a:p>
        </p:txBody>
      </p:sp>
    </p:spTree>
    <p:extLst>
      <p:ext uri="{BB962C8B-B14F-4D97-AF65-F5344CB8AC3E}">
        <p14:creationId xmlns:p14="http://schemas.microsoft.com/office/powerpoint/2010/main" val="843557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eaLnBrk="1" hangingPunct="1">
              <a:buFont typeface="Arial" panose="020B0604020202020204" pitchFamily="34" charset="0"/>
              <a:buChar char="•"/>
            </a:pPr>
            <a:r>
              <a:rPr lang="en-US" sz="2000" b="1" dirty="0">
                <a:solidFill>
                  <a:srgbClr val="0000FF"/>
                </a:solidFill>
                <a:latin typeface="Times New Roman" pitchFamily="-1" charset="0"/>
              </a:rPr>
              <a:t>Design Principle: </a:t>
            </a:r>
            <a:r>
              <a:rPr lang="en-US" sz="2000" b="0" dirty="0">
                <a:latin typeface="Times New Roman" pitchFamily="-1" charset="0"/>
              </a:rPr>
              <a:t>When multiple partitions must agree on how to handle a transaction, they do so outside of transactional boundaries.</a:t>
            </a:r>
          </a:p>
        </p:txBody>
      </p:sp>
      <p:sp>
        <p:nvSpPr>
          <p:cNvPr id="4" name="Slide Number Placeholder 3"/>
          <p:cNvSpPr>
            <a:spLocks noGrp="1"/>
          </p:cNvSpPr>
          <p:nvPr>
            <p:ph type="sldNum" sz="quarter" idx="5"/>
          </p:nvPr>
        </p:nvSpPr>
        <p:spPr/>
        <p:txBody>
          <a:bodyPr/>
          <a:lstStyle/>
          <a:p>
            <a:pPr>
              <a:defRPr/>
            </a:pPr>
            <a:fld id="{B069701C-02A1-CE43-ADB4-E98A80C283F2}" type="slidenum">
              <a:rPr lang="en-US" smtClean="0"/>
              <a:pPr>
                <a:defRPr/>
              </a:pPr>
              <a:t>6</a:t>
            </a:fld>
            <a:endParaRPr lang="en-US"/>
          </a:p>
        </p:txBody>
      </p:sp>
    </p:spTree>
    <p:extLst>
      <p:ext uri="{BB962C8B-B14F-4D97-AF65-F5344CB8AC3E}">
        <p14:creationId xmlns:p14="http://schemas.microsoft.com/office/powerpoint/2010/main" val="4245838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eaLnBrk="1" hangingPunct="1">
              <a:buFont typeface="Arial" panose="020B0604020202020204" pitchFamily="34" charset="0"/>
              <a:buChar char="•"/>
            </a:pPr>
            <a:r>
              <a:rPr lang="en-US" sz="2000" b="1" dirty="0">
                <a:solidFill>
                  <a:srgbClr val="0000FF"/>
                </a:solidFill>
                <a:latin typeface="Times New Roman" pitchFamily="-1" charset="0"/>
              </a:rPr>
              <a:t>Nondeterministic Aborts: </a:t>
            </a:r>
            <a:r>
              <a:rPr lang="en-US" sz="2000" dirty="0">
                <a:latin typeface="Times New Roman" pitchFamily="-1" charset="0"/>
              </a:rPr>
              <a:t>Node failures.</a:t>
            </a:r>
          </a:p>
          <a:p>
            <a:pPr marL="457200" indent="-457200" eaLnBrk="1" hangingPunct="1">
              <a:buFont typeface="Arial" panose="020B0604020202020204" pitchFamily="34" charset="0"/>
              <a:buChar char="•"/>
            </a:pPr>
            <a:r>
              <a:rPr lang="en-US" sz="2000" b="1" dirty="0">
                <a:solidFill>
                  <a:srgbClr val="0000FF"/>
                </a:solidFill>
                <a:latin typeface="Times New Roman" pitchFamily="-1" charset="0"/>
              </a:rPr>
              <a:t>Deterministic Aborts: </a:t>
            </a:r>
            <a:r>
              <a:rPr lang="en-US" sz="2000" dirty="0">
                <a:latin typeface="Times New Roman" pitchFamily="-1" charset="0"/>
              </a:rPr>
              <a:t>Distributed deadlock, transaction logic forcing an abort (i.e. an inventory stock level would fall below zero otherwise), etc.</a:t>
            </a:r>
          </a:p>
          <a:p>
            <a:pPr marL="457200" indent="-457200" eaLnBrk="1" hangingPunct="1">
              <a:buFont typeface="Arial" panose="020B0604020202020204" pitchFamily="34" charset="0"/>
              <a:buChar char="•"/>
            </a:pPr>
            <a:r>
              <a:rPr lang="en-US" sz="2000" dirty="0">
                <a:latin typeface="Times New Roman" pitchFamily="-1" charset="0"/>
              </a:rPr>
              <a:t>Clearly, deterministic aborts can be </a:t>
            </a:r>
            <a:r>
              <a:rPr lang="en-US" sz="2000" i="1" dirty="0">
                <a:latin typeface="Times New Roman" pitchFamily="-1" charset="0"/>
              </a:rPr>
              <a:t>detected</a:t>
            </a:r>
            <a:r>
              <a:rPr lang="en-US" sz="2000" dirty="0">
                <a:latin typeface="Times New Roman" pitchFamily="-1" charset="0"/>
              </a:rPr>
              <a:t> and sometimes even </a:t>
            </a:r>
            <a:r>
              <a:rPr lang="en-US" sz="2000" i="1" dirty="0">
                <a:latin typeface="Times New Roman" pitchFamily="-1" charset="0"/>
              </a:rPr>
              <a:t>corrected</a:t>
            </a:r>
            <a:r>
              <a:rPr lang="en-US" sz="2000" dirty="0">
                <a:latin typeface="Times New Roman" pitchFamily="-1" charset="0"/>
              </a:rPr>
              <a:t> before locks are acquired (doesn’t need to be part of the commit protocol).</a:t>
            </a:r>
          </a:p>
          <a:p>
            <a:pPr marL="457200" indent="-457200" eaLnBrk="1" hangingPunct="1">
              <a:buFont typeface="Arial" panose="020B0604020202020204" pitchFamily="34" charset="0"/>
              <a:buChar char="•"/>
            </a:pPr>
            <a:r>
              <a:rPr lang="en-US" sz="2000" dirty="0">
                <a:latin typeface="Times New Roman" pitchFamily="-1" charset="0"/>
              </a:rPr>
              <a:t>Nondeterministic aborts, on the other hand, inherently need to be part of the commit protocol.</a:t>
            </a:r>
          </a:p>
        </p:txBody>
      </p:sp>
      <p:sp>
        <p:nvSpPr>
          <p:cNvPr id="4" name="Slide Number Placeholder 3"/>
          <p:cNvSpPr>
            <a:spLocks noGrp="1"/>
          </p:cNvSpPr>
          <p:nvPr>
            <p:ph type="sldNum" sz="quarter" idx="5"/>
          </p:nvPr>
        </p:nvSpPr>
        <p:spPr/>
        <p:txBody>
          <a:bodyPr/>
          <a:lstStyle/>
          <a:p>
            <a:pPr>
              <a:defRPr/>
            </a:pPr>
            <a:fld id="{B069701C-02A1-CE43-ADB4-E98A80C283F2}" type="slidenum">
              <a:rPr lang="en-US" smtClean="0"/>
              <a:pPr>
                <a:defRPr/>
              </a:pPr>
              <a:t>7</a:t>
            </a:fld>
            <a:endParaRPr lang="en-US"/>
          </a:p>
        </p:txBody>
      </p:sp>
    </p:spTree>
    <p:extLst>
      <p:ext uri="{BB962C8B-B14F-4D97-AF65-F5344CB8AC3E}">
        <p14:creationId xmlns:p14="http://schemas.microsoft.com/office/powerpoint/2010/main" val="2600425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eaLnBrk="1" hangingPunct="1">
              <a:buFont typeface="Arial" panose="020B0604020202020204" pitchFamily="34" charset="0"/>
              <a:buChar char="•"/>
            </a:pPr>
            <a:r>
              <a:rPr lang="en-US" sz="2000" b="1" dirty="0">
                <a:solidFill>
                  <a:srgbClr val="0000FF"/>
                </a:solidFill>
                <a:latin typeface="Times New Roman" pitchFamily="-1" charset="0"/>
              </a:rPr>
              <a:t>Thought Experiment</a:t>
            </a:r>
          </a:p>
          <a:p>
            <a:pPr marL="914400" lvl="1" indent="-457200" eaLnBrk="1" hangingPunct="1">
              <a:buFont typeface="+mj-lt"/>
              <a:buAutoNum type="arabicPeriod"/>
            </a:pPr>
            <a:r>
              <a:rPr lang="en-US" sz="2000" dirty="0">
                <a:latin typeface="Times New Roman" pitchFamily="-1" charset="0"/>
              </a:rPr>
              <a:t>Client application sends transaction requests.</a:t>
            </a:r>
          </a:p>
          <a:p>
            <a:pPr marL="914400" lvl="1" indent="-457200" eaLnBrk="1" hangingPunct="1">
              <a:buFont typeface="+mj-lt"/>
              <a:buAutoNum type="arabicPeriod"/>
            </a:pPr>
            <a:r>
              <a:rPr lang="en-US" sz="2000" dirty="0">
                <a:latin typeface="Times New Roman" pitchFamily="-1" charset="0"/>
              </a:rPr>
              <a:t>Synchronously r</a:t>
            </a:r>
            <a:r>
              <a:rPr lang="en-US" sz="2000" b="0" dirty="0">
                <a:latin typeface="Times New Roman" pitchFamily="-1" charset="0"/>
              </a:rPr>
              <a:t>eplicate (via </a:t>
            </a:r>
            <a:r>
              <a:rPr lang="en-US" sz="2000" b="0" dirty="0" err="1">
                <a:latin typeface="Times New Roman" pitchFamily="-1" charset="0"/>
              </a:rPr>
              <a:t>Paxos</a:t>
            </a:r>
            <a:r>
              <a:rPr lang="en-US" sz="2000" b="0" dirty="0">
                <a:latin typeface="Times New Roman" pitchFamily="-1" charset="0"/>
              </a:rPr>
              <a:t>/RAFT consensus protocols) and log transaction requests at each partition.</a:t>
            </a:r>
          </a:p>
          <a:p>
            <a:pPr marL="914400" lvl="1" indent="-457200" eaLnBrk="1" hangingPunct="1">
              <a:buFont typeface="+mj-lt"/>
              <a:buAutoNum type="arabicPeriod"/>
            </a:pPr>
            <a:r>
              <a:rPr lang="en-US" sz="2000" dirty="0">
                <a:latin typeface="Times New Roman" pitchFamily="-1" charset="0"/>
              </a:rPr>
              <a:t>Produce a </a:t>
            </a:r>
            <a:r>
              <a:rPr lang="en-US" sz="2000" i="1" dirty="0">
                <a:latin typeface="Times New Roman" pitchFamily="-1" charset="0"/>
              </a:rPr>
              <a:t>globally </a:t>
            </a:r>
            <a:r>
              <a:rPr lang="en-US" sz="2000" dirty="0">
                <a:latin typeface="Times New Roman" pitchFamily="-1" charset="0"/>
              </a:rPr>
              <a:t>ordered, replicated log of transaction inputs equivalent to some </a:t>
            </a:r>
            <a:r>
              <a:rPr lang="en-US" sz="2000" i="1" dirty="0">
                <a:latin typeface="Times New Roman" pitchFamily="-1" charset="0"/>
              </a:rPr>
              <a:t>serial </a:t>
            </a:r>
            <a:r>
              <a:rPr lang="en-US" sz="2000" dirty="0">
                <a:latin typeface="Times New Roman" pitchFamily="-1" charset="0"/>
              </a:rPr>
              <a:t>order of transactions to ensure isolation.</a:t>
            </a:r>
          </a:p>
          <a:p>
            <a:pPr marL="914400" lvl="1" indent="-457200" eaLnBrk="1" hangingPunct="1">
              <a:buFont typeface="+mj-lt"/>
              <a:buAutoNum type="arabicPeriod"/>
            </a:pPr>
            <a:r>
              <a:rPr lang="en-US" sz="2000" b="0" dirty="0">
                <a:latin typeface="Times New Roman" pitchFamily="-1" charset="0"/>
              </a:rPr>
              <a:t>Execute relevant transaction inputs </a:t>
            </a:r>
            <a:r>
              <a:rPr lang="en-US" sz="2000" dirty="0">
                <a:latin typeface="Times New Roman" pitchFamily="-1" charset="0"/>
              </a:rPr>
              <a:t>on</a:t>
            </a:r>
            <a:r>
              <a:rPr lang="en-US" sz="2000" b="0" dirty="0">
                <a:latin typeface="Times New Roman" pitchFamily="-1" charset="0"/>
              </a:rPr>
              <a:t> each replica</a:t>
            </a:r>
            <a:r>
              <a:rPr lang="en-US" sz="2000" i="1" dirty="0">
                <a:latin typeface="Times New Roman" pitchFamily="-1" charset="0"/>
              </a:rPr>
              <a:t> </a:t>
            </a:r>
            <a:r>
              <a:rPr lang="en-US" sz="2000" dirty="0">
                <a:latin typeface="Times New Roman" pitchFamily="-1" charset="0"/>
              </a:rPr>
              <a:t>(acquiring locks for concurrency control).</a:t>
            </a:r>
            <a:endParaRPr lang="en-US" sz="2000" b="0" dirty="0">
              <a:latin typeface="Times New Roman" pitchFamily="-1" charset="0"/>
            </a:endParaRPr>
          </a:p>
        </p:txBody>
      </p:sp>
      <p:sp>
        <p:nvSpPr>
          <p:cNvPr id="4" name="Slide Number Placeholder 3"/>
          <p:cNvSpPr>
            <a:spLocks noGrp="1"/>
          </p:cNvSpPr>
          <p:nvPr>
            <p:ph type="sldNum" sz="quarter" idx="5"/>
          </p:nvPr>
        </p:nvSpPr>
        <p:spPr/>
        <p:txBody>
          <a:bodyPr/>
          <a:lstStyle/>
          <a:p>
            <a:pPr>
              <a:defRPr/>
            </a:pPr>
            <a:fld id="{B069701C-02A1-CE43-ADB4-E98A80C283F2}" type="slidenum">
              <a:rPr lang="en-US" smtClean="0"/>
              <a:pPr>
                <a:defRPr/>
              </a:pPr>
              <a:t>8</a:t>
            </a:fld>
            <a:endParaRPr lang="en-US"/>
          </a:p>
        </p:txBody>
      </p:sp>
    </p:spTree>
    <p:extLst>
      <p:ext uri="{BB962C8B-B14F-4D97-AF65-F5344CB8AC3E}">
        <p14:creationId xmlns:p14="http://schemas.microsoft.com/office/powerpoint/2010/main" val="2459453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sz="2000" dirty="0"/>
              <a:t>Failed node can recover from a replica, or alternatively, by replaying transactional inputs in its log (using checkpoints to optimize).</a:t>
            </a:r>
          </a:p>
          <a:p>
            <a:pPr marL="342900" indent="-342900">
              <a:buFont typeface="Arial" panose="020B0604020202020204" pitchFamily="34" charset="0"/>
              <a:buChar char="•"/>
            </a:pPr>
            <a:r>
              <a:rPr lang="en-US" sz="2000" b="1" dirty="0">
                <a:solidFill>
                  <a:srgbClr val="0000FF"/>
                </a:solidFill>
              </a:rPr>
              <a:t>Determinism:</a:t>
            </a:r>
            <a:r>
              <a:rPr lang="en-US" sz="2000" dirty="0">
                <a:solidFill>
                  <a:srgbClr val="0000FF"/>
                </a:solidFill>
              </a:rPr>
              <a:t> </a:t>
            </a:r>
            <a:r>
              <a:rPr lang="en-US" sz="2000" dirty="0"/>
              <a:t>Eliminates need for a distributed commit protocol at the end of a transaction (i.e. the need to check for a node failure which could cause a nondeterministic abort).</a:t>
            </a:r>
          </a:p>
        </p:txBody>
      </p:sp>
      <p:sp>
        <p:nvSpPr>
          <p:cNvPr id="4" name="Slide Number Placeholder 3"/>
          <p:cNvSpPr>
            <a:spLocks noGrp="1"/>
          </p:cNvSpPr>
          <p:nvPr>
            <p:ph type="sldNum" sz="quarter" idx="5"/>
          </p:nvPr>
        </p:nvSpPr>
        <p:spPr/>
        <p:txBody>
          <a:bodyPr/>
          <a:lstStyle/>
          <a:p>
            <a:pPr>
              <a:defRPr/>
            </a:pPr>
            <a:fld id="{B069701C-02A1-CE43-ADB4-E98A80C283F2}" type="slidenum">
              <a:rPr lang="en-US" smtClean="0"/>
              <a:pPr>
                <a:defRPr/>
              </a:pPr>
              <a:t>9</a:t>
            </a:fld>
            <a:endParaRPr lang="en-US"/>
          </a:p>
        </p:txBody>
      </p:sp>
    </p:spTree>
    <p:extLst>
      <p:ext uri="{BB962C8B-B14F-4D97-AF65-F5344CB8AC3E}">
        <p14:creationId xmlns:p14="http://schemas.microsoft.com/office/powerpoint/2010/main" val="2039417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85800"/>
            <a:ext cx="8382000" cy="1905000"/>
          </a:xfrm>
          <a:prstGeom prst="rect">
            <a:avLst/>
          </a:prstGeom>
        </p:spPr>
        <p:txBody>
          <a:bodyPr anchor="b"/>
          <a:lstStyle>
            <a:lvl1pPr algn="ctr">
              <a:defRPr/>
            </a:lvl1pPr>
          </a:lstStyle>
          <a:p>
            <a:r>
              <a:rPr lang="en-US" dirty="0"/>
              <a:t>Click to edit Master title style</a:t>
            </a:r>
          </a:p>
        </p:txBody>
      </p:sp>
      <p:sp>
        <p:nvSpPr>
          <p:cNvPr id="3" name="Subtitle 2"/>
          <p:cNvSpPr>
            <a:spLocks noGrp="1"/>
          </p:cNvSpPr>
          <p:nvPr>
            <p:ph type="subTitle" idx="1"/>
          </p:nvPr>
        </p:nvSpPr>
        <p:spPr>
          <a:xfrm>
            <a:off x="1371600" y="4495800"/>
            <a:ext cx="6400800" cy="1752600"/>
          </a:xfrm>
        </p:spPr>
        <p:txBody>
          <a:bodyPr/>
          <a:lstStyle>
            <a:lvl1pPr marL="0" indent="0" algn="ctr">
              <a:buNone/>
              <a:defRPr sz="28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6" descr="Princeton_shield.tif"/>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69050" y="2971800"/>
            <a:ext cx="805900" cy="1018171"/>
          </a:xfrm>
          <a:prstGeom prst="rect">
            <a:avLst/>
          </a:prstGeom>
        </p:spPr>
      </p:pic>
      <p:cxnSp>
        <p:nvCxnSpPr>
          <p:cNvPr id="8" name="Straight Connector 7"/>
          <p:cNvCxnSpPr/>
          <p:nvPr userDrawn="1"/>
        </p:nvCxnSpPr>
        <p:spPr>
          <a:xfrm>
            <a:off x="152400" y="4343400"/>
            <a:ext cx="8763000"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9394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762C562-3101-0D43-9BC5-1FD230FF41EF}" type="datetime1">
              <a:rPr lang="en-US" smtClean="0"/>
              <a:t>2/20/19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2E0B851-7313-6B4B-90F0-D21AC23BC811}" type="slidenum">
              <a:rPr lang="en-US"/>
              <a:pPr>
                <a:defRPr/>
              </a:pPr>
              <a:t>‹#›</a:t>
            </a:fld>
            <a:endParaRPr lang="en-US"/>
          </a:p>
        </p:txBody>
      </p:sp>
    </p:spTree>
    <p:extLst>
      <p:ext uri="{BB962C8B-B14F-4D97-AF65-F5344CB8AC3E}">
        <p14:creationId xmlns:p14="http://schemas.microsoft.com/office/powerpoint/2010/main" val="298878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38061D7-F64F-8E4D-8C48-35B191211857}" type="datetime1">
              <a:rPr lang="en-US" smtClean="0"/>
              <a:t>2/20/19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CB8A700-9ACA-CA49-8640-C2576E344D56}" type="slidenum">
              <a:rPr lang="en-US"/>
              <a:pPr>
                <a:defRPr/>
              </a:pPr>
              <a:t>‹#›</a:t>
            </a:fld>
            <a:endParaRPr lang="en-US"/>
          </a:p>
        </p:txBody>
      </p:sp>
      <p:sp>
        <p:nvSpPr>
          <p:cNvPr id="7" name="Title Placeholder 1"/>
          <p:cNvSpPr>
            <a:spLocks noGrp="1"/>
          </p:cNvSpPr>
          <p:nvPr>
            <p:ph type="title"/>
          </p:nvPr>
        </p:nvSpPr>
        <p:spPr bwMode="auto">
          <a:xfrm>
            <a:off x="152400" y="152400"/>
            <a:ext cx="8001000" cy="1066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pic>
        <p:nvPicPr>
          <p:cNvPr id="8" name="Picture 7" descr="Princeton_shield.ti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229600" y="457200"/>
            <a:ext cx="685800" cy="763628"/>
          </a:xfrm>
          <a:prstGeom prst="rect">
            <a:avLst/>
          </a:prstGeom>
        </p:spPr>
      </p:pic>
      <p:cxnSp>
        <p:nvCxnSpPr>
          <p:cNvPr id="9" name="Straight Connector 8"/>
          <p:cNvCxnSpPr/>
          <p:nvPr userDrawn="1"/>
        </p:nvCxnSpPr>
        <p:spPr>
          <a:xfrm>
            <a:off x="152400" y="1295400"/>
            <a:ext cx="8763000"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6769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68C55DC-D3DB-A142-8833-8A2BDFA4DAAA}" type="datetime1">
              <a:rPr lang="en-US" smtClean="0"/>
              <a:t>2/20/19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F1C1C3E-524C-584F-BE26-32C52DE4BAA2}" type="slidenum">
              <a:rPr lang="en-US"/>
              <a:pPr>
                <a:defRPr/>
              </a:pPr>
              <a:t>‹#›</a:t>
            </a:fld>
            <a:endParaRPr lang="en-US"/>
          </a:p>
        </p:txBody>
      </p:sp>
    </p:spTree>
    <p:extLst>
      <p:ext uri="{BB962C8B-B14F-4D97-AF65-F5344CB8AC3E}">
        <p14:creationId xmlns:p14="http://schemas.microsoft.com/office/powerpoint/2010/main" val="2933858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196" y="1447800"/>
            <a:ext cx="8565204" cy="5029200"/>
          </a:xfrm>
        </p:spPr>
        <p:txBody>
          <a:bodyPr>
            <a:normAutofit/>
          </a:bodyPr>
          <a:lstStyle>
            <a:lvl1pPr>
              <a:lnSpc>
                <a:spcPct val="100000"/>
              </a:lnSpc>
              <a:spcBef>
                <a:spcPts val="1400"/>
              </a:spcBef>
              <a:defRPr sz="3000"/>
            </a:lvl1pPr>
            <a:lvl2pPr>
              <a:spcBef>
                <a:spcPts val="800"/>
              </a:spcBef>
              <a:defRPr sz="2800"/>
            </a:lvl2pPr>
            <a:lvl3pPr>
              <a:spcBef>
                <a:spcPts val="800"/>
              </a:spcBef>
              <a:defRPr sz="2400"/>
            </a:lvl3pPr>
            <a:lvl4pPr>
              <a:spcBef>
                <a:spcPts val="800"/>
              </a:spcBef>
              <a:defRPr sz="2200"/>
            </a:lvl4pPr>
            <a:lvl5pPr>
              <a:spcBef>
                <a:spcPts val="800"/>
              </a:spcBef>
              <a:defRPr sz="2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r>
              <a:rPr lang="en-US" dirty="0"/>
              <a:t>Second main line</a:t>
            </a:r>
          </a:p>
          <a:p>
            <a:pPr lvl="1"/>
            <a:r>
              <a:rPr lang="en-US" dirty="0"/>
              <a:t>Second level</a:t>
            </a:r>
          </a:p>
          <a:p>
            <a:pPr lvl="0"/>
            <a:endParaRPr lang="en-US" dirty="0"/>
          </a:p>
        </p:txBody>
      </p:sp>
      <p:sp>
        <p:nvSpPr>
          <p:cNvPr id="4" name="Date Placeholder 3"/>
          <p:cNvSpPr>
            <a:spLocks noGrp="1"/>
          </p:cNvSpPr>
          <p:nvPr>
            <p:ph type="dt" sz="half" idx="10"/>
          </p:nvPr>
        </p:nvSpPr>
        <p:spPr/>
        <p:txBody>
          <a:bodyPr/>
          <a:lstStyle>
            <a:lvl1pPr>
              <a:defRPr/>
            </a:lvl1pPr>
          </a:lstStyle>
          <a:p>
            <a:pPr>
              <a:defRPr/>
            </a:pPr>
            <a:fld id="{3E6AAB37-D57B-5349-8A73-F9D93383FA9F}" type="datetime1">
              <a:rPr lang="en-US" smtClean="0"/>
              <a:t>2/20/19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29111C5-E04E-4942-8174-12BB645D56A6}" type="slidenum">
              <a:rPr lang="en-US"/>
              <a:pPr>
                <a:defRPr/>
              </a:pPr>
              <a:t>‹#›</a:t>
            </a:fld>
            <a:endParaRPr lang="en-US"/>
          </a:p>
        </p:txBody>
      </p:sp>
      <p:sp>
        <p:nvSpPr>
          <p:cNvPr id="7" name="Title Placeholder 1"/>
          <p:cNvSpPr>
            <a:spLocks noGrp="1"/>
          </p:cNvSpPr>
          <p:nvPr>
            <p:ph type="title"/>
          </p:nvPr>
        </p:nvSpPr>
        <p:spPr bwMode="auto">
          <a:xfrm>
            <a:off x="350196" y="76201"/>
            <a:ext cx="8565204" cy="1066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nSpc>
                <a:spcPct val="80000"/>
              </a:lnSpc>
              <a:defRPr spc="-100"/>
            </a:lvl1pPr>
          </a:lstStyle>
          <a:p>
            <a:pPr lvl="0"/>
            <a:r>
              <a:rPr lang="en-US" dirty="0"/>
              <a:t>Click to edit Master title style</a:t>
            </a:r>
          </a:p>
        </p:txBody>
      </p:sp>
      <p:cxnSp>
        <p:nvCxnSpPr>
          <p:cNvPr id="9" name="Straight Connector 8"/>
          <p:cNvCxnSpPr/>
          <p:nvPr userDrawn="1"/>
        </p:nvCxnSpPr>
        <p:spPr>
          <a:xfrm>
            <a:off x="152400" y="1275945"/>
            <a:ext cx="8763000"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6650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72373" y="2845761"/>
            <a:ext cx="7772400" cy="1166478"/>
          </a:xfrm>
          <a:prstGeom prst="rect">
            <a:avLst/>
          </a:prstGeom>
        </p:spPr>
        <p:txBody>
          <a:bodyPr anchor="ctr"/>
          <a:lstStyle>
            <a:lvl1pPr algn="ctr">
              <a:defRPr sz="4000" b="1" cap="none" baseline="0"/>
            </a:lvl1pPr>
          </a:lstStyle>
          <a:p>
            <a:r>
              <a:rPr lang="en-US" dirty="0"/>
              <a:t>Click to edit Master title style</a:t>
            </a:r>
          </a:p>
        </p:txBody>
      </p:sp>
      <p:sp>
        <p:nvSpPr>
          <p:cNvPr id="3" name="Text Placeholder 2"/>
          <p:cNvSpPr>
            <a:spLocks noGrp="1"/>
          </p:cNvSpPr>
          <p:nvPr>
            <p:ph type="body" idx="1"/>
          </p:nvPr>
        </p:nvSpPr>
        <p:spPr>
          <a:xfrm>
            <a:off x="772373" y="4069954"/>
            <a:ext cx="7772400" cy="988430"/>
          </a:xfrm>
        </p:spPr>
        <p:txBody>
          <a:bodyPr anchor="ctr">
            <a:normAutofit/>
          </a:bodyPr>
          <a:lstStyle>
            <a:lvl1pPr marL="0" indent="0" algn="ctr">
              <a:buNone/>
              <a:defRPr sz="3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vl1pPr>
          </a:lstStyle>
          <a:p>
            <a:pPr>
              <a:defRPr/>
            </a:pPr>
            <a:fld id="{3546F9FE-3308-7D4E-8B46-F9836AC42425}" type="datetime1">
              <a:rPr lang="en-US" smtClean="0"/>
              <a:t>2/20/19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5559B53-AEC7-9D43-BD4D-FB123296CDE3}" type="slidenum">
              <a:rPr lang="en-US"/>
              <a:pPr>
                <a:defRPr/>
              </a:pPr>
              <a:t>‹#›</a:t>
            </a:fld>
            <a:endParaRPr lang="en-US"/>
          </a:p>
        </p:txBody>
      </p:sp>
    </p:spTree>
    <p:extLst>
      <p:ext uri="{BB962C8B-B14F-4D97-AF65-F5344CB8AC3E}">
        <p14:creationId xmlns:p14="http://schemas.microsoft.com/office/powerpoint/2010/main" val="486876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2_Section Header">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72373" y="2845761"/>
            <a:ext cx="7772400" cy="1166478"/>
          </a:xfrm>
          <a:prstGeom prst="rect">
            <a:avLst/>
          </a:prstGeom>
        </p:spPr>
        <p:txBody>
          <a:bodyPr anchor="ctr"/>
          <a:lstStyle>
            <a:lvl1pPr algn="ctr">
              <a:defRPr sz="4000" b="1" cap="none"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772373" y="4069954"/>
            <a:ext cx="7772400" cy="988430"/>
          </a:xfrm>
        </p:spPr>
        <p:txBody>
          <a:bodyPr anchor="ctr">
            <a:normAutofit/>
          </a:bodyPr>
          <a:lstStyle>
            <a:lvl1pPr marL="0" indent="0" algn="ctr">
              <a:buNone/>
              <a:defRPr sz="32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vl1pPr>
          </a:lstStyle>
          <a:p>
            <a:pPr>
              <a:defRPr/>
            </a:pPr>
            <a:fld id="{3546F9FE-3308-7D4E-8B46-F9836AC42425}" type="datetime1">
              <a:rPr lang="en-US" smtClean="0"/>
              <a:t>2/20/19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5559B53-AEC7-9D43-BD4D-FB123296CDE3}" type="slidenum">
              <a:rPr lang="en-US"/>
              <a:pPr>
                <a:defRPr/>
              </a:pPr>
              <a:t>‹#›</a:t>
            </a:fld>
            <a:endParaRPr lang="en-US"/>
          </a:p>
        </p:txBody>
      </p:sp>
    </p:spTree>
    <p:extLst>
      <p:ext uri="{BB962C8B-B14F-4D97-AF65-F5344CB8AC3E}">
        <p14:creationId xmlns:p14="http://schemas.microsoft.com/office/powerpoint/2010/main" val="1226081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5425" y="1470346"/>
            <a:ext cx="4340375" cy="4877434"/>
          </a:xfrm>
        </p:spPr>
        <p:txBody>
          <a:bodyPr>
            <a:normAutofit/>
          </a:bodyPr>
          <a:lstStyle>
            <a:lvl1pPr>
              <a:defRPr sz="2600"/>
            </a:lvl1pPr>
            <a:lvl2pPr>
              <a:defRPr sz="2600"/>
            </a:lvl2pPr>
            <a:lvl3pPr>
              <a:defRPr sz="2600"/>
            </a:lvl3pPr>
            <a:lvl4pPr>
              <a:defRPr sz="2600"/>
            </a:lvl4pPr>
            <a:lvl5pPr>
              <a:defRPr sz="2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470346"/>
            <a:ext cx="4263565" cy="4877434"/>
          </a:xfrm>
        </p:spPr>
        <p:txBody>
          <a:bodyPr>
            <a:normAutofit/>
          </a:bodyPr>
          <a:lstStyle>
            <a:lvl1pPr>
              <a:defRPr sz="2600"/>
            </a:lvl1pPr>
            <a:lvl2pPr>
              <a:defRPr sz="2600"/>
            </a:lvl2pPr>
            <a:lvl3pPr>
              <a:defRPr sz="2600"/>
            </a:lvl3pPr>
            <a:lvl4pPr>
              <a:defRPr sz="2600"/>
            </a:lvl4pPr>
            <a:lvl5pPr>
              <a:defRPr sz="2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B416C878-1A61-1D40-8C94-88B875F76C97}" type="datetime1">
              <a:rPr lang="en-US" smtClean="0"/>
              <a:t>2/20/19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E200562-6296-9E41-94C7-4DAE5BF4E447}" type="slidenum">
              <a:rPr lang="en-US"/>
              <a:pPr>
                <a:defRPr/>
              </a:pPr>
              <a:t>‹#›</a:t>
            </a:fld>
            <a:endParaRPr lang="en-US"/>
          </a:p>
        </p:txBody>
      </p:sp>
      <p:sp>
        <p:nvSpPr>
          <p:cNvPr id="8" name="Title Placeholder 1"/>
          <p:cNvSpPr>
            <a:spLocks noGrp="1"/>
          </p:cNvSpPr>
          <p:nvPr>
            <p:ph type="title"/>
          </p:nvPr>
        </p:nvSpPr>
        <p:spPr bwMode="auto">
          <a:xfrm>
            <a:off x="152400" y="152400"/>
            <a:ext cx="8001000" cy="1066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nSpc>
                <a:spcPct val="80000"/>
              </a:lnSpc>
              <a:defRPr spc="-100"/>
            </a:lvl1pPr>
          </a:lstStyle>
          <a:p>
            <a:pPr lvl="0"/>
            <a:r>
              <a:rPr lang="en-US" dirty="0"/>
              <a:t>Click to edit Master title style</a:t>
            </a:r>
          </a:p>
        </p:txBody>
      </p:sp>
      <p:pic>
        <p:nvPicPr>
          <p:cNvPr id="9" name="Picture 8" descr="Princeton_shield.ti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229600" y="457200"/>
            <a:ext cx="685800" cy="763628"/>
          </a:xfrm>
          <a:prstGeom prst="rect">
            <a:avLst/>
          </a:prstGeom>
        </p:spPr>
      </p:pic>
      <p:cxnSp>
        <p:nvCxnSpPr>
          <p:cNvPr id="10" name="Straight Connector 9"/>
          <p:cNvCxnSpPr/>
          <p:nvPr userDrawn="1"/>
        </p:nvCxnSpPr>
        <p:spPr>
          <a:xfrm>
            <a:off x="152400" y="1295400"/>
            <a:ext cx="8763000"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7573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B5E7AF70-5002-B24C-BAA9-0C2EC79E2C37}" type="datetime1">
              <a:rPr lang="en-US" smtClean="0"/>
              <a:t>2/20/19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D4929D7-7AD0-024D-8F69-58F7A677FF78}" type="slidenum">
              <a:rPr lang="en-US"/>
              <a:pPr>
                <a:defRPr/>
              </a:pPr>
              <a:t>‹#›</a:t>
            </a:fld>
            <a:endParaRPr lang="en-US"/>
          </a:p>
        </p:txBody>
      </p:sp>
      <p:sp>
        <p:nvSpPr>
          <p:cNvPr id="10" name="Title Placeholder 1"/>
          <p:cNvSpPr>
            <a:spLocks noGrp="1"/>
          </p:cNvSpPr>
          <p:nvPr>
            <p:ph type="title"/>
          </p:nvPr>
        </p:nvSpPr>
        <p:spPr bwMode="auto">
          <a:xfrm>
            <a:off x="152400" y="152400"/>
            <a:ext cx="8001000" cy="1066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nSpc>
                <a:spcPct val="80000"/>
              </a:lnSpc>
              <a:defRPr/>
            </a:lvl1pPr>
          </a:lstStyle>
          <a:p>
            <a:pPr lvl="0"/>
            <a:r>
              <a:rPr lang="en-US" dirty="0"/>
              <a:t>Click to edit Master title style</a:t>
            </a:r>
          </a:p>
        </p:txBody>
      </p:sp>
      <p:pic>
        <p:nvPicPr>
          <p:cNvPr id="11" name="Picture 10" descr="Princeton_shield.ti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229600" y="457200"/>
            <a:ext cx="685800" cy="763628"/>
          </a:xfrm>
          <a:prstGeom prst="rect">
            <a:avLst/>
          </a:prstGeom>
        </p:spPr>
      </p:pic>
      <p:cxnSp>
        <p:nvCxnSpPr>
          <p:cNvPr id="12" name="Straight Connector 11"/>
          <p:cNvCxnSpPr/>
          <p:nvPr userDrawn="1"/>
        </p:nvCxnSpPr>
        <p:spPr>
          <a:xfrm>
            <a:off x="152400" y="1295400"/>
            <a:ext cx="8763000"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3578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fld id="{62E44EB9-203A-2649-A5DC-C807C557D821}" type="datetime1">
              <a:rPr lang="en-US" smtClean="0"/>
              <a:t>2/20/19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4934AC4-E5A6-0446-ADDB-6CB25A5DDD13}" type="slidenum">
              <a:rPr lang="en-US"/>
              <a:pPr>
                <a:defRPr/>
              </a:pPr>
              <a:t>‹#›</a:t>
            </a:fld>
            <a:endParaRPr lang="en-US"/>
          </a:p>
        </p:txBody>
      </p:sp>
      <p:sp>
        <p:nvSpPr>
          <p:cNvPr id="6" name="Title Placeholder 1"/>
          <p:cNvSpPr>
            <a:spLocks noGrp="1"/>
          </p:cNvSpPr>
          <p:nvPr>
            <p:ph type="title"/>
          </p:nvPr>
        </p:nvSpPr>
        <p:spPr bwMode="auto">
          <a:xfrm>
            <a:off x="152400" y="152400"/>
            <a:ext cx="8001000" cy="1066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nSpc>
                <a:spcPct val="80000"/>
              </a:lnSpc>
              <a:defRPr spc="-100"/>
            </a:lvl1pPr>
          </a:lstStyle>
          <a:p>
            <a:pPr lvl="0"/>
            <a:r>
              <a:rPr lang="en-US" dirty="0"/>
              <a:t>Click to edit Master title style</a:t>
            </a:r>
          </a:p>
        </p:txBody>
      </p:sp>
      <p:pic>
        <p:nvPicPr>
          <p:cNvPr id="7" name="Picture 6" descr="Princeton_shield.ti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229600" y="457200"/>
            <a:ext cx="685800" cy="763628"/>
          </a:xfrm>
          <a:prstGeom prst="rect">
            <a:avLst/>
          </a:prstGeom>
        </p:spPr>
      </p:pic>
      <p:cxnSp>
        <p:nvCxnSpPr>
          <p:cNvPr id="8" name="Straight Connector 7"/>
          <p:cNvCxnSpPr/>
          <p:nvPr userDrawn="1"/>
        </p:nvCxnSpPr>
        <p:spPr>
          <a:xfrm>
            <a:off x="152400" y="1295400"/>
            <a:ext cx="8763000"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3722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4E168DF-4358-664B-A04B-7A4BE79C5464}" type="datetime1">
              <a:rPr lang="en-US" smtClean="0"/>
              <a:t>2/20/19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8025072-9793-DD45-A50B-C84D5FD44B45}" type="slidenum">
              <a:rPr lang="en-US"/>
              <a:pPr>
                <a:defRPr/>
              </a:pPr>
              <a:t>‹#›</a:t>
            </a:fld>
            <a:endParaRPr lang="en-US"/>
          </a:p>
        </p:txBody>
      </p:sp>
    </p:spTree>
    <p:extLst>
      <p:ext uri="{BB962C8B-B14F-4D97-AF65-F5344CB8AC3E}">
        <p14:creationId xmlns:p14="http://schemas.microsoft.com/office/powerpoint/2010/main" val="1391087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FB0B6B8-460D-9A45-A983-067DAFC8AE2B}" type="datetime1">
              <a:rPr lang="en-US" smtClean="0"/>
              <a:t>2/20/19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E1BDEDE-40D3-1C4C-B3CB-CF078D2D5C07}" type="slidenum">
              <a:rPr lang="en-US"/>
              <a:pPr>
                <a:defRPr/>
              </a:pPr>
              <a:t>‹#›</a:t>
            </a:fld>
            <a:endParaRPr lang="en-US"/>
          </a:p>
        </p:txBody>
      </p:sp>
    </p:spTree>
    <p:extLst>
      <p:ext uri="{BB962C8B-B14F-4D97-AF65-F5344CB8AC3E}">
        <p14:creationId xmlns:p14="http://schemas.microsoft.com/office/powerpoint/2010/main" val="1804066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152400" y="1447800"/>
            <a:ext cx="8763000" cy="5029200"/>
          </a:xfrm>
          <a:prstGeom prst="rect">
            <a:avLst/>
          </a:prstGeom>
          <a:noFill/>
          <a:ln w="9525">
            <a:noFill/>
            <a:miter lim="800000"/>
            <a:headEnd/>
            <a:tailEnd/>
          </a:ln>
        </p:spPr>
        <p:txBody>
          <a:bodyPr vert="horz" wrap="square" lIns="36000" tIns="36000" rIns="36000" bIns="36000" numCol="1" anchor="t" anchorCtr="0" compatLnSpc="1">
            <a:prstTxWarp prst="textNoShape">
              <a:avLst/>
            </a:prstTxWarp>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52400" y="6553200"/>
            <a:ext cx="2133600" cy="212725"/>
          </a:xfrm>
          <a:prstGeom prst="rect">
            <a:avLst/>
          </a:prstGeom>
        </p:spPr>
        <p:txBody>
          <a:bodyPr vert="horz" lIns="91440" tIns="45720" rIns="91440" bIns="45720" rtlCol="0" anchor="ctr"/>
          <a:lstStyle>
            <a:lvl1pPr algn="l">
              <a:defRPr sz="1200">
                <a:solidFill>
                  <a:schemeClr val="tx1">
                    <a:tint val="75000"/>
                  </a:schemeClr>
                </a:solidFill>
                <a:latin typeface="Arial" charset="0"/>
              </a:defRPr>
            </a:lvl1pPr>
          </a:lstStyle>
          <a:p>
            <a:pPr>
              <a:defRPr/>
            </a:pPr>
            <a:fld id="{7AB581CF-9A74-854B-A279-C8C42F61C879}" type="datetime1">
              <a:rPr lang="en-US" smtClean="0"/>
              <a:pPr>
                <a:defRPr/>
              </a:pPr>
              <a:t>2/20/19</a:t>
            </a:fld>
            <a:endParaRPr lang="en-US" dirty="0"/>
          </a:p>
        </p:txBody>
      </p:sp>
      <p:sp>
        <p:nvSpPr>
          <p:cNvPr id="5" name="Footer Placeholder 4"/>
          <p:cNvSpPr>
            <a:spLocks noGrp="1"/>
          </p:cNvSpPr>
          <p:nvPr>
            <p:ph type="ftr" sz="quarter" idx="3"/>
          </p:nvPr>
        </p:nvSpPr>
        <p:spPr>
          <a:xfrm>
            <a:off x="3124200" y="6553200"/>
            <a:ext cx="2895600" cy="212725"/>
          </a:xfrm>
          <a:prstGeom prst="rect">
            <a:avLst/>
          </a:prstGeom>
        </p:spPr>
        <p:txBody>
          <a:bodyPr vert="horz" lIns="91440" tIns="45720" rIns="91440" bIns="45720" rtlCol="0" anchor="ctr"/>
          <a:lstStyle>
            <a:lvl1pPr algn="ctr">
              <a:defRPr sz="1200">
                <a:solidFill>
                  <a:schemeClr val="tx1">
                    <a:tint val="75000"/>
                  </a:schemeClr>
                </a:solidFill>
                <a:latin typeface="Arial" charset="0"/>
              </a:defRPr>
            </a:lvl1pPr>
          </a:lstStyle>
          <a:p>
            <a:pPr>
              <a:defRPr/>
            </a:pPr>
            <a:endParaRPr lang="en-US" dirty="0"/>
          </a:p>
        </p:txBody>
      </p:sp>
      <p:sp>
        <p:nvSpPr>
          <p:cNvPr id="6" name="Slide Number Placeholder 5"/>
          <p:cNvSpPr>
            <a:spLocks noGrp="1"/>
          </p:cNvSpPr>
          <p:nvPr>
            <p:ph type="sldNum" sz="quarter" idx="4"/>
          </p:nvPr>
        </p:nvSpPr>
        <p:spPr>
          <a:xfrm>
            <a:off x="6781800" y="6553200"/>
            <a:ext cx="2133600" cy="212725"/>
          </a:xfrm>
          <a:prstGeom prst="rect">
            <a:avLst/>
          </a:prstGeom>
        </p:spPr>
        <p:txBody>
          <a:bodyPr vert="horz" lIns="36000" tIns="36000" rIns="36000" bIns="36000" rtlCol="0" anchor="ctr"/>
          <a:lstStyle>
            <a:lvl1pPr algn="r">
              <a:defRPr sz="1400" b="1">
                <a:solidFill>
                  <a:srgbClr val="FF6600"/>
                </a:solidFill>
                <a:latin typeface="+mn-lt"/>
              </a:defRPr>
            </a:lvl1pPr>
          </a:lstStyle>
          <a:p>
            <a:pPr>
              <a:defRPr/>
            </a:pPr>
            <a:fld id="{62406363-7E77-DB4B-97E5-317AD9418D55}" type="slidenum">
              <a:rPr lang="en-US" smtClean="0"/>
              <a:pPr>
                <a:defRPr/>
              </a:pPr>
              <a:t>‹#›</a:t>
            </a:fld>
            <a:endParaRPr lang="en-US"/>
          </a:p>
        </p:txBody>
      </p:sp>
    </p:spTree>
    <p:extLst>
      <p:ext uri="{BB962C8B-B14F-4D97-AF65-F5344CB8AC3E}">
        <p14:creationId xmlns:p14="http://schemas.microsoft.com/office/powerpoint/2010/main" val="64721318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85" r:id="rId3"/>
    <p:sldLayoutId id="214748368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457200" rtl="0" eaLnBrk="0" fontAlgn="base" hangingPunct="0">
        <a:spcBef>
          <a:spcPct val="0"/>
        </a:spcBef>
        <a:spcAft>
          <a:spcPct val="0"/>
        </a:spcAft>
        <a:defRPr sz="3600" b="1" kern="1200">
          <a:solidFill>
            <a:schemeClr val="tx1"/>
          </a:solidFill>
          <a:latin typeface="+mj-lt"/>
          <a:ea typeface="ＭＳ Ｐゴシック" pitchFamily="-1" charset="-128"/>
          <a:cs typeface="ＭＳ Ｐゴシック" pitchFamily="-1" charset="-128"/>
        </a:defRPr>
      </a:lvl1pPr>
      <a:lvl2pPr algn="ctr" defTabSz="457200" rtl="0" eaLnBrk="0" fontAlgn="base" hangingPunct="0">
        <a:spcBef>
          <a:spcPct val="0"/>
        </a:spcBef>
        <a:spcAft>
          <a:spcPct val="0"/>
        </a:spcAft>
        <a:defRPr sz="4400">
          <a:solidFill>
            <a:srgbClr val="000090"/>
          </a:solidFill>
          <a:latin typeface="Calibri" pitchFamily="-1" charset="0"/>
          <a:ea typeface="ＭＳ Ｐゴシック" pitchFamily="-1" charset="-128"/>
          <a:cs typeface="ＭＳ Ｐゴシック" pitchFamily="-1" charset="-128"/>
        </a:defRPr>
      </a:lvl2pPr>
      <a:lvl3pPr algn="ctr" defTabSz="457200" rtl="0" eaLnBrk="0" fontAlgn="base" hangingPunct="0">
        <a:spcBef>
          <a:spcPct val="0"/>
        </a:spcBef>
        <a:spcAft>
          <a:spcPct val="0"/>
        </a:spcAft>
        <a:defRPr sz="4400">
          <a:solidFill>
            <a:srgbClr val="000090"/>
          </a:solidFill>
          <a:latin typeface="Calibri" pitchFamily="-1" charset="0"/>
          <a:ea typeface="ＭＳ Ｐゴシック" pitchFamily="-1" charset="-128"/>
          <a:cs typeface="ＭＳ Ｐゴシック" pitchFamily="-1" charset="-128"/>
        </a:defRPr>
      </a:lvl3pPr>
      <a:lvl4pPr algn="ctr" defTabSz="457200" rtl="0" eaLnBrk="0" fontAlgn="base" hangingPunct="0">
        <a:spcBef>
          <a:spcPct val="0"/>
        </a:spcBef>
        <a:spcAft>
          <a:spcPct val="0"/>
        </a:spcAft>
        <a:defRPr sz="4400">
          <a:solidFill>
            <a:srgbClr val="000090"/>
          </a:solidFill>
          <a:latin typeface="Calibri" pitchFamily="-1" charset="0"/>
          <a:ea typeface="ＭＳ Ｐゴシック" pitchFamily="-1" charset="-128"/>
          <a:cs typeface="ＭＳ Ｐゴシック" pitchFamily="-1" charset="-128"/>
        </a:defRPr>
      </a:lvl4pPr>
      <a:lvl5pPr algn="ctr" defTabSz="457200" rtl="0" eaLnBrk="0" fontAlgn="base" hangingPunct="0">
        <a:spcBef>
          <a:spcPct val="0"/>
        </a:spcBef>
        <a:spcAft>
          <a:spcPct val="0"/>
        </a:spcAft>
        <a:defRPr sz="4400">
          <a:solidFill>
            <a:srgbClr val="000090"/>
          </a:solidFill>
          <a:latin typeface="Calibri" pitchFamily="-1" charset="0"/>
          <a:ea typeface="ＭＳ Ｐゴシック" pitchFamily="-1" charset="-128"/>
          <a:cs typeface="ＭＳ Ｐゴシック" pitchFamily="-1" charset="-128"/>
        </a:defRPr>
      </a:lvl5pPr>
      <a:lvl6pPr marL="457200" algn="ctr" defTabSz="457200" rtl="0" fontAlgn="base">
        <a:spcBef>
          <a:spcPct val="0"/>
        </a:spcBef>
        <a:spcAft>
          <a:spcPct val="0"/>
        </a:spcAft>
        <a:defRPr sz="4400">
          <a:solidFill>
            <a:schemeClr val="tx1"/>
          </a:solidFill>
          <a:latin typeface="Calibri" pitchFamily="-1" charset="0"/>
          <a:ea typeface="ＭＳ Ｐゴシック" pitchFamily="-1" charset="-128"/>
          <a:cs typeface="ＭＳ Ｐゴシック" pitchFamily="-1" charset="-128"/>
        </a:defRPr>
      </a:lvl6pPr>
      <a:lvl7pPr marL="914400" algn="ctr" defTabSz="457200" rtl="0" fontAlgn="base">
        <a:spcBef>
          <a:spcPct val="0"/>
        </a:spcBef>
        <a:spcAft>
          <a:spcPct val="0"/>
        </a:spcAft>
        <a:defRPr sz="4400">
          <a:solidFill>
            <a:schemeClr val="tx1"/>
          </a:solidFill>
          <a:latin typeface="Calibri" pitchFamily="-1" charset="0"/>
          <a:ea typeface="ＭＳ Ｐゴシック" pitchFamily="-1" charset="-128"/>
          <a:cs typeface="ＭＳ Ｐゴシック" pitchFamily="-1" charset="-128"/>
        </a:defRPr>
      </a:lvl7pPr>
      <a:lvl8pPr marL="1371600" algn="ctr" defTabSz="457200" rtl="0" fontAlgn="base">
        <a:spcBef>
          <a:spcPct val="0"/>
        </a:spcBef>
        <a:spcAft>
          <a:spcPct val="0"/>
        </a:spcAft>
        <a:defRPr sz="4400">
          <a:solidFill>
            <a:schemeClr val="tx1"/>
          </a:solidFill>
          <a:latin typeface="Calibri" pitchFamily="-1" charset="0"/>
          <a:ea typeface="ＭＳ Ｐゴシック" pitchFamily="-1" charset="-128"/>
          <a:cs typeface="ＭＳ Ｐゴシック" pitchFamily="-1" charset="-128"/>
        </a:defRPr>
      </a:lvl8pPr>
      <a:lvl9pPr marL="1828800" algn="ctr" defTabSz="457200" rtl="0" fontAlgn="base">
        <a:spcBef>
          <a:spcPct val="0"/>
        </a:spcBef>
        <a:spcAft>
          <a:spcPct val="0"/>
        </a:spcAft>
        <a:defRPr sz="4400">
          <a:solidFill>
            <a:schemeClr val="tx1"/>
          </a:solidFill>
          <a:latin typeface="Calibri" pitchFamily="-1" charset="0"/>
          <a:ea typeface="ＭＳ Ｐゴシック" pitchFamily="-1" charset="-128"/>
          <a:cs typeface="ＭＳ Ｐゴシック" pitchFamily="-1" charset="-128"/>
        </a:defRPr>
      </a:lvl9pPr>
    </p:titleStyle>
    <p:bodyStyle>
      <a:lvl1pPr marL="342900" indent="-342900" algn="l" defTabSz="457200" rtl="0" eaLnBrk="0" fontAlgn="base" hangingPunct="0">
        <a:lnSpc>
          <a:spcPct val="80000"/>
        </a:lnSpc>
        <a:spcBef>
          <a:spcPct val="20000"/>
        </a:spcBef>
        <a:spcAft>
          <a:spcPct val="0"/>
        </a:spcAft>
        <a:buFont typeface="Arial" pitchFamily="-1" charset="0"/>
        <a:buChar char="•"/>
        <a:defRPr sz="2400" kern="1200" spc="-50">
          <a:solidFill>
            <a:schemeClr val="tx1"/>
          </a:solidFill>
          <a:latin typeface="+mn-lt"/>
          <a:ea typeface="ＭＳ Ｐゴシック" pitchFamily="-1" charset="-128"/>
          <a:cs typeface="ＭＳ Ｐゴシック" pitchFamily="-1" charset="-128"/>
        </a:defRPr>
      </a:lvl1pPr>
      <a:lvl2pPr marL="742950" indent="-285750" algn="l" defTabSz="457200" rtl="0" eaLnBrk="0" fontAlgn="base" hangingPunct="0">
        <a:lnSpc>
          <a:spcPct val="80000"/>
        </a:lnSpc>
        <a:spcBef>
          <a:spcPct val="20000"/>
        </a:spcBef>
        <a:spcAft>
          <a:spcPct val="0"/>
        </a:spcAft>
        <a:buFont typeface="Arial" pitchFamily="-1" charset="0"/>
        <a:buChar char="–"/>
        <a:defRPr sz="2400" kern="1200" spc="-50">
          <a:solidFill>
            <a:schemeClr val="tx1"/>
          </a:solidFill>
          <a:latin typeface="+mn-lt"/>
          <a:ea typeface="ＭＳ Ｐゴシック" pitchFamily="-1" charset="-128"/>
          <a:cs typeface="+mn-cs"/>
        </a:defRPr>
      </a:lvl2pPr>
      <a:lvl3pPr marL="1143000" indent="-228600" algn="l" defTabSz="457200" rtl="0" eaLnBrk="0" fontAlgn="base" hangingPunct="0">
        <a:lnSpc>
          <a:spcPct val="80000"/>
        </a:lnSpc>
        <a:spcBef>
          <a:spcPct val="20000"/>
        </a:spcBef>
        <a:spcAft>
          <a:spcPct val="0"/>
        </a:spcAft>
        <a:buFont typeface="Arial" pitchFamily="-1" charset="0"/>
        <a:buChar char="•"/>
        <a:defRPr sz="2400" kern="1200" spc="-50">
          <a:solidFill>
            <a:schemeClr val="tx1"/>
          </a:solidFill>
          <a:latin typeface="+mn-lt"/>
          <a:ea typeface="ＭＳ Ｐゴシック" pitchFamily="-1" charset="-128"/>
          <a:cs typeface="+mn-cs"/>
        </a:defRPr>
      </a:lvl3pPr>
      <a:lvl4pPr marL="1600200" indent="-228600" algn="l" defTabSz="457200" rtl="0" eaLnBrk="0" fontAlgn="base" hangingPunct="0">
        <a:lnSpc>
          <a:spcPct val="80000"/>
        </a:lnSpc>
        <a:spcBef>
          <a:spcPct val="20000"/>
        </a:spcBef>
        <a:spcAft>
          <a:spcPct val="0"/>
        </a:spcAft>
        <a:buFont typeface="Arial" pitchFamily="-1" charset="0"/>
        <a:buChar char="–"/>
        <a:defRPr sz="2400" kern="1200" spc="-50">
          <a:solidFill>
            <a:schemeClr val="tx1"/>
          </a:solidFill>
          <a:latin typeface="+mn-lt"/>
          <a:ea typeface="ＭＳ Ｐゴシック" pitchFamily="-1" charset="-128"/>
          <a:cs typeface="+mn-cs"/>
        </a:defRPr>
      </a:lvl4pPr>
      <a:lvl5pPr marL="2057400" indent="-228600" algn="l" defTabSz="457200" rtl="0" eaLnBrk="0" fontAlgn="base" hangingPunct="0">
        <a:lnSpc>
          <a:spcPct val="80000"/>
        </a:lnSpc>
        <a:spcBef>
          <a:spcPct val="20000"/>
        </a:spcBef>
        <a:spcAft>
          <a:spcPct val="0"/>
        </a:spcAft>
        <a:buFont typeface="Arial" pitchFamily="-1" charset="0"/>
        <a:buChar char="»"/>
        <a:defRPr sz="2400" kern="1200" spc="-50">
          <a:solidFill>
            <a:schemeClr val="tx1"/>
          </a:solidFill>
          <a:latin typeface="+mn-lt"/>
          <a:ea typeface="ＭＳ Ｐゴシック" pitchFamily="-1"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190500" y="166253"/>
            <a:ext cx="8763000" cy="2452255"/>
          </a:xfrm>
        </p:spPr>
        <p:txBody>
          <a:bodyPr anchor="ctr"/>
          <a:lstStyle/>
          <a:p>
            <a:br>
              <a:rPr lang="en-US" sz="3200" dirty="0"/>
            </a:br>
            <a:br>
              <a:rPr lang="en-US" dirty="0"/>
            </a:br>
            <a:r>
              <a:rPr lang="en-US" i="1" dirty="0"/>
              <a:t>Calvin: Fast Distributed Transactions for Partitioned Database Systems</a:t>
            </a:r>
          </a:p>
        </p:txBody>
      </p:sp>
      <p:sp>
        <p:nvSpPr>
          <p:cNvPr id="15363" name="Rectangle 3"/>
          <p:cNvSpPr>
            <a:spLocks noGrp="1" noChangeArrowheads="1"/>
          </p:cNvSpPr>
          <p:nvPr>
            <p:ph type="subTitle" idx="1"/>
          </p:nvPr>
        </p:nvSpPr>
        <p:spPr>
          <a:xfrm>
            <a:off x="1371600" y="4495800"/>
            <a:ext cx="6400800" cy="2362200"/>
          </a:xfrm>
        </p:spPr>
        <p:txBody>
          <a:bodyPr>
            <a:normAutofit/>
          </a:bodyPr>
          <a:lstStyle/>
          <a:p>
            <a:r>
              <a:rPr lang="en-US" dirty="0"/>
              <a:t>COS 518: </a:t>
            </a:r>
            <a:r>
              <a:rPr lang="en-US" i="1" dirty="0"/>
              <a:t>Advanced Computer Systems</a:t>
            </a:r>
          </a:p>
          <a:p>
            <a:endParaRPr lang="en-US" dirty="0"/>
          </a:p>
          <a:p>
            <a:r>
              <a:rPr lang="en-US" dirty="0"/>
              <a:t>James Heppenstall</a:t>
            </a:r>
          </a:p>
          <a:p>
            <a:pPr>
              <a:lnSpc>
                <a:spcPct val="150000"/>
              </a:lnSpc>
            </a:pPr>
            <a:r>
              <a:rPr lang="en-US" dirty="0"/>
              <a:t>February 20, 2019</a:t>
            </a:r>
          </a:p>
        </p:txBody>
      </p:sp>
    </p:spTree>
    <p:extLst>
      <p:ext uri="{BB962C8B-B14F-4D97-AF65-F5344CB8AC3E}">
        <p14:creationId xmlns:p14="http://schemas.microsoft.com/office/powerpoint/2010/main" val="1979162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p:txBody>
          <a:bodyPr>
            <a:normAutofit/>
          </a:bodyPr>
          <a:lstStyle/>
          <a:p>
            <a:r>
              <a:rPr lang="en-US" sz="3200" i="1" dirty="0">
                <a:latin typeface="Times New Roman" pitchFamily="-1" charset="0"/>
              </a:rPr>
              <a:t>If the concurrency control layer of the database is modified to acquire locks in the order of the agreed upon transactional input (and several other minor modifications are made), all replicas can be made to emulate the same serial execution order, and database state can be guaranteed not to diverge.</a:t>
            </a:r>
            <a:endParaRPr lang="en-US" i="1" dirty="0"/>
          </a:p>
        </p:txBody>
      </p:sp>
      <p:sp>
        <p:nvSpPr>
          <p:cNvPr id="4" name="Slide Number Placeholder 3"/>
          <p:cNvSpPr>
            <a:spLocks noGrp="1"/>
          </p:cNvSpPr>
          <p:nvPr>
            <p:ph type="sldNum" sz="quarter" idx="12"/>
          </p:nvPr>
        </p:nvSpPr>
        <p:spPr/>
        <p:txBody>
          <a:bodyPr/>
          <a:lstStyle/>
          <a:p>
            <a:fld id="{9CA42EFC-83FB-AF41-816E-5BAB392F40F7}" type="slidenum">
              <a:rPr lang="en-US" smtClean="0"/>
              <a:pPr/>
              <a:t>10</a:t>
            </a:fld>
            <a:endParaRPr lang="en-US"/>
          </a:p>
        </p:txBody>
      </p:sp>
      <p:sp>
        <p:nvSpPr>
          <p:cNvPr id="16386" name="Title 1"/>
          <p:cNvSpPr>
            <a:spLocks noGrp="1"/>
          </p:cNvSpPr>
          <p:nvPr>
            <p:ph type="title"/>
          </p:nvPr>
        </p:nvSpPr>
        <p:spPr/>
        <p:txBody>
          <a:bodyPr/>
          <a:lstStyle/>
          <a:p>
            <a:r>
              <a:rPr lang="en-US" dirty="0"/>
              <a:t>Deterministic Locking Protocol</a:t>
            </a:r>
          </a:p>
        </p:txBody>
      </p:sp>
    </p:spTree>
    <p:extLst>
      <p:ext uri="{BB962C8B-B14F-4D97-AF65-F5344CB8AC3E}">
        <p14:creationId xmlns:p14="http://schemas.microsoft.com/office/powerpoint/2010/main" val="134654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85750" y="971550"/>
            <a:ext cx="8629649" cy="4781549"/>
          </a:xfrm>
        </p:spPr>
        <p:txBody>
          <a:bodyPr/>
          <a:lstStyle/>
          <a:p>
            <a:r>
              <a:rPr lang="en-US" dirty="0"/>
              <a:t>Technical Details</a:t>
            </a:r>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11</a:t>
            </a:fld>
            <a:endParaRPr lang="en-US"/>
          </a:p>
        </p:txBody>
      </p:sp>
    </p:spTree>
    <p:extLst>
      <p:ext uri="{BB962C8B-B14F-4D97-AF65-F5344CB8AC3E}">
        <p14:creationId xmlns:p14="http://schemas.microsoft.com/office/powerpoint/2010/main" val="122177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A42EFC-83FB-AF41-816E-5BAB392F40F7}" type="slidenum">
              <a:rPr lang="en-US" smtClean="0"/>
              <a:pPr/>
              <a:t>12</a:t>
            </a:fld>
            <a:endParaRPr lang="en-US"/>
          </a:p>
        </p:txBody>
      </p:sp>
      <p:sp>
        <p:nvSpPr>
          <p:cNvPr id="16386" name="Title 1"/>
          <p:cNvSpPr>
            <a:spLocks noGrp="1"/>
          </p:cNvSpPr>
          <p:nvPr>
            <p:ph type="title"/>
          </p:nvPr>
        </p:nvSpPr>
        <p:spPr/>
        <p:txBody>
          <a:bodyPr/>
          <a:lstStyle/>
          <a:p>
            <a:r>
              <a:rPr lang="en-US" dirty="0"/>
              <a:t>System Architecture</a:t>
            </a:r>
          </a:p>
        </p:txBody>
      </p:sp>
      <p:pic>
        <p:nvPicPr>
          <p:cNvPr id="8" name="Content Placeholder 7">
            <a:extLst>
              <a:ext uri="{FF2B5EF4-FFF2-40B4-BE49-F238E27FC236}">
                <a16:creationId xmlns:a16="http://schemas.microsoft.com/office/drawing/2014/main" id="{8110CC45-3295-2748-80B6-21DFE72A5234}"/>
              </a:ext>
            </a:extLst>
          </p:cNvPr>
          <p:cNvPicPr>
            <a:picLocks noGrp="1" noChangeAspect="1"/>
          </p:cNvPicPr>
          <p:nvPr>
            <p:ph idx="1"/>
          </p:nvPr>
        </p:nvPicPr>
        <p:blipFill>
          <a:blip r:embed="rId3"/>
          <a:stretch>
            <a:fillRect/>
          </a:stretch>
        </p:blipFill>
        <p:spPr>
          <a:xfrm>
            <a:off x="955675" y="1447800"/>
            <a:ext cx="7232650" cy="5105400"/>
          </a:xfrm>
        </p:spPr>
      </p:pic>
    </p:spTree>
    <p:extLst>
      <p:ext uri="{BB962C8B-B14F-4D97-AF65-F5344CB8AC3E}">
        <p14:creationId xmlns:p14="http://schemas.microsoft.com/office/powerpoint/2010/main" val="1418532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A42EFC-83FB-AF41-816E-5BAB392F40F7}" type="slidenum">
              <a:rPr lang="en-US" smtClean="0"/>
              <a:pPr/>
              <a:t>13</a:t>
            </a:fld>
            <a:endParaRPr lang="en-US"/>
          </a:p>
        </p:txBody>
      </p:sp>
      <p:sp>
        <p:nvSpPr>
          <p:cNvPr id="16386" name="Title 1"/>
          <p:cNvSpPr>
            <a:spLocks noGrp="1"/>
          </p:cNvSpPr>
          <p:nvPr>
            <p:ph type="title"/>
          </p:nvPr>
        </p:nvSpPr>
        <p:spPr/>
        <p:txBody>
          <a:bodyPr/>
          <a:lstStyle/>
          <a:p>
            <a:r>
              <a:rPr lang="en-US" dirty="0"/>
              <a:t>System Architecture</a:t>
            </a:r>
          </a:p>
        </p:txBody>
      </p:sp>
      <p:sp>
        <p:nvSpPr>
          <p:cNvPr id="3" name="Content Placeholder 2">
            <a:extLst>
              <a:ext uri="{FF2B5EF4-FFF2-40B4-BE49-F238E27FC236}">
                <a16:creationId xmlns:a16="http://schemas.microsoft.com/office/drawing/2014/main" id="{58092CB7-B49F-8040-97B2-A8AED551E53A}"/>
              </a:ext>
            </a:extLst>
          </p:cNvPr>
          <p:cNvSpPr>
            <a:spLocks noGrp="1"/>
          </p:cNvSpPr>
          <p:nvPr>
            <p:ph idx="1"/>
          </p:nvPr>
        </p:nvSpPr>
        <p:spPr/>
        <p:txBody>
          <a:bodyPr>
            <a:normAutofit/>
          </a:bodyPr>
          <a:lstStyle/>
          <a:p>
            <a:pPr marL="514350" indent="-514350">
              <a:buFont typeface="+mj-lt"/>
              <a:buAutoNum type="arabicPeriod"/>
            </a:pPr>
            <a:r>
              <a:rPr lang="en-US" b="1" dirty="0">
                <a:solidFill>
                  <a:srgbClr val="0000FF"/>
                </a:solidFill>
              </a:rPr>
              <a:t>Sequencing Layer:</a:t>
            </a:r>
          </a:p>
          <a:p>
            <a:pPr marL="914400" lvl="1" indent="-514350">
              <a:lnSpc>
                <a:spcPct val="100000"/>
              </a:lnSpc>
              <a:buFont typeface="Courier New" panose="02070309020205020404" pitchFamily="49" charset="0"/>
              <a:buChar char="o"/>
            </a:pPr>
            <a:r>
              <a:rPr lang="en-US" dirty="0"/>
              <a:t>Intercepts </a:t>
            </a:r>
            <a:r>
              <a:rPr lang="en-US" i="1" dirty="0"/>
              <a:t>batches </a:t>
            </a:r>
            <a:r>
              <a:rPr lang="en-US" dirty="0"/>
              <a:t>of transactional inputs</a:t>
            </a:r>
          </a:p>
          <a:p>
            <a:pPr marL="914400" lvl="1" indent="-514350">
              <a:lnSpc>
                <a:spcPct val="100000"/>
              </a:lnSpc>
              <a:buFont typeface="Courier New" panose="02070309020205020404" pitchFamily="49" charset="0"/>
              <a:buChar char="o"/>
            </a:pPr>
            <a:r>
              <a:rPr lang="en-US" dirty="0"/>
              <a:t>Places them in a </a:t>
            </a:r>
            <a:r>
              <a:rPr lang="en-US" i="1" dirty="0"/>
              <a:t>global</a:t>
            </a:r>
            <a:r>
              <a:rPr lang="en-US" dirty="0"/>
              <a:t>, </a:t>
            </a:r>
            <a:r>
              <a:rPr lang="en-US" i="1" dirty="0"/>
              <a:t>serial</a:t>
            </a:r>
            <a:r>
              <a:rPr lang="en-US" dirty="0"/>
              <a:t>, and </a:t>
            </a:r>
            <a:r>
              <a:rPr lang="en-US" i="1" dirty="0"/>
              <a:t>replicated </a:t>
            </a:r>
            <a:r>
              <a:rPr lang="en-US" dirty="0"/>
              <a:t>transactional input sequence (think log)</a:t>
            </a:r>
          </a:p>
          <a:p>
            <a:pPr marL="514350" indent="-514350">
              <a:buFont typeface="+mj-lt"/>
              <a:buAutoNum type="arabicPeriod"/>
            </a:pPr>
            <a:r>
              <a:rPr lang="en-US" b="1" dirty="0">
                <a:solidFill>
                  <a:srgbClr val="0000FF"/>
                </a:solidFill>
              </a:rPr>
              <a:t>Scheduling Layer:</a:t>
            </a:r>
          </a:p>
          <a:p>
            <a:pPr marL="914400" lvl="1" indent="-514350">
              <a:lnSpc>
                <a:spcPct val="100000"/>
              </a:lnSpc>
              <a:buFont typeface="Courier New" panose="02070309020205020404" pitchFamily="49" charset="0"/>
              <a:buChar char="o"/>
            </a:pPr>
            <a:r>
              <a:rPr lang="en-US" dirty="0"/>
              <a:t>Executes transaction inputs using </a:t>
            </a:r>
            <a:r>
              <a:rPr lang="en-US" i="1" dirty="0"/>
              <a:t>deterministic locking protocol</a:t>
            </a:r>
          </a:p>
          <a:p>
            <a:pPr marL="514350" indent="-514350">
              <a:buFont typeface="+mj-lt"/>
              <a:buAutoNum type="arabicPeriod"/>
            </a:pPr>
            <a:r>
              <a:rPr lang="en-US" b="1" dirty="0">
                <a:solidFill>
                  <a:srgbClr val="0000FF"/>
                </a:solidFill>
              </a:rPr>
              <a:t>Storage Layer:</a:t>
            </a:r>
          </a:p>
          <a:p>
            <a:pPr marL="914400" lvl="1" indent="-514350">
              <a:buFont typeface="Courier New" panose="02070309020205020404" pitchFamily="49" charset="0"/>
              <a:buChar char="o"/>
            </a:pPr>
            <a:r>
              <a:rPr lang="en-US" dirty="0"/>
              <a:t>Simple CRUD interface</a:t>
            </a:r>
          </a:p>
        </p:txBody>
      </p:sp>
    </p:spTree>
    <p:extLst>
      <p:ext uri="{BB962C8B-B14F-4D97-AF65-F5344CB8AC3E}">
        <p14:creationId xmlns:p14="http://schemas.microsoft.com/office/powerpoint/2010/main" val="1891558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A42EFC-83FB-AF41-816E-5BAB392F40F7}" type="slidenum">
              <a:rPr lang="en-US" smtClean="0"/>
              <a:pPr/>
              <a:t>14</a:t>
            </a:fld>
            <a:endParaRPr lang="en-US"/>
          </a:p>
        </p:txBody>
      </p:sp>
      <p:sp>
        <p:nvSpPr>
          <p:cNvPr id="16386" name="Title 1"/>
          <p:cNvSpPr>
            <a:spLocks noGrp="1"/>
          </p:cNvSpPr>
          <p:nvPr>
            <p:ph type="title"/>
          </p:nvPr>
        </p:nvSpPr>
        <p:spPr/>
        <p:txBody>
          <a:bodyPr/>
          <a:lstStyle/>
          <a:p>
            <a:r>
              <a:rPr lang="en-US" dirty="0"/>
              <a:t>Deterministic Locking Protocol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092CB7-B49F-8040-97B2-A8AED551E53A}"/>
                  </a:ext>
                </a:extLst>
              </p:cNvPr>
              <p:cNvSpPr>
                <a:spLocks noGrp="1"/>
              </p:cNvSpPr>
              <p:nvPr>
                <p:ph idx="1"/>
              </p:nvPr>
            </p:nvSpPr>
            <p:spPr/>
            <p:txBody>
              <a:bodyPr>
                <a:normAutofit/>
              </a:bodyPr>
              <a:lstStyle/>
              <a:p>
                <a:r>
                  <a:rPr lang="en-US" dirty="0"/>
                  <a:t>Resembles </a:t>
                </a:r>
                <a:r>
                  <a:rPr lang="en-US" i="1" dirty="0"/>
                  <a:t>strict two-phase locking (2PL) </a:t>
                </a:r>
                <a:r>
                  <a:rPr lang="en-US" dirty="0"/>
                  <a:t>with two </a:t>
                </a:r>
                <a:r>
                  <a:rPr lang="en-US" b="1" dirty="0">
                    <a:solidFill>
                      <a:srgbClr val="0000FF"/>
                    </a:solidFill>
                  </a:rPr>
                  <a:t>added</a:t>
                </a:r>
                <a:r>
                  <a:rPr lang="en-US" dirty="0"/>
                  <a:t> </a:t>
                </a:r>
                <a:r>
                  <a:rPr lang="en-US" b="1" dirty="0">
                    <a:solidFill>
                      <a:srgbClr val="0000FF"/>
                    </a:solidFill>
                  </a:rPr>
                  <a:t>invariants</a:t>
                </a:r>
                <a:r>
                  <a:rPr lang="en-US" dirty="0"/>
                  <a:t>:</a:t>
                </a:r>
              </a:p>
              <a:p>
                <a:pPr marL="971550" lvl="1" indent="-514350">
                  <a:lnSpc>
                    <a:spcPct val="100000"/>
                  </a:lnSpc>
                  <a:buFont typeface="+mj-lt"/>
                  <a:buAutoNum type="arabicPeriod"/>
                </a:pPr>
                <a:r>
                  <a:rPr lang="en-US" dirty="0"/>
                  <a:t>If transactions </a:t>
                </a:r>
                <a:r>
                  <a:rPr lang="en-US" i="1" dirty="0"/>
                  <a:t>A </a:t>
                </a:r>
                <a:r>
                  <a:rPr lang="en-US" dirty="0"/>
                  <a:t>and </a:t>
                </a:r>
                <a:r>
                  <a:rPr lang="en-US" i="1" dirty="0"/>
                  <a:t>B</a:t>
                </a:r>
                <a:r>
                  <a:rPr lang="en-US" dirty="0"/>
                  <a:t> request exclusive locks on record </a:t>
                </a:r>
                <a:r>
                  <a:rPr lang="en-US" i="1" dirty="0"/>
                  <a:t>R</a:t>
                </a:r>
                <a:r>
                  <a:rPr lang="en-US" dirty="0"/>
                  <a:t> and </a:t>
                </a:r>
                <a:r>
                  <a:rPr lang="en-US" i="1" dirty="0"/>
                  <a:t>A</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a:t>
                </a:r>
                <a:r>
                  <a:rPr lang="en-US" i="1" dirty="0"/>
                  <a:t>B</a:t>
                </a:r>
                <a:r>
                  <a:rPr lang="en-US" dirty="0"/>
                  <a:t>, then </a:t>
                </a:r>
                <a:r>
                  <a:rPr lang="en-US" i="1" dirty="0"/>
                  <a:t>A </a:t>
                </a:r>
                <a:r>
                  <a:rPr lang="en-US" dirty="0"/>
                  <a:t>must request the lock before </a:t>
                </a:r>
                <a:r>
                  <a:rPr lang="en-US" i="1" dirty="0"/>
                  <a:t>B</a:t>
                </a:r>
              </a:p>
              <a:p>
                <a:pPr marL="971550" lvl="1" indent="-514350">
                  <a:lnSpc>
                    <a:spcPct val="100000"/>
                  </a:lnSpc>
                  <a:buFont typeface="+mj-lt"/>
                  <a:buAutoNum type="arabicPeriod"/>
                </a:pPr>
                <a:r>
                  <a:rPr lang="en-US" dirty="0"/>
                  <a:t>Lock manager must grant each lock strictly in the order in which transactions requested the lock</a:t>
                </a:r>
              </a:p>
              <a:p>
                <a:pPr marL="971550" lvl="1" indent="-514350">
                  <a:lnSpc>
                    <a:spcPct val="100000"/>
                  </a:lnSpc>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58092CB7-B49F-8040-97B2-A8AED551E53A}"/>
                  </a:ext>
                </a:extLst>
              </p:cNvPr>
              <p:cNvSpPr>
                <a:spLocks noGrp="1" noRot="1" noChangeAspect="1" noMove="1" noResize="1" noEditPoints="1" noAdjustHandles="1" noChangeArrowheads="1" noChangeShapeType="1" noTextEdit="1"/>
              </p:cNvSpPr>
              <p:nvPr>
                <p:ph idx="1"/>
              </p:nvPr>
            </p:nvSpPr>
            <p:spPr>
              <a:blipFill>
                <a:blip r:embed="rId3"/>
                <a:stretch>
                  <a:fillRect l="-2222" t="-1511" r="-3111"/>
                </a:stretch>
              </a:blipFill>
            </p:spPr>
            <p:txBody>
              <a:bodyPr/>
              <a:lstStyle/>
              <a:p>
                <a:r>
                  <a:rPr lang="en-US">
                    <a:noFill/>
                  </a:rPr>
                  <a:t> </a:t>
                </a:r>
              </a:p>
            </p:txBody>
          </p:sp>
        </mc:Fallback>
      </mc:AlternateContent>
    </p:spTree>
    <p:extLst>
      <p:ext uri="{BB962C8B-B14F-4D97-AF65-F5344CB8AC3E}">
        <p14:creationId xmlns:p14="http://schemas.microsoft.com/office/powerpoint/2010/main" val="323589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A42EFC-83FB-AF41-816E-5BAB392F40F7}" type="slidenum">
              <a:rPr lang="en-US" smtClean="0"/>
              <a:pPr/>
              <a:t>15</a:t>
            </a:fld>
            <a:endParaRPr lang="en-US"/>
          </a:p>
        </p:txBody>
      </p:sp>
      <p:sp>
        <p:nvSpPr>
          <p:cNvPr id="16386" name="Title 1"/>
          <p:cNvSpPr>
            <a:spLocks noGrp="1"/>
          </p:cNvSpPr>
          <p:nvPr>
            <p:ph type="title"/>
          </p:nvPr>
        </p:nvSpPr>
        <p:spPr/>
        <p:txBody>
          <a:bodyPr/>
          <a:lstStyle/>
          <a:p>
            <a:r>
              <a:rPr lang="en-US" dirty="0"/>
              <a:t>TPC-C Benchmark</a:t>
            </a:r>
          </a:p>
        </p:txBody>
      </p:sp>
      <p:pic>
        <p:nvPicPr>
          <p:cNvPr id="6" name="Content Placeholder 5">
            <a:extLst>
              <a:ext uri="{FF2B5EF4-FFF2-40B4-BE49-F238E27FC236}">
                <a16:creationId xmlns:a16="http://schemas.microsoft.com/office/drawing/2014/main" id="{3E0C48D7-27DD-5045-B38D-2F9FFD5261D2}"/>
              </a:ext>
            </a:extLst>
          </p:cNvPr>
          <p:cNvPicPr>
            <a:picLocks noGrp="1" noChangeAspect="1"/>
          </p:cNvPicPr>
          <p:nvPr>
            <p:ph idx="1"/>
          </p:nvPr>
        </p:nvPicPr>
        <p:blipFill>
          <a:blip r:embed="rId3"/>
          <a:stretch>
            <a:fillRect/>
          </a:stretch>
        </p:blipFill>
        <p:spPr>
          <a:xfrm>
            <a:off x="2274570" y="1447800"/>
            <a:ext cx="4594860" cy="5105400"/>
          </a:xfrm>
        </p:spPr>
      </p:pic>
    </p:spTree>
    <p:extLst>
      <p:ext uri="{BB962C8B-B14F-4D97-AF65-F5344CB8AC3E}">
        <p14:creationId xmlns:p14="http://schemas.microsoft.com/office/powerpoint/2010/main" val="3694597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A42EFC-83FB-AF41-816E-5BAB392F40F7}" type="slidenum">
              <a:rPr lang="en-US" smtClean="0"/>
              <a:pPr/>
              <a:t>16</a:t>
            </a:fld>
            <a:endParaRPr lang="en-US"/>
          </a:p>
        </p:txBody>
      </p:sp>
      <p:sp>
        <p:nvSpPr>
          <p:cNvPr id="16386" name="Title 1"/>
          <p:cNvSpPr>
            <a:spLocks noGrp="1"/>
          </p:cNvSpPr>
          <p:nvPr>
            <p:ph type="title"/>
          </p:nvPr>
        </p:nvSpPr>
        <p:spPr/>
        <p:txBody>
          <a:bodyPr/>
          <a:lstStyle/>
          <a:p>
            <a:r>
              <a:rPr lang="en-US" dirty="0"/>
              <a:t>Microbenchmark Experiments</a:t>
            </a:r>
          </a:p>
        </p:txBody>
      </p:sp>
      <p:pic>
        <p:nvPicPr>
          <p:cNvPr id="13" name="Content Placeholder 12">
            <a:extLst>
              <a:ext uri="{FF2B5EF4-FFF2-40B4-BE49-F238E27FC236}">
                <a16:creationId xmlns:a16="http://schemas.microsoft.com/office/drawing/2014/main" id="{31BA2A00-36FD-E440-A0EC-3D47DD310D4F}"/>
              </a:ext>
            </a:extLst>
          </p:cNvPr>
          <p:cNvPicPr>
            <a:picLocks noGrp="1" noChangeAspect="1"/>
          </p:cNvPicPr>
          <p:nvPr>
            <p:ph idx="1"/>
          </p:nvPr>
        </p:nvPicPr>
        <p:blipFill>
          <a:blip r:embed="rId3"/>
          <a:stretch>
            <a:fillRect/>
          </a:stretch>
        </p:blipFill>
        <p:spPr>
          <a:xfrm>
            <a:off x="2882713" y="1447800"/>
            <a:ext cx="3378573" cy="5105400"/>
          </a:xfrm>
        </p:spPr>
      </p:pic>
    </p:spTree>
    <p:extLst>
      <p:ext uri="{BB962C8B-B14F-4D97-AF65-F5344CB8AC3E}">
        <p14:creationId xmlns:p14="http://schemas.microsoft.com/office/powerpoint/2010/main" val="1121642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A42EFC-83FB-AF41-816E-5BAB392F40F7}" type="slidenum">
              <a:rPr lang="en-US" smtClean="0"/>
              <a:pPr/>
              <a:t>17</a:t>
            </a:fld>
            <a:endParaRPr lang="en-US"/>
          </a:p>
        </p:txBody>
      </p:sp>
      <p:sp>
        <p:nvSpPr>
          <p:cNvPr id="16386" name="Title 1"/>
          <p:cNvSpPr>
            <a:spLocks noGrp="1"/>
          </p:cNvSpPr>
          <p:nvPr>
            <p:ph type="title"/>
          </p:nvPr>
        </p:nvSpPr>
        <p:spPr/>
        <p:txBody>
          <a:bodyPr/>
          <a:lstStyle/>
          <a:p>
            <a:r>
              <a:rPr lang="en-US" dirty="0"/>
              <a:t>Handling High Contention</a:t>
            </a:r>
          </a:p>
        </p:txBody>
      </p:sp>
      <p:pic>
        <p:nvPicPr>
          <p:cNvPr id="6" name="Content Placeholder 5">
            <a:extLst>
              <a:ext uri="{FF2B5EF4-FFF2-40B4-BE49-F238E27FC236}">
                <a16:creationId xmlns:a16="http://schemas.microsoft.com/office/drawing/2014/main" id="{328B39E0-8E89-DE43-90BB-902FCDA5CCB7}"/>
              </a:ext>
            </a:extLst>
          </p:cNvPr>
          <p:cNvPicPr>
            <a:picLocks noGrp="1" noChangeAspect="1"/>
          </p:cNvPicPr>
          <p:nvPr>
            <p:ph idx="1"/>
          </p:nvPr>
        </p:nvPicPr>
        <p:blipFill>
          <a:blip r:embed="rId3"/>
          <a:stretch>
            <a:fillRect/>
          </a:stretch>
        </p:blipFill>
        <p:spPr>
          <a:xfrm>
            <a:off x="1411388" y="1490435"/>
            <a:ext cx="6321223" cy="5062765"/>
          </a:xfrm>
        </p:spPr>
      </p:pic>
    </p:spTree>
    <p:extLst>
      <p:ext uri="{BB962C8B-B14F-4D97-AF65-F5344CB8AC3E}">
        <p14:creationId xmlns:p14="http://schemas.microsoft.com/office/powerpoint/2010/main" val="3139397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A42EFC-83FB-AF41-816E-5BAB392F40F7}" type="slidenum">
              <a:rPr lang="en-US" smtClean="0"/>
              <a:pPr/>
              <a:t>18</a:t>
            </a:fld>
            <a:endParaRPr lang="en-US"/>
          </a:p>
        </p:txBody>
      </p:sp>
      <p:sp>
        <p:nvSpPr>
          <p:cNvPr id="16386" name="Title 1"/>
          <p:cNvSpPr>
            <a:spLocks noGrp="1"/>
          </p:cNvSpPr>
          <p:nvPr>
            <p:ph type="title"/>
          </p:nvPr>
        </p:nvSpPr>
        <p:spPr/>
        <p:txBody>
          <a:bodyPr/>
          <a:lstStyle/>
          <a:p>
            <a:r>
              <a:rPr lang="en-US" dirty="0"/>
              <a:t>Evaluation / Impact</a:t>
            </a:r>
          </a:p>
        </p:txBody>
      </p:sp>
      <p:sp>
        <p:nvSpPr>
          <p:cNvPr id="3" name="Content Placeholder 2">
            <a:extLst>
              <a:ext uri="{FF2B5EF4-FFF2-40B4-BE49-F238E27FC236}">
                <a16:creationId xmlns:a16="http://schemas.microsoft.com/office/drawing/2014/main" id="{58092CB7-B49F-8040-97B2-A8AED551E53A}"/>
              </a:ext>
            </a:extLst>
          </p:cNvPr>
          <p:cNvSpPr>
            <a:spLocks noGrp="1"/>
          </p:cNvSpPr>
          <p:nvPr>
            <p:ph idx="1"/>
          </p:nvPr>
        </p:nvSpPr>
        <p:spPr/>
        <p:txBody>
          <a:bodyPr/>
          <a:lstStyle/>
          <a:p>
            <a:r>
              <a:rPr lang="en-US" dirty="0"/>
              <a:t>Shows that geographically replicated, ACID-compliant, transactional databases with high availability and near-linear scalability are </a:t>
            </a:r>
            <a:r>
              <a:rPr lang="en-US" i="1" dirty="0"/>
              <a:t>feasible</a:t>
            </a:r>
          </a:p>
          <a:p>
            <a:r>
              <a:rPr lang="en-US" dirty="0"/>
              <a:t>Paper cited hundreds of times</a:t>
            </a:r>
          </a:p>
          <a:p>
            <a:r>
              <a:rPr lang="en-US" dirty="0"/>
              <a:t>Influenced design of </a:t>
            </a:r>
            <a:r>
              <a:rPr lang="en-US" dirty="0" err="1"/>
              <a:t>FaunaDB</a:t>
            </a:r>
            <a:endParaRPr lang="en-US" dirty="0"/>
          </a:p>
        </p:txBody>
      </p:sp>
    </p:spTree>
    <p:extLst>
      <p:ext uri="{BB962C8B-B14F-4D97-AF65-F5344CB8AC3E}">
        <p14:creationId xmlns:p14="http://schemas.microsoft.com/office/powerpoint/2010/main" val="2911717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p:txBody>
          <a:bodyPr>
            <a:normAutofit/>
          </a:bodyPr>
          <a:lstStyle/>
          <a:p>
            <a:pPr>
              <a:lnSpc>
                <a:spcPct val="110000"/>
              </a:lnSpc>
            </a:pPr>
            <a:r>
              <a:rPr lang="en-US" b="1" dirty="0">
                <a:solidFill>
                  <a:srgbClr val="0000FF"/>
                </a:solidFill>
              </a:rPr>
              <a:t>Trend 1: </a:t>
            </a:r>
            <a:r>
              <a:rPr lang="en-US" dirty="0"/>
              <a:t>Move away from supporting ACID database transactions across multiple partitions</a:t>
            </a:r>
          </a:p>
          <a:p>
            <a:pPr>
              <a:lnSpc>
                <a:spcPct val="110000"/>
              </a:lnSpc>
            </a:pPr>
            <a:r>
              <a:rPr lang="en-US" dirty="0"/>
              <a:t>Some commercial systems (Dynamo, MongoDB) provide no</a:t>
            </a:r>
            <a:r>
              <a:rPr lang="en-US" i="1" dirty="0"/>
              <a:t> </a:t>
            </a:r>
            <a:r>
              <a:rPr lang="en-US" dirty="0"/>
              <a:t>transactional support</a:t>
            </a:r>
          </a:p>
          <a:p>
            <a:pPr>
              <a:lnSpc>
                <a:spcPct val="110000"/>
              </a:lnSpc>
            </a:pPr>
            <a:r>
              <a:rPr lang="en-US" dirty="0"/>
              <a:t>Other systems (Azure, Megastore) only provide limited transactionality</a:t>
            </a:r>
          </a:p>
        </p:txBody>
      </p:sp>
      <p:sp>
        <p:nvSpPr>
          <p:cNvPr id="4" name="Slide Number Placeholder 3"/>
          <p:cNvSpPr>
            <a:spLocks noGrp="1"/>
          </p:cNvSpPr>
          <p:nvPr>
            <p:ph type="sldNum" sz="quarter" idx="12"/>
          </p:nvPr>
        </p:nvSpPr>
        <p:spPr/>
        <p:txBody>
          <a:bodyPr/>
          <a:lstStyle/>
          <a:p>
            <a:fld id="{9CA42EFC-83FB-AF41-816E-5BAB392F40F7}" type="slidenum">
              <a:rPr lang="en-US" smtClean="0"/>
              <a:pPr/>
              <a:t>2</a:t>
            </a:fld>
            <a:endParaRPr lang="en-US"/>
          </a:p>
        </p:txBody>
      </p:sp>
      <p:sp>
        <p:nvSpPr>
          <p:cNvPr id="16386" name="Title 1"/>
          <p:cNvSpPr>
            <a:spLocks noGrp="1"/>
          </p:cNvSpPr>
          <p:nvPr>
            <p:ph type="title"/>
          </p:nvPr>
        </p:nvSpPr>
        <p:spPr/>
        <p:txBody>
          <a:bodyPr/>
          <a:lstStyle/>
          <a:p>
            <a:r>
              <a:rPr lang="en-US" dirty="0"/>
              <a:t>Motivation</a:t>
            </a:r>
          </a:p>
        </p:txBody>
      </p:sp>
    </p:spTree>
    <p:extLst>
      <p:ext uri="{BB962C8B-B14F-4D97-AF65-F5344CB8AC3E}">
        <p14:creationId xmlns:p14="http://schemas.microsoft.com/office/powerpoint/2010/main" val="1717073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p:txBody>
          <a:bodyPr>
            <a:normAutofit/>
          </a:bodyPr>
          <a:lstStyle/>
          <a:p>
            <a:r>
              <a:rPr lang="en-US" b="1" dirty="0">
                <a:solidFill>
                  <a:srgbClr val="0000FF"/>
                </a:solidFill>
              </a:rPr>
              <a:t>Trend 2: </a:t>
            </a:r>
            <a:r>
              <a:rPr lang="en-US" i="1" dirty="0"/>
              <a:t>Reversal </a:t>
            </a:r>
            <a:r>
              <a:rPr lang="en-US" dirty="0"/>
              <a:t>of reduced consistency guarantees with respect to replication</a:t>
            </a:r>
          </a:p>
          <a:p>
            <a:r>
              <a:rPr lang="en-US" dirty="0"/>
              <a:t>Older systems (Dynamo, PNUTS) reduce consistency guarantees for replicated data, citing CAP Theorem</a:t>
            </a:r>
          </a:p>
          <a:p>
            <a:r>
              <a:rPr lang="en-US" dirty="0"/>
              <a:t>Newer systems (Megastore, Spinnaker) support strongly consistent replication</a:t>
            </a:r>
          </a:p>
        </p:txBody>
      </p:sp>
      <p:sp>
        <p:nvSpPr>
          <p:cNvPr id="4" name="Slide Number Placeholder 3"/>
          <p:cNvSpPr>
            <a:spLocks noGrp="1"/>
          </p:cNvSpPr>
          <p:nvPr>
            <p:ph type="sldNum" sz="quarter" idx="12"/>
          </p:nvPr>
        </p:nvSpPr>
        <p:spPr/>
        <p:txBody>
          <a:bodyPr/>
          <a:lstStyle/>
          <a:p>
            <a:fld id="{9CA42EFC-83FB-AF41-816E-5BAB392F40F7}" type="slidenum">
              <a:rPr lang="en-US" smtClean="0"/>
              <a:pPr/>
              <a:t>3</a:t>
            </a:fld>
            <a:endParaRPr lang="en-US"/>
          </a:p>
        </p:txBody>
      </p:sp>
      <p:sp>
        <p:nvSpPr>
          <p:cNvPr id="16386" name="Title 1"/>
          <p:cNvSpPr>
            <a:spLocks noGrp="1"/>
          </p:cNvSpPr>
          <p:nvPr>
            <p:ph type="title"/>
          </p:nvPr>
        </p:nvSpPr>
        <p:spPr/>
        <p:txBody>
          <a:bodyPr/>
          <a:lstStyle/>
          <a:p>
            <a:r>
              <a:rPr lang="en-US" dirty="0"/>
              <a:t>Motivation</a:t>
            </a:r>
          </a:p>
        </p:txBody>
      </p:sp>
    </p:spTree>
    <p:extLst>
      <p:ext uri="{BB962C8B-B14F-4D97-AF65-F5344CB8AC3E}">
        <p14:creationId xmlns:p14="http://schemas.microsoft.com/office/powerpoint/2010/main" val="1154896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p:txBody>
          <a:bodyPr>
            <a:normAutofit/>
          </a:bodyPr>
          <a:lstStyle/>
          <a:p>
            <a:r>
              <a:rPr lang="en-US" i="1" dirty="0"/>
              <a:t>Layer running on top of a non-transactional storage system, transforming it into a shared-nothing, (near)-linearly scalable distributed database system that provides high availability</a:t>
            </a:r>
            <a:r>
              <a:rPr lang="en-US" baseline="30000" dirty="0">
                <a:solidFill>
                  <a:srgbClr val="0000FF"/>
                </a:solidFill>
              </a:rPr>
              <a:t>1</a:t>
            </a:r>
            <a:r>
              <a:rPr lang="en-US" i="1" dirty="0"/>
              <a:t> and full ACID transactions</a:t>
            </a:r>
          </a:p>
          <a:p>
            <a:pPr marL="0" indent="0">
              <a:buNone/>
            </a:pPr>
            <a:endParaRPr lang="en-US" i="1" dirty="0"/>
          </a:p>
          <a:p>
            <a:pPr marL="0" indent="0">
              <a:buNone/>
            </a:pPr>
            <a:endParaRPr lang="en-US" i="1" dirty="0"/>
          </a:p>
          <a:p>
            <a:pPr marL="0" indent="0">
              <a:buNone/>
            </a:pPr>
            <a:endParaRPr lang="en-US" sz="2000" i="1" dirty="0"/>
          </a:p>
          <a:p>
            <a:pPr marL="0" indent="0">
              <a:buNone/>
            </a:pPr>
            <a:r>
              <a:rPr lang="en-US" sz="2000" baseline="30000" dirty="0">
                <a:solidFill>
                  <a:srgbClr val="0000FF"/>
                </a:solidFill>
              </a:rPr>
              <a:t>1</a:t>
            </a:r>
            <a:r>
              <a:rPr lang="en-US" sz="2000" dirty="0">
                <a:solidFill>
                  <a:srgbClr val="0000FF"/>
                </a:solidFill>
              </a:rPr>
              <a:t> </a:t>
            </a:r>
            <a:r>
              <a:rPr lang="en-US" sz="2000" i="1" dirty="0"/>
              <a:t>“High availability” means database can fail over on the fly with no downtime (different from CAP Theorem)</a:t>
            </a:r>
          </a:p>
        </p:txBody>
      </p:sp>
      <p:sp>
        <p:nvSpPr>
          <p:cNvPr id="4" name="Slide Number Placeholder 3"/>
          <p:cNvSpPr>
            <a:spLocks noGrp="1"/>
          </p:cNvSpPr>
          <p:nvPr>
            <p:ph type="sldNum" sz="quarter" idx="12"/>
          </p:nvPr>
        </p:nvSpPr>
        <p:spPr/>
        <p:txBody>
          <a:bodyPr/>
          <a:lstStyle/>
          <a:p>
            <a:fld id="{9CA42EFC-83FB-AF41-816E-5BAB392F40F7}" type="slidenum">
              <a:rPr lang="en-US" smtClean="0"/>
              <a:pPr/>
              <a:t>4</a:t>
            </a:fld>
            <a:endParaRPr lang="en-US"/>
          </a:p>
        </p:txBody>
      </p:sp>
      <p:sp>
        <p:nvSpPr>
          <p:cNvPr id="16386" name="Title 1"/>
          <p:cNvSpPr>
            <a:spLocks noGrp="1"/>
          </p:cNvSpPr>
          <p:nvPr>
            <p:ph type="title"/>
          </p:nvPr>
        </p:nvSpPr>
        <p:spPr/>
        <p:txBody>
          <a:bodyPr/>
          <a:lstStyle/>
          <a:p>
            <a:r>
              <a:rPr lang="en-US" dirty="0"/>
              <a:t>Calvin</a:t>
            </a:r>
          </a:p>
        </p:txBody>
      </p:sp>
    </p:spTree>
    <p:extLst>
      <p:ext uri="{BB962C8B-B14F-4D97-AF65-F5344CB8AC3E}">
        <p14:creationId xmlns:p14="http://schemas.microsoft.com/office/powerpoint/2010/main" val="3119303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p:txBody>
          <a:bodyPr>
            <a:normAutofit/>
          </a:bodyPr>
          <a:lstStyle/>
          <a:p>
            <a:r>
              <a:rPr lang="en-US" b="1" dirty="0">
                <a:solidFill>
                  <a:srgbClr val="0000FF"/>
                </a:solidFill>
              </a:rPr>
              <a:t>IBM System R* (1980s): </a:t>
            </a:r>
            <a:r>
              <a:rPr lang="en-US" dirty="0"/>
              <a:t>Pioneered distributed transactions</a:t>
            </a:r>
          </a:p>
          <a:p>
            <a:r>
              <a:rPr lang="en-US" dirty="0"/>
              <a:t>Relied on distributed commit protocol (think 2PC) among partitions to ensure atomicity and durability</a:t>
            </a:r>
          </a:p>
          <a:p>
            <a:r>
              <a:rPr lang="en-US" dirty="0"/>
              <a:t>Held transaction’s locks for duration of commit protocol to ensure isolation</a:t>
            </a:r>
          </a:p>
          <a:p>
            <a:pPr lvl="1">
              <a:lnSpc>
                <a:spcPct val="100000"/>
              </a:lnSpc>
              <a:buFont typeface="Courier New" panose="02070309020205020404" pitchFamily="49" charset="0"/>
              <a:buChar char="o"/>
            </a:pPr>
            <a:r>
              <a:rPr lang="en-US" dirty="0"/>
              <a:t>High </a:t>
            </a:r>
            <a:r>
              <a:rPr lang="en-US" b="1" dirty="0">
                <a:solidFill>
                  <a:srgbClr val="0000FF"/>
                </a:solidFill>
              </a:rPr>
              <a:t>contention footprint</a:t>
            </a:r>
          </a:p>
          <a:p>
            <a:pPr lvl="1">
              <a:lnSpc>
                <a:spcPct val="100000"/>
              </a:lnSpc>
              <a:buFont typeface="Courier New" panose="02070309020205020404" pitchFamily="49" charset="0"/>
              <a:buChar char="o"/>
            </a:pPr>
            <a:r>
              <a:rPr lang="en-US" dirty="0"/>
              <a:t>Low </a:t>
            </a:r>
            <a:r>
              <a:rPr lang="en-US" b="1" dirty="0">
                <a:solidFill>
                  <a:srgbClr val="0000FF"/>
                </a:solidFill>
              </a:rPr>
              <a:t>throughput</a:t>
            </a:r>
            <a:r>
              <a:rPr lang="en-US" b="1" dirty="0"/>
              <a:t> </a:t>
            </a:r>
            <a:endParaRPr lang="en-US" dirty="0"/>
          </a:p>
        </p:txBody>
      </p:sp>
      <p:sp>
        <p:nvSpPr>
          <p:cNvPr id="4" name="Slide Number Placeholder 3"/>
          <p:cNvSpPr>
            <a:spLocks noGrp="1"/>
          </p:cNvSpPr>
          <p:nvPr>
            <p:ph type="sldNum" sz="quarter" idx="12"/>
          </p:nvPr>
        </p:nvSpPr>
        <p:spPr/>
        <p:txBody>
          <a:bodyPr/>
          <a:lstStyle/>
          <a:p>
            <a:fld id="{9CA42EFC-83FB-AF41-816E-5BAB392F40F7}" type="slidenum">
              <a:rPr lang="en-US" smtClean="0"/>
              <a:pPr/>
              <a:t>5</a:t>
            </a:fld>
            <a:endParaRPr lang="en-US"/>
          </a:p>
        </p:txBody>
      </p:sp>
      <p:sp>
        <p:nvSpPr>
          <p:cNvPr id="16386" name="Title 1"/>
          <p:cNvSpPr>
            <a:spLocks noGrp="1"/>
          </p:cNvSpPr>
          <p:nvPr>
            <p:ph type="title"/>
          </p:nvPr>
        </p:nvSpPr>
        <p:spPr/>
        <p:txBody>
          <a:bodyPr/>
          <a:lstStyle/>
          <a:p>
            <a:r>
              <a:rPr lang="en-US" dirty="0"/>
              <a:t>Previous Solutions</a:t>
            </a:r>
          </a:p>
        </p:txBody>
      </p:sp>
    </p:spTree>
    <p:extLst>
      <p:ext uri="{BB962C8B-B14F-4D97-AF65-F5344CB8AC3E}">
        <p14:creationId xmlns:p14="http://schemas.microsoft.com/office/powerpoint/2010/main" val="683263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p:txBody>
          <a:bodyPr>
            <a:normAutofit/>
          </a:bodyPr>
          <a:lstStyle/>
          <a:p>
            <a:r>
              <a:rPr lang="en-US" b="1" dirty="0">
                <a:solidFill>
                  <a:srgbClr val="0000FF"/>
                </a:solidFill>
              </a:rPr>
              <a:t>Design Principle: </a:t>
            </a:r>
            <a:r>
              <a:rPr lang="en-US" dirty="0"/>
              <a:t>Move as much heavy lifting as possible to </a:t>
            </a:r>
            <a:r>
              <a:rPr lang="en-US" i="1" dirty="0"/>
              <a:t>earlier</a:t>
            </a:r>
            <a:r>
              <a:rPr lang="en-US" dirty="0"/>
              <a:t> in transaction pipeline, </a:t>
            </a:r>
            <a:r>
              <a:rPr lang="en-US" i="1" dirty="0"/>
              <a:t>before </a:t>
            </a:r>
            <a:r>
              <a:rPr lang="en-US" dirty="0"/>
              <a:t>locks are acquired</a:t>
            </a:r>
          </a:p>
          <a:p>
            <a:pPr lvl="1">
              <a:lnSpc>
                <a:spcPct val="100000"/>
              </a:lnSpc>
              <a:buFont typeface="Courier New" panose="02070309020205020404" pitchFamily="49" charset="0"/>
              <a:buChar char="o"/>
            </a:pPr>
            <a:r>
              <a:rPr lang="en-US" dirty="0"/>
              <a:t>Low </a:t>
            </a:r>
            <a:r>
              <a:rPr lang="en-US" b="1" dirty="0">
                <a:solidFill>
                  <a:srgbClr val="0000FF"/>
                </a:solidFill>
              </a:rPr>
              <a:t>contention footprint</a:t>
            </a:r>
          </a:p>
          <a:p>
            <a:r>
              <a:rPr lang="en-US" b="1" dirty="0">
                <a:solidFill>
                  <a:srgbClr val="0000FF"/>
                </a:solidFill>
              </a:rPr>
              <a:t>Key Technical Idea: </a:t>
            </a:r>
            <a:r>
              <a:rPr lang="en-US" i="1" dirty="0"/>
              <a:t>Deterministic locking protocol </a:t>
            </a:r>
            <a:r>
              <a:rPr lang="en-US" dirty="0"/>
              <a:t>that eliminates need for distributed commit protocols</a:t>
            </a:r>
          </a:p>
          <a:p>
            <a:pPr lvl="1">
              <a:lnSpc>
                <a:spcPct val="100000"/>
              </a:lnSpc>
              <a:buFont typeface="Courier New" panose="02070309020205020404" pitchFamily="49" charset="0"/>
              <a:buChar char="o"/>
            </a:pPr>
            <a:r>
              <a:rPr lang="en-US" dirty="0"/>
              <a:t>High </a:t>
            </a:r>
            <a:r>
              <a:rPr lang="en-US" b="1" dirty="0">
                <a:solidFill>
                  <a:srgbClr val="0000FF"/>
                </a:solidFill>
              </a:rPr>
              <a:t>throughput</a:t>
            </a:r>
          </a:p>
        </p:txBody>
      </p:sp>
      <p:sp>
        <p:nvSpPr>
          <p:cNvPr id="4" name="Slide Number Placeholder 3"/>
          <p:cNvSpPr>
            <a:spLocks noGrp="1"/>
          </p:cNvSpPr>
          <p:nvPr>
            <p:ph type="sldNum" sz="quarter" idx="12"/>
          </p:nvPr>
        </p:nvSpPr>
        <p:spPr/>
        <p:txBody>
          <a:bodyPr/>
          <a:lstStyle/>
          <a:p>
            <a:fld id="{9CA42EFC-83FB-AF41-816E-5BAB392F40F7}" type="slidenum">
              <a:rPr lang="en-US" smtClean="0"/>
              <a:pPr/>
              <a:t>6</a:t>
            </a:fld>
            <a:endParaRPr lang="en-US"/>
          </a:p>
        </p:txBody>
      </p:sp>
      <p:sp>
        <p:nvSpPr>
          <p:cNvPr id="16386" name="Title 1"/>
          <p:cNvSpPr>
            <a:spLocks noGrp="1"/>
          </p:cNvSpPr>
          <p:nvPr>
            <p:ph type="title"/>
          </p:nvPr>
        </p:nvSpPr>
        <p:spPr/>
        <p:txBody>
          <a:bodyPr/>
          <a:lstStyle/>
          <a:p>
            <a:r>
              <a:rPr lang="en-US" dirty="0"/>
              <a:t>Key Idea</a:t>
            </a:r>
          </a:p>
        </p:txBody>
      </p:sp>
    </p:spTree>
    <p:extLst>
      <p:ext uri="{BB962C8B-B14F-4D97-AF65-F5344CB8AC3E}">
        <p14:creationId xmlns:p14="http://schemas.microsoft.com/office/powerpoint/2010/main" val="3814827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p:txBody>
          <a:bodyPr>
            <a:normAutofit/>
          </a:bodyPr>
          <a:lstStyle/>
          <a:p>
            <a:r>
              <a:rPr lang="en-US" dirty="0"/>
              <a:t>Transactions either </a:t>
            </a:r>
            <a:r>
              <a:rPr lang="en-US" i="1" dirty="0"/>
              <a:t>commit</a:t>
            </a:r>
            <a:r>
              <a:rPr lang="en-US" dirty="0"/>
              <a:t> or </a:t>
            </a:r>
            <a:r>
              <a:rPr lang="en-US" i="1" dirty="0"/>
              <a:t>abort</a:t>
            </a:r>
          </a:p>
          <a:p>
            <a:r>
              <a:rPr lang="en-US" dirty="0"/>
              <a:t>Transaction aborts fall into two categories:</a:t>
            </a:r>
          </a:p>
          <a:p>
            <a:pPr marL="971550" lvl="1" indent="-514350">
              <a:lnSpc>
                <a:spcPct val="100000"/>
              </a:lnSpc>
              <a:buFont typeface="+mj-lt"/>
              <a:buAutoNum type="arabicPeriod"/>
            </a:pPr>
            <a:r>
              <a:rPr lang="en-US" b="1" dirty="0">
                <a:solidFill>
                  <a:srgbClr val="0000FF"/>
                </a:solidFill>
              </a:rPr>
              <a:t>Nondeterministic: </a:t>
            </a:r>
            <a:r>
              <a:rPr lang="en-US" dirty="0"/>
              <a:t>Node failures</a:t>
            </a:r>
          </a:p>
          <a:p>
            <a:pPr marL="971550" lvl="1" indent="-514350">
              <a:lnSpc>
                <a:spcPct val="100000"/>
              </a:lnSpc>
              <a:buFont typeface="+mj-lt"/>
              <a:buAutoNum type="arabicPeriod"/>
            </a:pPr>
            <a:r>
              <a:rPr lang="en-US" b="1" dirty="0">
                <a:solidFill>
                  <a:srgbClr val="0000FF"/>
                </a:solidFill>
              </a:rPr>
              <a:t>Deterministic: </a:t>
            </a:r>
            <a:r>
              <a:rPr lang="en-US" dirty="0"/>
              <a:t>Distributed deadlock, transaction logic forcing an abort, etc.</a:t>
            </a:r>
          </a:p>
          <a:p>
            <a:pPr marL="514350" indent="-457200"/>
            <a:r>
              <a:rPr lang="en-US" dirty="0"/>
              <a:t>Deterministic aborts can be detected before locks are acquired</a:t>
            </a:r>
          </a:p>
          <a:p>
            <a:pPr lvl="1">
              <a:lnSpc>
                <a:spcPct val="100000"/>
              </a:lnSpc>
              <a:buFont typeface="Courier New" panose="02070309020205020404" pitchFamily="49" charset="0"/>
              <a:buChar char="o"/>
            </a:pPr>
            <a:r>
              <a:rPr lang="en-US" dirty="0"/>
              <a:t>Doesn’t need to be part of commit protocol</a:t>
            </a:r>
          </a:p>
        </p:txBody>
      </p:sp>
      <p:sp>
        <p:nvSpPr>
          <p:cNvPr id="4" name="Slide Number Placeholder 3"/>
          <p:cNvSpPr>
            <a:spLocks noGrp="1"/>
          </p:cNvSpPr>
          <p:nvPr>
            <p:ph type="sldNum" sz="quarter" idx="12"/>
          </p:nvPr>
        </p:nvSpPr>
        <p:spPr/>
        <p:txBody>
          <a:bodyPr/>
          <a:lstStyle/>
          <a:p>
            <a:fld id="{9CA42EFC-83FB-AF41-816E-5BAB392F40F7}" type="slidenum">
              <a:rPr lang="en-US" smtClean="0"/>
              <a:pPr/>
              <a:t>7</a:t>
            </a:fld>
            <a:endParaRPr lang="en-US"/>
          </a:p>
        </p:txBody>
      </p:sp>
      <p:sp>
        <p:nvSpPr>
          <p:cNvPr id="16386" name="Title 1"/>
          <p:cNvSpPr>
            <a:spLocks noGrp="1"/>
          </p:cNvSpPr>
          <p:nvPr>
            <p:ph type="title"/>
          </p:nvPr>
        </p:nvSpPr>
        <p:spPr/>
        <p:txBody>
          <a:bodyPr/>
          <a:lstStyle/>
          <a:p>
            <a:r>
              <a:rPr lang="en-US" dirty="0"/>
              <a:t>Determinism is Useful</a:t>
            </a:r>
          </a:p>
        </p:txBody>
      </p:sp>
    </p:spTree>
    <p:extLst>
      <p:ext uri="{BB962C8B-B14F-4D97-AF65-F5344CB8AC3E}">
        <p14:creationId xmlns:p14="http://schemas.microsoft.com/office/powerpoint/2010/main" val="3269454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p:txBody>
          <a:bodyPr>
            <a:normAutofit/>
          </a:bodyPr>
          <a:lstStyle/>
          <a:p>
            <a:r>
              <a:rPr lang="en-US" dirty="0"/>
              <a:t>Consider the following:</a:t>
            </a:r>
          </a:p>
          <a:p>
            <a:pPr marL="914400" lvl="1" indent="-514350">
              <a:lnSpc>
                <a:spcPct val="100000"/>
              </a:lnSpc>
              <a:buFont typeface="+mj-lt"/>
              <a:buAutoNum type="arabicPeriod"/>
            </a:pPr>
            <a:r>
              <a:rPr lang="en-US" dirty="0"/>
              <a:t>Client application sends transaction requests</a:t>
            </a:r>
          </a:p>
          <a:p>
            <a:pPr marL="914400" lvl="1" indent="-514350">
              <a:lnSpc>
                <a:spcPct val="100000"/>
              </a:lnSpc>
              <a:buFont typeface="+mj-lt"/>
              <a:buAutoNum type="arabicPeriod"/>
            </a:pPr>
            <a:r>
              <a:rPr lang="en-US" dirty="0"/>
              <a:t>Replicate and log transaction requests at each partition</a:t>
            </a:r>
          </a:p>
          <a:p>
            <a:pPr marL="914400" lvl="1" indent="-514350">
              <a:lnSpc>
                <a:spcPct val="100000"/>
              </a:lnSpc>
              <a:buFont typeface="+mj-lt"/>
              <a:buAutoNum type="arabicPeriod"/>
            </a:pPr>
            <a:r>
              <a:rPr lang="en-US" dirty="0"/>
              <a:t>Produce </a:t>
            </a:r>
            <a:r>
              <a:rPr lang="en-US" i="1" dirty="0"/>
              <a:t>globally </a:t>
            </a:r>
            <a:r>
              <a:rPr lang="en-US" dirty="0"/>
              <a:t>ordered, </a:t>
            </a:r>
            <a:r>
              <a:rPr lang="en-US" i="1" dirty="0"/>
              <a:t>serial</a:t>
            </a:r>
            <a:r>
              <a:rPr lang="en-US" dirty="0"/>
              <a:t> log of transaction inputs</a:t>
            </a:r>
          </a:p>
          <a:p>
            <a:pPr marL="914400" lvl="1" indent="-514350">
              <a:lnSpc>
                <a:spcPct val="100000"/>
              </a:lnSpc>
              <a:buFont typeface="+mj-lt"/>
              <a:buAutoNum type="arabicPeriod"/>
            </a:pPr>
            <a:r>
              <a:rPr lang="en-US" dirty="0"/>
              <a:t>Execute relevant transaction inputs on each replica (acquiring locks of course)</a:t>
            </a:r>
          </a:p>
        </p:txBody>
      </p:sp>
      <p:sp>
        <p:nvSpPr>
          <p:cNvPr id="4" name="Slide Number Placeholder 3"/>
          <p:cNvSpPr>
            <a:spLocks noGrp="1"/>
          </p:cNvSpPr>
          <p:nvPr>
            <p:ph type="sldNum" sz="quarter" idx="12"/>
          </p:nvPr>
        </p:nvSpPr>
        <p:spPr/>
        <p:txBody>
          <a:bodyPr/>
          <a:lstStyle/>
          <a:p>
            <a:fld id="{9CA42EFC-83FB-AF41-816E-5BAB392F40F7}" type="slidenum">
              <a:rPr lang="en-US" smtClean="0"/>
              <a:pPr/>
              <a:t>8</a:t>
            </a:fld>
            <a:endParaRPr lang="en-US"/>
          </a:p>
        </p:txBody>
      </p:sp>
      <p:sp>
        <p:nvSpPr>
          <p:cNvPr id="16386" name="Title 1"/>
          <p:cNvSpPr>
            <a:spLocks noGrp="1"/>
          </p:cNvSpPr>
          <p:nvPr>
            <p:ph type="title"/>
          </p:nvPr>
        </p:nvSpPr>
        <p:spPr/>
        <p:txBody>
          <a:bodyPr/>
          <a:lstStyle/>
          <a:p>
            <a:r>
              <a:rPr lang="en-US" dirty="0"/>
              <a:t>Determinism is Useful</a:t>
            </a:r>
          </a:p>
        </p:txBody>
      </p:sp>
    </p:spTree>
    <p:extLst>
      <p:ext uri="{BB962C8B-B14F-4D97-AF65-F5344CB8AC3E}">
        <p14:creationId xmlns:p14="http://schemas.microsoft.com/office/powerpoint/2010/main" val="972122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p:txBody>
          <a:bodyPr>
            <a:normAutofit/>
          </a:bodyPr>
          <a:lstStyle/>
          <a:p>
            <a:r>
              <a:rPr lang="en-US" i="1" dirty="0"/>
              <a:t>If we guarantee the final state of replicas do not diverge, we can design a system in which node failures do not abort transactions </a:t>
            </a:r>
          </a:p>
          <a:p>
            <a:r>
              <a:rPr lang="en-US" dirty="0"/>
              <a:t>Some replica takes over to complete transaction</a:t>
            </a:r>
          </a:p>
          <a:p>
            <a:pPr lvl="1">
              <a:lnSpc>
                <a:spcPct val="100000"/>
              </a:lnSpc>
              <a:buFont typeface="Courier New" panose="02070309020205020404" pitchFamily="49" charset="0"/>
              <a:buChar char="o"/>
            </a:pPr>
            <a:r>
              <a:rPr lang="en-US" b="1" dirty="0">
                <a:solidFill>
                  <a:srgbClr val="0000FF"/>
                </a:solidFill>
              </a:rPr>
              <a:t>Nondeterministic aborts </a:t>
            </a:r>
            <a:r>
              <a:rPr lang="en-US" dirty="0"/>
              <a:t>can be ignored</a:t>
            </a:r>
          </a:p>
          <a:p>
            <a:r>
              <a:rPr lang="en-US" dirty="0"/>
              <a:t>Eliminates need for distributed commit protocol at end of transaction</a:t>
            </a:r>
          </a:p>
          <a:p>
            <a:pPr lvl="1">
              <a:buFont typeface="Courier New" panose="02070309020205020404" pitchFamily="49" charset="0"/>
              <a:buChar char="o"/>
            </a:pPr>
            <a:r>
              <a:rPr lang="en-US" dirty="0"/>
              <a:t>Low </a:t>
            </a:r>
            <a:r>
              <a:rPr lang="en-US" b="1" dirty="0">
                <a:solidFill>
                  <a:srgbClr val="0000FF"/>
                </a:solidFill>
              </a:rPr>
              <a:t>contention footprint</a:t>
            </a:r>
          </a:p>
        </p:txBody>
      </p:sp>
      <p:sp>
        <p:nvSpPr>
          <p:cNvPr id="4" name="Slide Number Placeholder 3"/>
          <p:cNvSpPr>
            <a:spLocks noGrp="1"/>
          </p:cNvSpPr>
          <p:nvPr>
            <p:ph type="sldNum" sz="quarter" idx="12"/>
          </p:nvPr>
        </p:nvSpPr>
        <p:spPr/>
        <p:txBody>
          <a:bodyPr/>
          <a:lstStyle/>
          <a:p>
            <a:fld id="{9CA42EFC-83FB-AF41-816E-5BAB392F40F7}" type="slidenum">
              <a:rPr lang="en-US" smtClean="0"/>
              <a:pPr/>
              <a:t>9</a:t>
            </a:fld>
            <a:endParaRPr lang="en-US"/>
          </a:p>
        </p:txBody>
      </p:sp>
      <p:sp>
        <p:nvSpPr>
          <p:cNvPr id="16386" name="Title 1"/>
          <p:cNvSpPr>
            <a:spLocks noGrp="1"/>
          </p:cNvSpPr>
          <p:nvPr>
            <p:ph type="title"/>
          </p:nvPr>
        </p:nvSpPr>
        <p:spPr/>
        <p:txBody>
          <a:bodyPr/>
          <a:lstStyle/>
          <a:p>
            <a:r>
              <a:rPr lang="en-US" dirty="0"/>
              <a:t>Determinism is Useful</a:t>
            </a:r>
          </a:p>
        </p:txBody>
      </p:sp>
    </p:spTree>
    <p:extLst>
      <p:ext uri="{BB962C8B-B14F-4D97-AF65-F5344CB8AC3E}">
        <p14:creationId xmlns:p14="http://schemas.microsoft.com/office/powerpoint/2010/main" val="198431776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w="28575">
          <a:solidFill>
            <a:schemeClr val="tx1"/>
          </a:solidFill>
          <a:prstDash val="sysDash"/>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b="0" dirty="0">
            <a:solidFill>
              <a:schemeClr val="tx1"/>
            </a:solidFill>
            <a:latin typeface="+mn-lt"/>
          </a:defRPr>
        </a:defPPr>
      </a:lstStyle>
      <a:style>
        <a:lnRef idx="1">
          <a:schemeClr val="accent1"/>
        </a:lnRef>
        <a:fillRef idx="3">
          <a:schemeClr val="accent1"/>
        </a:fillRef>
        <a:effectRef idx="2">
          <a:schemeClr val="accent1"/>
        </a:effectRef>
        <a:fontRef idx="minor">
          <a:schemeClr val="lt1"/>
        </a:fontRef>
      </a:style>
    </a:spDef>
    <a:lnDef>
      <a:spPr>
        <a:ln>
          <a:prstDash val="solid"/>
          <a:headEnd type="arrow"/>
          <a:tailEnd type="none"/>
        </a:ln>
        <a:effectLst/>
      </a:spPr>
      <a:bodyPr/>
      <a:lstStyle/>
      <a:style>
        <a:lnRef idx="3">
          <a:schemeClr val="dk1"/>
        </a:lnRef>
        <a:fillRef idx="0">
          <a:schemeClr val="dk1"/>
        </a:fillRef>
        <a:effectRef idx="2">
          <a:schemeClr val="dk1"/>
        </a:effectRef>
        <a:fontRef idx="minor">
          <a:schemeClr val="tx1"/>
        </a:fontRef>
      </a:style>
    </a:lnDef>
    <a:txDef>
      <a:spPr>
        <a:noFill/>
      </a:spPr>
      <a:bodyPr wrap="none" rtlCol="0">
        <a:spAutoFit/>
      </a:bodyPr>
      <a:lstStyle>
        <a:defPPr>
          <a:defRPr smtClean="0">
            <a:latin typeface="Arial" charset="0"/>
            <a:ea typeface="Arial" charset="0"/>
            <a:cs typeface="Arial" charset="0"/>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39800</TotalTime>
  <Words>1456</Words>
  <Application>Microsoft Macintosh PowerPoint</Application>
  <PresentationFormat>On-screen Show (4:3)</PresentationFormat>
  <Paragraphs>153</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Cambria Math</vt:lpstr>
      <vt:lpstr>Courier New</vt:lpstr>
      <vt:lpstr>Times New Roman</vt:lpstr>
      <vt:lpstr>1_Office Theme</vt:lpstr>
      <vt:lpstr>  Calvin: Fast Distributed Transactions for Partitioned Database Systems</vt:lpstr>
      <vt:lpstr>Motivation</vt:lpstr>
      <vt:lpstr>Motivation</vt:lpstr>
      <vt:lpstr>Calvin</vt:lpstr>
      <vt:lpstr>Previous Solutions</vt:lpstr>
      <vt:lpstr>Key Idea</vt:lpstr>
      <vt:lpstr>Determinism is Useful</vt:lpstr>
      <vt:lpstr>Determinism is Useful</vt:lpstr>
      <vt:lpstr>Determinism is Useful</vt:lpstr>
      <vt:lpstr>Deterministic Locking Protocol</vt:lpstr>
      <vt:lpstr>Technical Details</vt:lpstr>
      <vt:lpstr>System Architecture</vt:lpstr>
      <vt:lpstr>System Architecture</vt:lpstr>
      <vt:lpstr>Deterministic Locking Protocol</vt:lpstr>
      <vt:lpstr>TPC-C Benchmark</vt:lpstr>
      <vt:lpstr>Microbenchmark Experiments</vt:lpstr>
      <vt:lpstr>Handling High Contention</vt:lpstr>
      <vt:lpstr>Evaluation / Impact</vt:lpstr>
    </vt:vector>
  </TitlesOfParts>
  <Company>Princeton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dc:title>
  <dc:creator>Kai Li</dc:creator>
  <cp:lastModifiedBy>James W. Heppenstall</cp:lastModifiedBy>
  <cp:revision>1553</cp:revision>
  <cp:lastPrinted>2019-02-20T12:59:07Z</cp:lastPrinted>
  <dcterms:created xsi:type="dcterms:W3CDTF">2013-10-08T01:49:25Z</dcterms:created>
  <dcterms:modified xsi:type="dcterms:W3CDTF">2019-02-20T13:25:57Z</dcterms:modified>
</cp:coreProperties>
</file>