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f2a011816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f2a011816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f2a011816_0_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f2a011816_0_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f2a011816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f2a011816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f2a011816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f2a011816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f2a011816_0_5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f2a011816_0_5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EPaxos with high conflict rates: 1 extra round per command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Bottom: one node slow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4f2a011816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4f2a011816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f2a011816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f2a011816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f2a011816_0_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f2a011816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f2a011816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f2a011816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f2a01181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f2a01181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f2a01181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f2a01181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f2a01181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f2a01181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f2a011816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f2a011816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f2a01181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f2a01181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f2a011816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f2a011816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f2a011816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f2a011816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4f2a011816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4f2a011816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7200" y="422913"/>
            <a:ext cx="8409600" cy="12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There Is More Consensus in Egalitarian Parliaments</a:t>
            </a:r>
            <a:endParaRPr b="1"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67200" y="1685913"/>
            <a:ext cx="8409600" cy="16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Authors: Iulian Moraru, David G. Anderson, Michael Kaminsky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Presenter: Sherry Bai</a:t>
            </a:r>
            <a:endParaRPr sz="22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6925" y="2685525"/>
            <a:ext cx="4070150" cy="20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Replica State</a:t>
            </a:r>
            <a:endParaRPr b="1"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311700" y="1152475"/>
            <a:ext cx="8520600" cy="3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Each replica owns a “row” instead of contending for instances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Ordering constraints (</a:t>
            </a:r>
            <a:r>
              <a:rPr i="1" lang="en" sz="2000"/>
              <a:t>dependencies</a:t>
            </a:r>
            <a:r>
              <a:rPr lang="en" sz="2000"/>
              <a:t>) determine final execution order</a:t>
            </a:r>
            <a:endParaRPr sz="2000"/>
          </a:p>
        </p:txBody>
      </p:sp>
      <p:sp>
        <p:nvSpPr>
          <p:cNvPr id="191" name="Google Shape;191;p22"/>
          <p:cNvSpPr/>
          <p:nvPr/>
        </p:nvSpPr>
        <p:spPr>
          <a:xfrm>
            <a:off x="2061650" y="35292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</a:t>
            </a:r>
            <a:endParaRPr i="1"/>
          </a:p>
        </p:txBody>
      </p:sp>
      <p:sp>
        <p:nvSpPr>
          <p:cNvPr id="192" name="Google Shape;192;p22"/>
          <p:cNvSpPr/>
          <p:nvPr/>
        </p:nvSpPr>
        <p:spPr>
          <a:xfrm>
            <a:off x="2662850" y="35292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</a:t>
            </a:r>
            <a:endParaRPr i="1"/>
          </a:p>
        </p:txBody>
      </p:sp>
      <p:sp>
        <p:nvSpPr>
          <p:cNvPr id="193" name="Google Shape;193;p22"/>
          <p:cNvSpPr/>
          <p:nvPr/>
        </p:nvSpPr>
        <p:spPr>
          <a:xfrm>
            <a:off x="3264050" y="3529200"/>
            <a:ext cx="601200" cy="526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94" name="Google Shape;194;p22"/>
          <p:cNvSpPr/>
          <p:nvPr/>
        </p:nvSpPr>
        <p:spPr>
          <a:xfrm>
            <a:off x="3865250" y="35292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4466450" y="35292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5067650" y="35292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5668850" y="35292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6270050" y="35292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4267700" y="4350550"/>
            <a:ext cx="99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Instances</a:t>
            </a:r>
            <a:endParaRPr/>
          </a:p>
        </p:txBody>
      </p:sp>
      <p:sp>
        <p:nvSpPr>
          <p:cNvPr id="200" name="Google Shape;200;p22"/>
          <p:cNvSpPr txBox="1"/>
          <p:nvPr/>
        </p:nvSpPr>
        <p:spPr>
          <a:xfrm>
            <a:off x="6936750" y="3529200"/>
            <a:ext cx="9987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910550" y="3529200"/>
            <a:ext cx="9987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 </a:t>
            </a:r>
            <a:r>
              <a:rPr i="1" lang="en"/>
              <a:t>R</a:t>
            </a:r>
            <a:endParaRPr i="1"/>
          </a:p>
        </p:txBody>
      </p:sp>
      <p:sp>
        <p:nvSpPr>
          <p:cNvPr id="202" name="Google Shape;202;p22"/>
          <p:cNvSpPr txBox="1"/>
          <p:nvPr/>
        </p:nvSpPr>
        <p:spPr>
          <a:xfrm>
            <a:off x="2201150" y="40554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2802350" y="40554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3403550" y="40554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4004750" y="40554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06" name="Google Shape;206;p22"/>
          <p:cNvSpPr txBox="1"/>
          <p:nvPr/>
        </p:nvSpPr>
        <p:spPr>
          <a:xfrm>
            <a:off x="4605950" y="40554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07" name="Google Shape;207;p22"/>
          <p:cNvSpPr txBox="1"/>
          <p:nvPr/>
        </p:nvSpPr>
        <p:spPr>
          <a:xfrm>
            <a:off x="5207150" y="40554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5808350" y="40554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209" name="Google Shape;209;p22"/>
          <p:cNvSpPr txBox="1"/>
          <p:nvPr/>
        </p:nvSpPr>
        <p:spPr>
          <a:xfrm>
            <a:off x="6409550" y="40554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2061650" y="3003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endParaRPr i="1"/>
          </a:p>
        </p:txBody>
      </p:sp>
      <p:sp>
        <p:nvSpPr>
          <p:cNvPr id="211" name="Google Shape;211;p22"/>
          <p:cNvSpPr/>
          <p:nvPr/>
        </p:nvSpPr>
        <p:spPr>
          <a:xfrm>
            <a:off x="2662850" y="3003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212" name="Google Shape;212;p22"/>
          <p:cNvSpPr/>
          <p:nvPr/>
        </p:nvSpPr>
        <p:spPr>
          <a:xfrm>
            <a:off x="3264050" y="3003000"/>
            <a:ext cx="601200" cy="526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213" name="Google Shape;213;p22"/>
          <p:cNvSpPr/>
          <p:nvPr/>
        </p:nvSpPr>
        <p:spPr>
          <a:xfrm>
            <a:off x="3865250" y="3003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4466450" y="3003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5668850" y="3003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6270050" y="3003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5067650" y="3003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 txBox="1"/>
          <p:nvPr/>
        </p:nvSpPr>
        <p:spPr>
          <a:xfrm>
            <a:off x="910550" y="3003000"/>
            <a:ext cx="9987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 </a:t>
            </a:r>
            <a:r>
              <a:rPr i="1" lang="en"/>
              <a:t>Q</a:t>
            </a:r>
            <a:endParaRPr i="1"/>
          </a:p>
        </p:txBody>
      </p:sp>
      <p:sp>
        <p:nvSpPr>
          <p:cNvPr id="219" name="Google Shape;219;p22"/>
          <p:cNvSpPr txBox="1"/>
          <p:nvPr/>
        </p:nvSpPr>
        <p:spPr>
          <a:xfrm>
            <a:off x="6936750" y="3003000"/>
            <a:ext cx="9987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2061650" y="2476788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</a:t>
            </a:r>
            <a:endParaRPr i="1"/>
          </a:p>
        </p:txBody>
      </p:sp>
      <p:sp>
        <p:nvSpPr>
          <p:cNvPr id="221" name="Google Shape;221;p22"/>
          <p:cNvSpPr/>
          <p:nvPr/>
        </p:nvSpPr>
        <p:spPr>
          <a:xfrm>
            <a:off x="3264050" y="2476788"/>
            <a:ext cx="601200" cy="526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222" name="Google Shape;222;p22"/>
          <p:cNvSpPr/>
          <p:nvPr/>
        </p:nvSpPr>
        <p:spPr>
          <a:xfrm>
            <a:off x="3865250" y="2476788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"/>
          <p:cNvSpPr/>
          <p:nvPr/>
        </p:nvSpPr>
        <p:spPr>
          <a:xfrm>
            <a:off x="4466450" y="2476788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2"/>
          <p:cNvSpPr/>
          <p:nvPr/>
        </p:nvSpPr>
        <p:spPr>
          <a:xfrm>
            <a:off x="5668850" y="2476788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6270050" y="2476788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5067650" y="2476788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 txBox="1"/>
          <p:nvPr/>
        </p:nvSpPr>
        <p:spPr>
          <a:xfrm>
            <a:off x="910550" y="2476788"/>
            <a:ext cx="9987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 </a:t>
            </a:r>
            <a:r>
              <a:rPr i="1" lang="en"/>
              <a:t>P</a:t>
            </a:r>
            <a:endParaRPr i="1"/>
          </a:p>
        </p:txBody>
      </p:sp>
      <p:sp>
        <p:nvSpPr>
          <p:cNvPr id="228" name="Google Shape;228;p22"/>
          <p:cNvSpPr txBox="1"/>
          <p:nvPr/>
        </p:nvSpPr>
        <p:spPr>
          <a:xfrm>
            <a:off x="6936750" y="2476788"/>
            <a:ext cx="9987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2662850" y="24768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cxnSp>
        <p:nvCxnSpPr>
          <p:cNvPr id="230" name="Google Shape;230;p22"/>
          <p:cNvCxnSpPr>
            <a:stCxn id="211" idx="1"/>
          </p:cNvCxnSpPr>
          <p:nvPr/>
        </p:nvCxnSpPr>
        <p:spPr>
          <a:xfrm>
            <a:off x="2662850" y="3266100"/>
            <a:ext cx="300600" cy="263100"/>
          </a:xfrm>
          <a:prstGeom prst="curvedConnector3">
            <a:avLst>
              <a:gd fmla="val 100075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1" name="Google Shape;231;p22"/>
          <p:cNvCxnSpPr>
            <a:stCxn id="193" idx="1"/>
            <a:endCxn id="229" idx="1"/>
          </p:cNvCxnSpPr>
          <p:nvPr/>
        </p:nvCxnSpPr>
        <p:spPr>
          <a:xfrm rot="10800000">
            <a:off x="2662850" y="2739900"/>
            <a:ext cx="601200" cy="1052400"/>
          </a:xfrm>
          <a:prstGeom prst="curvedConnector3">
            <a:avLst>
              <a:gd fmla="val -37558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32" name="Google Shape;232;p22"/>
          <p:cNvCxnSpPr>
            <a:stCxn id="191" idx="1"/>
            <a:endCxn id="210" idx="1"/>
          </p:cNvCxnSpPr>
          <p:nvPr/>
        </p:nvCxnSpPr>
        <p:spPr>
          <a:xfrm flipH="1" rot="10800000">
            <a:off x="2061650" y="3266100"/>
            <a:ext cx="600" cy="526200"/>
          </a:xfrm>
          <a:prstGeom prst="curvedConnector3">
            <a:avLst>
              <a:gd fmla="val -396875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Commit Protocol: Fast Path</a:t>
            </a:r>
            <a:endParaRPr b="1"/>
          </a:p>
        </p:txBody>
      </p:sp>
      <p:sp>
        <p:nvSpPr>
          <p:cNvPr id="238" name="Google Shape;238;p23"/>
          <p:cNvSpPr txBox="1"/>
          <p:nvPr>
            <p:ph idx="1" type="body"/>
          </p:nvPr>
        </p:nvSpPr>
        <p:spPr>
          <a:xfrm>
            <a:off x="311700" y="1152475"/>
            <a:ext cx="4584900" cy="3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Replica </a:t>
            </a:r>
            <a:r>
              <a:rPr i="1" lang="en" sz="2000"/>
              <a:t>L</a:t>
            </a:r>
            <a:r>
              <a:rPr lang="en" sz="2000"/>
              <a:t> can commit command </a:t>
            </a:r>
            <a:r>
              <a:rPr i="1" lang="en" sz="2000"/>
              <a:t>γ</a:t>
            </a:r>
            <a:r>
              <a:rPr lang="en" sz="2000"/>
              <a:t> in 1 RTT if </a:t>
            </a:r>
            <a:r>
              <a:rPr i="1" lang="en" sz="2000"/>
              <a:t>γ</a:t>
            </a:r>
            <a:r>
              <a:rPr lang="en" sz="2000"/>
              <a:t> does not interfere with other commands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Must receive fast-path quorum of </a:t>
            </a:r>
            <a:r>
              <a:rPr i="1" lang="en" sz="2000"/>
              <a:t>PreAccept</a:t>
            </a:r>
            <a:r>
              <a:rPr lang="en" sz="2000"/>
              <a:t> responses with same dependencies and sequence number for </a:t>
            </a:r>
            <a:r>
              <a:rPr i="1" lang="en" sz="2000"/>
              <a:t>γ</a:t>
            </a:r>
            <a:r>
              <a:rPr lang="en" sz="2000"/>
              <a:t> as </a:t>
            </a:r>
            <a:endParaRPr sz="2000"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stored in </a:t>
            </a:r>
            <a:r>
              <a:rPr i="1" lang="en" sz="2000"/>
              <a:t>L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Fast-path quorum: </a:t>
            </a:r>
            <a:endParaRPr sz="2000"/>
          </a:p>
        </p:txBody>
      </p:sp>
      <p:pic>
        <p:nvPicPr>
          <p:cNvPr id="239" name="Google Shape;2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575" y="3980875"/>
            <a:ext cx="10858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100" y="1484063"/>
            <a:ext cx="3562838" cy="21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Commit Protocol: Slow Path</a:t>
            </a:r>
            <a:endParaRPr b="1"/>
          </a:p>
        </p:txBody>
      </p:sp>
      <p:sp>
        <p:nvSpPr>
          <p:cNvPr id="246" name="Google Shape;246;p24"/>
          <p:cNvSpPr txBox="1"/>
          <p:nvPr>
            <p:ph idx="1" type="body"/>
          </p:nvPr>
        </p:nvSpPr>
        <p:spPr>
          <a:xfrm>
            <a:off x="311700" y="1152475"/>
            <a:ext cx="8520600" cy="3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i="1" lang="en" sz="2000"/>
              <a:t>L</a:t>
            </a:r>
            <a:r>
              <a:rPr lang="en" sz="2000"/>
              <a:t> must send additional </a:t>
            </a:r>
            <a:r>
              <a:rPr i="1" lang="en" sz="2000"/>
              <a:t>Accept</a:t>
            </a:r>
            <a:r>
              <a:rPr lang="en" sz="2000"/>
              <a:t> message to simple majority of replicas with updated dependencies and sequence number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On receiving ACKs from simple majority: commit</a:t>
            </a:r>
            <a:endParaRPr sz="2000"/>
          </a:p>
        </p:txBody>
      </p:sp>
      <p:pic>
        <p:nvPicPr>
          <p:cNvPr id="247" name="Google Shape;2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163" y="2553749"/>
            <a:ext cx="5627676" cy="22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Execution</a:t>
            </a:r>
            <a:r>
              <a:rPr b="1" lang="en"/>
              <a:t> Algorithm</a:t>
            </a:r>
            <a:endParaRPr b="1"/>
          </a:p>
        </p:txBody>
      </p:sp>
      <p:sp>
        <p:nvSpPr>
          <p:cNvPr id="253" name="Google Shape;253;p25"/>
          <p:cNvSpPr txBox="1"/>
          <p:nvPr>
            <p:ph idx="1" type="body"/>
          </p:nvPr>
        </p:nvSpPr>
        <p:spPr>
          <a:xfrm>
            <a:off x="311700" y="1152475"/>
            <a:ext cx="8520600" cy="3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Build dependency graph for </a:t>
            </a:r>
            <a:r>
              <a:rPr i="1" lang="en" sz="2000"/>
              <a:t>γ</a:t>
            </a:r>
            <a:r>
              <a:rPr lang="en" sz="2000"/>
              <a:t> recursively from </a:t>
            </a:r>
            <a:r>
              <a:rPr i="1" lang="en" sz="2000"/>
              <a:t>γ</a:t>
            </a:r>
            <a:r>
              <a:rPr lang="en" sz="2000"/>
              <a:t>’s dependency list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Topologically sort strongly connected components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Sort within strongly connected components by sequence number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AutoNum type="arabicPeriod"/>
            </a:pPr>
            <a:r>
              <a:rPr lang="en" sz="2000"/>
              <a:t>Execute in order</a:t>
            </a:r>
            <a:endParaRPr sz="2000"/>
          </a:p>
        </p:txBody>
      </p:sp>
      <p:sp>
        <p:nvSpPr>
          <p:cNvPr id="254" name="Google Shape;254;p25"/>
          <p:cNvSpPr/>
          <p:nvPr/>
        </p:nvSpPr>
        <p:spPr>
          <a:xfrm>
            <a:off x="3811975" y="3543525"/>
            <a:ext cx="429600" cy="4296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</a:t>
            </a:r>
            <a:endParaRPr i="1"/>
          </a:p>
        </p:txBody>
      </p:sp>
      <p:sp>
        <p:nvSpPr>
          <p:cNvPr id="255" name="Google Shape;255;p25"/>
          <p:cNvSpPr/>
          <p:nvPr/>
        </p:nvSpPr>
        <p:spPr>
          <a:xfrm>
            <a:off x="4812675" y="3543525"/>
            <a:ext cx="429600" cy="4296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endParaRPr i="1"/>
          </a:p>
        </p:txBody>
      </p:sp>
      <p:sp>
        <p:nvSpPr>
          <p:cNvPr id="256" name="Google Shape;256;p25"/>
          <p:cNvSpPr/>
          <p:nvPr/>
        </p:nvSpPr>
        <p:spPr>
          <a:xfrm>
            <a:off x="5748950" y="2965725"/>
            <a:ext cx="429600" cy="4296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</a:t>
            </a:r>
            <a:endParaRPr i="1"/>
          </a:p>
        </p:txBody>
      </p:sp>
      <p:sp>
        <p:nvSpPr>
          <p:cNvPr id="257" name="Google Shape;257;p25"/>
          <p:cNvSpPr/>
          <p:nvPr/>
        </p:nvSpPr>
        <p:spPr>
          <a:xfrm>
            <a:off x="5748950" y="4020125"/>
            <a:ext cx="429600" cy="4296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</a:t>
            </a:r>
            <a:endParaRPr i="1"/>
          </a:p>
        </p:txBody>
      </p:sp>
      <p:cxnSp>
        <p:nvCxnSpPr>
          <p:cNvPr id="258" name="Google Shape;258;p25"/>
          <p:cNvCxnSpPr>
            <a:stCxn id="255" idx="2"/>
            <a:endCxn id="254" idx="6"/>
          </p:cNvCxnSpPr>
          <p:nvPr/>
        </p:nvCxnSpPr>
        <p:spPr>
          <a:xfrm rot="10800000">
            <a:off x="4241475" y="3758325"/>
            <a:ext cx="57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5"/>
          <p:cNvCxnSpPr>
            <a:stCxn id="256" idx="2"/>
            <a:endCxn id="255" idx="7"/>
          </p:cNvCxnSpPr>
          <p:nvPr/>
        </p:nvCxnSpPr>
        <p:spPr>
          <a:xfrm flipH="1">
            <a:off x="5179250" y="3180525"/>
            <a:ext cx="569700" cy="4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5"/>
          <p:cNvCxnSpPr>
            <a:stCxn id="255" idx="5"/>
            <a:endCxn id="257" idx="2"/>
          </p:cNvCxnSpPr>
          <p:nvPr/>
        </p:nvCxnSpPr>
        <p:spPr>
          <a:xfrm>
            <a:off x="5179362" y="3910212"/>
            <a:ext cx="56970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5"/>
          <p:cNvCxnSpPr>
            <a:stCxn id="257" idx="0"/>
            <a:endCxn id="256" idx="4"/>
          </p:cNvCxnSpPr>
          <p:nvPr/>
        </p:nvCxnSpPr>
        <p:spPr>
          <a:xfrm rot="10800000">
            <a:off x="5963750" y="3395225"/>
            <a:ext cx="0" cy="6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" name="Google Shape;262;p25"/>
          <p:cNvSpPr/>
          <p:nvPr/>
        </p:nvSpPr>
        <p:spPr>
          <a:xfrm>
            <a:off x="6685225" y="3543525"/>
            <a:ext cx="429600" cy="429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E</a:t>
            </a:r>
            <a:endParaRPr i="1"/>
          </a:p>
        </p:txBody>
      </p:sp>
      <p:cxnSp>
        <p:nvCxnSpPr>
          <p:cNvPr id="263" name="Google Shape;263;p25"/>
          <p:cNvCxnSpPr>
            <a:stCxn id="262" idx="3"/>
            <a:endCxn id="257" idx="6"/>
          </p:cNvCxnSpPr>
          <p:nvPr/>
        </p:nvCxnSpPr>
        <p:spPr>
          <a:xfrm flipH="1">
            <a:off x="6178438" y="3910212"/>
            <a:ext cx="569700" cy="32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25"/>
          <p:cNvSpPr/>
          <p:nvPr/>
        </p:nvSpPr>
        <p:spPr>
          <a:xfrm>
            <a:off x="7684325" y="3543525"/>
            <a:ext cx="429600" cy="4296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F</a:t>
            </a:r>
            <a:endParaRPr i="1"/>
          </a:p>
        </p:txBody>
      </p:sp>
      <p:cxnSp>
        <p:nvCxnSpPr>
          <p:cNvPr id="265" name="Google Shape;265;p25"/>
          <p:cNvCxnSpPr>
            <a:stCxn id="264" idx="3"/>
            <a:endCxn id="262" idx="5"/>
          </p:cNvCxnSpPr>
          <p:nvPr/>
        </p:nvCxnSpPr>
        <p:spPr>
          <a:xfrm rot="5400000">
            <a:off x="7399238" y="3562812"/>
            <a:ext cx="600" cy="695400"/>
          </a:xfrm>
          <a:prstGeom prst="curvedConnector3">
            <a:avLst>
              <a:gd fmla="val 5017307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5"/>
          <p:cNvCxnSpPr>
            <a:stCxn id="262" idx="7"/>
            <a:endCxn id="264" idx="1"/>
          </p:cNvCxnSpPr>
          <p:nvPr/>
        </p:nvCxnSpPr>
        <p:spPr>
          <a:xfrm flipH="1" rot="-5400000">
            <a:off x="7399312" y="3259038"/>
            <a:ext cx="600" cy="695400"/>
          </a:xfrm>
          <a:prstGeom prst="curvedConnector3">
            <a:avLst>
              <a:gd fmla="val -5017307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High Throughput Within Clusters</a:t>
            </a:r>
            <a:endParaRPr b="1"/>
          </a:p>
        </p:txBody>
      </p:sp>
      <p:pic>
        <p:nvPicPr>
          <p:cNvPr id="272" name="Google Shape;2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4135"/>
            <a:ext cx="9144001" cy="249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High Throughput Under Increasing Load</a:t>
            </a:r>
            <a:endParaRPr b="1"/>
          </a:p>
        </p:txBody>
      </p:sp>
      <p:sp>
        <p:nvSpPr>
          <p:cNvPr id="278" name="Google Shape;278;p27"/>
          <p:cNvSpPr txBox="1"/>
          <p:nvPr/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79" name="Google Shape;2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75" y="1536850"/>
            <a:ext cx="4226775" cy="2159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1150" y="1674624"/>
            <a:ext cx="4136050" cy="18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5075" y="3805955"/>
            <a:ext cx="413385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Low Commit Latency in the Wide-Area</a:t>
            </a:r>
            <a:endParaRPr b="1"/>
          </a:p>
        </p:txBody>
      </p:sp>
      <p:pic>
        <p:nvPicPr>
          <p:cNvPr id="287" name="Google Shape;2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75" y="1259988"/>
            <a:ext cx="8362826" cy="320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Resilience to Replica Failures</a:t>
            </a:r>
            <a:endParaRPr b="1"/>
          </a:p>
        </p:txBody>
      </p:sp>
      <p:pic>
        <p:nvPicPr>
          <p:cNvPr id="293" name="Google Shape;2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225" y="1684325"/>
            <a:ext cx="458152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Related and Future Work</a:t>
            </a:r>
            <a:endParaRPr b="1"/>
          </a:p>
        </p:txBody>
      </p:sp>
      <p:sp>
        <p:nvSpPr>
          <p:cNvPr id="299" name="Google Shape;299;p30"/>
          <p:cNvSpPr txBox="1"/>
          <p:nvPr>
            <p:ph idx="1" type="body"/>
          </p:nvPr>
        </p:nvSpPr>
        <p:spPr>
          <a:xfrm>
            <a:off x="311700" y="1152475"/>
            <a:ext cx="8520600" cy="3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Raft (Ongaro et al., 2014)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Emphasizes understandability; l</a:t>
            </a:r>
            <a:r>
              <a:rPr lang="en" sz="2000"/>
              <a:t>ess performant than EPaxos under some conditions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Follow-up work on quorum leases (</a:t>
            </a:r>
            <a:r>
              <a:rPr lang="en" sz="2000"/>
              <a:t>Moraru et al. 2014)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Allow a majority of replicas in a Paxos-like system to perform strongly consistent local reads</a:t>
            </a:r>
            <a:endParaRPr sz="2000"/>
          </a:p>
          <a:p>
            <a:pPr indent="-3556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" sz="2000"/>
              <a:t>Well-suited for leaderless Paxos variants such as EPaxos: no master that needs to be included in every quorum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Background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State machine replication</a:t>
            </a:r>
            <a:r>
              <a:rPr lang="en" sz="2000"/>
              <a:t>: make all (non-faulty) processors in a distributed system execute same commands in same order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Paxos</a:t>
            </a:r>
            <a:r>
              <a:rPr lang="en" sz="2000"/>
              <a:t> consensus protocol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One slot (</a:t>
            </a:r>
            <a:r>
              <a:rPr i="1" lang="en" sz="2000"/>
              <a:t>instance</a:t>
            </a:r>
            <a:r>
              <a:rPr lang="en" sz="2000"/>
              <a:t>) per command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All non-faulty processors agree on one command to assign to each instance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en" sz="2000"/>
              <a:t>Voting for different instances can be concurrent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Paxos Overview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13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1.	Replica receives command request from client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2.	Tries to become leader of unused instance</a:t>
            </a:r>
            <a:endParaRPr sz="2000"/>
          </a:p>
          <a:p>
            <a:pPr indent="-355600" lvl="0" marL="9144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Send </a:t>
            </a:r>
            <a:r>
              <a:rPr i="1" lang="en" sz="2000"/>
              <a:t>Prepare</a:t>
            </a:r>
            <a:r>
              <a:rPr lang="en" sz="2000"/>
              <a:t> messages to majority of peers</a:t>
            </a:r>
            <a:endParaRPr sz="2000"/>
          </a:p>
        </p:txBody>
      </p:sp>
      <p:sp>
        <p:nvSpPr>
          <p:cNvPr id="69" name="Google Shape;69;p15"/>
          <p:cNvSpPr/>
          <p:nvPr/>
        </p:nvSpPr>
        <p:spPr>
          <a:xfrm>
            <a:off x="2061650" y="3250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</a:t>
            </a:r>
            <a:endParaRPr i="1"/>
          </a:p>
        </p:txBody>
      </p:sp>
      <p:sp>
        <p:nvSpPr>
          <p:cNvPr id="70" name="Google Shape;70;p15"/>
          <p:cNvSpPr/>
          <p:nvPr/>
        </p:nvSpPr>
        <p:spPr>
          <a:xfrm>
            <a:off x="2662850" y="3250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endParaRPr i="1"/>
          </a:p>
        </p:txBody>
      </p:sp>
      <p:sp>
        <p:nvSpPr>
          <p:cNvPr id="71" name="Google Shape;71;p15"/>
          <p:cNvSpPr/>
          <p:nvPr/>
        </p:nvSpPr>
        <p:spPr>
          <a:xfrm>
            <a:off x="3264050" y="3250000"/>
            <a:ext cx="601200" cy="526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865250" y="3250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466450" y="3250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5067650" y="3250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5668850" y="3250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6270050" y="3250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4267700" y="4071350"/>
            <a:ext cx="99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Instances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6936750" y="3250000"/>
            <a:ext cx="9987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062950" y="3250000"/>
            <a:ext cx="9987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 </a:t>
            </a:r>
            <a:r>
              <a:rPr i="1" lang="en"/>
              <a:t>R</a:t>
            </a:r>
            <a:endParaRPr i="1"/>
          </a:p>
        </p:txBody>
      </p:sp>
      <p:sp>
        <p:nvSpPr>
          <p:cNvPr id="80" name="Google Shape;80;p15"/>
          <p:cNvSpPr txBox="1"/>
          <p:nvPr/>
        </p:nvSpPr>
        <p:spPr>
          <a:xfrm>
            <a:off x="2201150" y="37762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2802350" y="37762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403550" y="37762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004750" y="37762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4605950" y="37762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207150" y="37762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5808350" y="37762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6409550" y="37762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Paxos Overview</a:t>
            </a:r>
            <a:endParaRPr b="1"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13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1.	Replica receives command request from client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2.	Tries to become leader of unused instance</a:t>
            </a:r>
            <a:endParaRPr sz="2000"/>
          </a:p>
          <a:p>
            <a:pPr indent="-355600" lvl="0" marL="9144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Send </a:t>
            </a:r>
            <a:r>
              <a:rPr i="1" lang="en" sz="2000"/>
              <a:t>Prepare</a:t>
            </a:r>
            <a:r>
              <a:rPr lang="en" sz="2000"/>
              <a:t> messages to majority of peers</a:t>
            </a:r>
            <a:endParaRPr sz="2000"/>
          </a:p>
        </p:txBody>
      </p:sp>
      <p:sp>
        <p:nvSpPr>
          <p:cNvPr id="94" name="Google Shape;94;p16"/>
          <p:cNvSpPr/>
          <p:nvPr/>
        </p:nvSpPr>
        <p:spPr>
          <a:xfrm>
            <a:off x="2061650" y="3250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</a:t>
            </a:r>
            <a:endParaRPr i="1"/>
          </a:p>
        </p:txBody>
      </p:sp>
      <p:sp>
        <p:nvSpPr>
          <p:cNvPr id="95" name="Google Shape;95;p16"/>
          <p:cNvSpPr/>
          <p:nvPr/>
        </p:nvSpPr>
        <p:spPr>
          <a:xfrm>
            <a:off x="2662850" y="3250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endParaRPr i="1"/>
          </a:p>
        </p:txBody>
      </p:sp>
      <p:sp>
        <p:nvSpPr>
          <p:cNvPr id="96" name="Google Shape;96;p16"/>
          <p:cNvSpPr/>
          <p:nvPr/>
        </p:nvSpPr>
        <p:spPr>
          <a:xfrm>
            <a:off x="3264050" y="3250000"/>
            <a:ext cx="601200" cy="526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3865250" y="3250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4466450" y="3250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5067650" y="3250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5668850" y="3250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6270050" y="3250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 txBox="1"/>
          <p:nvPr/>
        </p:nvSpPr>
        <p:spPr>
          <a:xfrm>
            <a:off x="4267700" y="4071350"/>
            <a:ext cx="99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Instances</a:t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6936750" y="3250000"/>
            <a:ext cx="9987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1062950" y="3250000"/>
            <a:ext cx="9987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 </a:t>
            </a:r>
            <a:r>
              <a:rPr i="1" lang="en"/>
              <a:t>R</a:t>
            </a:r>
            <a:endParaRPr i="1"/>
          </a:p>
        </p:txBody>
      </p:sp>
      <p:sp>
        <p:nvSpPr>
          <p:cNvPr id="105" name="Google Shape;105;p16"/>
          <p:cNvSpPr txBox="1"/>
          <p:nvPr/>
        </p:nvSpPr>
        <p:spPr>
          <a:xfrm>
            <a:off x="2201150" y="37762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6" name="Google Shape;106;p16"/>
          <p:cNvSpPr txBox="1"/>
          <p:nvPr/>
        </p:nvSpPr>
        <p:spPr>
          <a:xfrm>
            <a:off x="2802350" y="37762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3403550" y="37762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4004750" y="37762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9" name="Google Shape;109;p16"/>
          <p:cNvSpPr txBox="1"/>
          <p:nvPr/>
        </p:nvSpPr>
        <p:spPr>
          <a:xfrm>
            <a:off x="4605950" y="37762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5207150" y="37762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5808350" y="37762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6409550" y="37762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13" name="Google Shape;113;p16"/>
          <p:cNvCxnSpPr/>
          <p:nvPr/>
        </p:nvCxnSpPr>
        <p:spPr>
          <a:xfrm flipH="1">
            <a:off x="3564650" y="2791875"/>
            <a:ext cx="11100" cy="45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Paxos Overview</a:t>
            </a:r>
            <a:endParaRPr b="1"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11700" y="1152475"/>
            <a:ext cx="8520600" cy="13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3.	If ACKs received from majority of replicas, propose command</a:t>
            </a:r>
            <a:endParaRPr sz="2000"/>
          </a:p>
          <a:p>
            <a:pPr indent="-35560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Send </a:t>
            </a:r>
            <a:r>
              <a:rPr i="1" lang="en" sz="2000"/>
              <a:t>Accept </a:t>
            </a:r>
            <a:r>
              <a:rPr lang="en" sz="2000"/>
              <a:t>messages to majority of peers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4.	If ACKS for </a:t>
            </a:r>
            <a:r>
              <a:rPr i="1" lang="en" sz="2000"/>
              <a:t>Accept</a:t>
            </a:r>
            <a:r>
              <a:rPr lang="en" sz="2000"/>
              <a:t> received from majority of peers, commit locally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0" name="Google Shape;120;p17"/>
          <p:cNvSpPr/>
          <p:nvPr/>
        </p:nvSpPr>
        <p:spPr>
          <a:xfrm>
            <a:off x="2061650" y="3250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</a:t>
            </a:r>
            <a:endParaRPr i="1"/>
          </a:p>
        </p:txBody>
      </p:sp>
      <p:sp>
        <p:nvSpPr>
          <p:cNvPr id="121" name="Google Shape;121;p17"/>
          <p:cNvSpPr/>
          <p:nvPr/>
        </p:nvSpPr>
        <p:spPr>
          <a:xfrm>
            <a:off x="2662850" y="3250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endParaRPr i="1"/>
          </a:p>
        </p:txBody>
      </p:sp>
      <p:sp>
        <p:nvSpPr>
          <p:cNvPr id="122" name="Google Shape;122;p17"/>
          <p:cNvSpPr/>
          <p:nvPr/>
        </p:nvSpPr>
        <p:spPr>
          <a:xfrm>
            <a:off x="3264050" y="3250000"/>
            <a:ext cx="601200" cy="526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</a:t>
            </a:r>
            <a:endParaRPr i="1"/>
          </a:p>
        </p:txBody>
      </p:sp>
      <p:sp>
        <p:nvSpPr>
          <p:cNvPr id="123" name="Google Shape;123;p17"/>
          <p:cNvSpPr/>
          <p:nvPr/>
        </p:nvSpPr>
        <p:spPr>
          <a:xfrm>
            <a:off x="3865250" y="3250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4466450" y="3250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5067650" y="3250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5668850" y="3250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6270050" y="3250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4267700" y="4071350"/>
            <a:ext cx="99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Instances</a:t>
            </a:r>
            <a:endParaRPr/>
          </a:p>
        </p:txBody>
      </p:sp>
      <p:sp>
        <p:nvSpPr>
          <p:cNvPr id="129" name="Google Shape;129;p17"/>
          <p:cNvSpPr txBox="1"/>
          <p:nvPr/>
        </p:nvSpPr>
        <p:spPr>
          <a:xfrm>
            <a:off x="6936750" y="3250000"/>
            <a:ext cx="9987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1062950" y="3250000"/>
            <a:ext cx="9987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 </a:t>
            </a:r>
            <a:r>
              <a:rPr i="1" lang="en"/>
              <a:t>R</a:t>
            </a:r>
            <a:endParaRPr i="1"/>
          </a:p>
        </p:txBody>
      </p:sp>
      <p:sp>
        <p:nvSpPr>
          <p:cNvPr id="131" name="Google Shape;131;p17"/>
          <p:cNvSpPr txBox="1"/>
          <p:nvPr/>
        </p:nvSpPr>
        <p:spPr>
          <a:xfrm>
            <a:off x="2201150" y="37762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2802350" y="37762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3403550" y="37762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4004750" y="37762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4605950" y="37762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5207150" y="37762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5808350" y="37762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6409550" y="37762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39" name="Google Shape;139;p17"/>
          <p:cNvCxnSpPr/>
          <p:nvPr/>
        </p:nvCxnSpPr>
        <p:spPr>
          <a:xfrm flipH="1">
            <a:off x="3564650" y="2791875"/>
            <a:ext cx="11100" cy="45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Paxos Overview</a:t>
            </a:r>
            <a:endParaRPr b="1"/>
          </a:p>
        </p:txBody>
      </p:sp>
      <p:sp>
        <p:nvSpPr>
          <p:cNvPr id="145" name="Google Shape;145;p18"/>
          <p:cNvSpPr txBox="1"/>
          <p:nvPr>
            <p:ph idx="1" type="body"/>
          </p:nvPr>
        </p:nvSpPr>
        <p:spPr>
          <a:xfrm>
            <a:off x="311700" y="1152475"/>
            <a:ext cx="8520600" cy="13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3.	If ACKs received from majority of replicas, propose command</a:t>
            </a:r>
            <a:endParaRPr sz="2000"/>
          </a:p>
          <a:p>
            <a:pPr indent="-355600" lvl="0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Send </a:t>
            </a:r>
            <a:r>
              <a:rPr i="1" lang="en" sz="2000"/>
              <a:t>Accept </a:t>
            </a:r>
            <a:r>
              <a:rPr lang="en" sz="2000"/>
              <a:t>messages to majority of peers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4.	If ACKS for </a:t>
            </a:r>
            <a:r>
              <a:rPr i="1" lang="en" sz="2000"/>
              <a:t>Accept</a:t>
            </a:r>
            <a:r>
              <a:rPr lang="en" sz="2000"/>
              <a:t> received from majority of peers, commit locally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6" name="Google Shape;146;p18"/>
          <p:cNvSpPr/>
          <p:nvPr/>
        </p:nvSpPr>
        <p:spPr>
          <a:xfrm>
            <a:off x="2061650" y="3250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</a:t>
            </a:r>
            <a:endParaRPr i="1"/>
          </a:p>
        </p:txBody>
      </p:sp>
      <p:sp>
        <p:nvSpPr>
          <p:cNvPr id="147" name="Google Shape;147;p18"/>
          <p:cNvSpPr/>
          <p:nvPr/>
        </p:nvSpPr>
        <p:spPr>
          <a:xfrm>
            <a:off x="2662850" y="3250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endParaRPr i="1"/>
          </a:p>
        </p:txBody>
      </p:sp>
      <p:sp>
        <p:nvSpPr>
          <p:cNvPr id="148" name="Google Shape;148;p18"/>
          <p:cNvSpPr/>
          <p:nvPr/>
        </p:nvSpPr>
        <p:spPr>
          <a:xfrm>
            <a:off x="3264050" y="3250000"/>
            <a:ext cx="601200" cy="5262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C</a:t>
            </a:r>
            <a:endParaRPr i="1"/>
          </a:p>
        </p:txBody>
      </p:sp>
      <p:sp>
        <p:nvSpPr>
          <p:cNvPr id="149" name="Google Shape;149;p18"/>
          <p:cNvSpPr/>
          <p:nvPr/>
        </p:nvSpPr>
        <p:spPr>
          <a:xfrm>
            <a:off x="3865250" y="3250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4466450" y="3250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5067650" y="3250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5668850" y="3250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6270050" y="3250000"/>
            <a:ext cx="601200" cy="52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 txBox="1"/>
          <p:nvPr/>
        </p:nvSpPr>
        <p:spPr>
          <a:xfrm>
            <a:off x="4267700" y="4071350"/>
            <a:ext cx="99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Instances</a:t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6936750" y="3250000"/>
            <a:ext cx="9987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1062950" y="3250000"/>
            <a:ext cx="9987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Replica </a:t>
            </a:r>
            <a:r>
              <a:rPr i="1" lang="en"/>
              <a:t>R</a:t>
            </a:r>
            <a:endParaRPr i="1"/>
          </a:p>
        </p:txBody>
      </p:sp>
      <p:sp>
        <p:nvSpPr>
          <p:cNvPr id="157" name="Google Shape;157;p18"/>
          <p:cNvSpPr txBox="1"/>
          <p:nvPr/>
        </p:nvSpPr>
        <p:spPr>
          <a:xfrm>
            <a:off x="2201150" y="37762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2802350" y="37762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9" name="Google Shape;159;p18"/>
          <p:cNvSpPr txBox="1"/>
          <p:nvPr/>
        </p:nvSpPr>
        <p:spPr>
          <a:xfrm>
            <a:off x="3403550" y="37762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4004750" y="37762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4605950" y="37762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5207150" y="37762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5808350" y="37762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6409550" y="3776200"/>
            <a:ext cx="3222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65" name="Google Shape;165;p18"/>
          <p:cNvCxnSpPr/>
          <p:nvPr/>
        </p:nvCxnSpPr>
        <p:spPr>
          <a:xfrm flipH="1">
            <a:off x="3564650" y="2791875"/>
            <a:ext cx="11100" cy="458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8"/>
          <p:cNvSpPr/>
          <p:nvPr/>
        </p:nvSpPr>
        <p:spPr>
          <a:xfrm>
            <a:off x="990900" y="2791875"/>
            <a:ext cx="7162200" cy="173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Committing takes at least 2 RTT!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Difficult to achieve high throughput in practical system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Optimizing Paxos</a:t>
            </a:r>
            <a:endParaRPr b="1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311700" y="1152475"/>
            <a:ext cx="8520600" cy="3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Multi-Paxos</a:t>
            </a:r>
            <a:r>
              <a:rPr lang="en" sz="2000"/>
              <a:t>: Single </a:t>
            </a:r>
            <a:r>
              <a:rPr i="1" lang="en" sz="2000"/>
              <a:t>stable master</a:t>
            </a:r>
            <a:r>
              <a:rPr lang="en" sz="2000"/>
              <a:t> controls all instances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Master can become a bottleneck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Availability problem when master fails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Mencius</a:t>
            </a:r>
            <a:r>
              <a:rPr lang="en" sz="2000"/>
              <a:t>: Distributes master responsibilities round-robin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New instance cannot be committed before previous instances</a:t>
            </a:r>
            <a:endParaRPr sz="2000"/>
          </a:p>
          <a:p>
            <a:pPr indent="-355600" lvl="1" marL="914400" rtl="0" algn="l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Progresses at speed of slowest replica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b="1" lang="en" sz="2000"/>
              <a:t>Generalized Paxos</a:t>
            </a:r>
            <a:r>
              <a:rPr lang="en" sz="2000"/>
              <a:t>: Non-conflicting writes committed out of order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Egalitarian Paxos (EPaxos)</a:t>
            </a:r>
            <a:endParaRPr b="1"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311700" y="1152475"/>
            <a:ext cx="8520600" cy="3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Dynamic and decentralized ordering of instances</a:t>
            </a:r>
            <a:endParaRPr b="1"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Commands committed independently, with ordering constraints attached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At command </a:t>
            </a:r>
            <a:r>
              <a:rPr i="1" lang="en" sz="2000"/>
              <a:t>execution</a:t>
            </a:r>
            <a:r>
              <a:rPr lang="en" sz="2000"/>
              <a:t>, each replica uses constraints to arrive at same ordering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Egalitarian Paxos (EPaxos)</a:t>
            </a:r>
            <a:endParaRPr b="1"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311700" y="1152475"/>
            <a:ext cx="8520600" cy="34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b="1" lang="en" sz="2000"/>
              <a:t>High throughput through uniform load balancing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No master: any replica can handle client requests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Low commit latency in the wide-area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1 RTT for </a:t>
            </a:r>
            <a:r>
              <a:rPr i="1" lang="en" sz="2000"/>
              <a:t>fast path</a:t>
            </a:r>
            <a:r>
              <a:rPr lang="en" sz="2000"/>
              <a:t> commits (common case); 2 RTT for </a:t>
            </a:r>
            <a:r>
              <a:rPr i="1" lang="en" sz="2000"/>
              <a:t>slow path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Client can communicate with geographically-closest replica</a:t>
            </a:r>
            <a:endParaRPr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Graceful performance degradation when replicas are slow or crash</a:t>
            </a:r>
            <a:endParaRPr b="1"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Requires only simple majority of replicas to be non-faulty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Quorums can be chosen to avoid slow/unresponsive replicas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