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381" r:id="rId2"/>
    <p:sldId id="314" r:id="rId3"/>
    <p:sldId id="382" r:id="rId4"/>
    <p:sldId id="315" r:id="rId5"/>
    <p:sldId id="383" r:id="rId6"/>
    <p:sldId id="384" r:id="rId7"/>
    <p:sldId id="387" r:id="rId8"/>
    <p:sldId id="389" r:id="rId9"/>
    <p:sldId id="385" r:id="rId10"/>
    <p:sldId id="378" r:id="rId11"/>
    <p:sldId id="391" r:id="rId12"/>
    <p:sldId id="386" r:id="rId13"/>
    <p:sldId id="390" r:id="rId14"/>
    <p:sldId id="392" r:id="rId15"/>
    <p:sldId id="393" r:id="rId1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86" autoAdjust="0"/>
    <p:restoredTop sz="83839" autoAdjust="0"/>
  </p:normalViewPr>
  <p:slideViewPr>
    <p:cSldViewPr snapToGrid="0">
      <p:cViewPr>
        <p:scale>
          <a:sx n="67" d="100"/>
          <a:sy n="67" d="100"/>
        </p:scale>
        <p:origin x="1864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Image</a:t>
            </a:r>
            <a:r>
              <a:rPr lang="en-US" baseline="0" dirty="0" smtClean="0"/>
              <a:t> reference: https://</a:t>
            </a:r>
            <a:r>
              <a:rPr lang="en-US" baseline="0" dirty="0" err="1" smtClean="0"/>
              <a:t>www.youtube.com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watch?v</a:t>
            </a:r>
            <a:r>
              <a:rPr lang="en-US" baseline="0" dirty="0" smtClean="0"/>
              <a:t>=SB-z3GL9gVY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94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 algn="l">
              <a:buFont typeface="Arial" charset="0"/>
              <a:buChar char="•"/>
            </a:pPr>
            <a:r>
              <a:rPr lang="en-US" dirty="0" smtClean="0"/>
              <a:t>Image</a:t>
            </a:r>
            <a:r>
              <a:rPr lang="en-US" baseline="0" dirty="0" smtClean="0"/>
              <a:t> reference: https://</a:t>
            </a:r>
            <a:r>
              <a:rPr lang="en-US" baseline="0" dirty="0" err="1" smtClean="0"/>
              <a:t>www.youtube.com</a:t>
            </a:r>
            <a:r>
              <a:rPr lang="en-US" baseline="0" dirty="0" smtClean="0"/>
              <a:t>/</a:t>
            </a:r>
            <a:r>
              <a:rPr lang="en-US" baseline="0" dirty="0" err="1" smtClean="0"/>
              <a:t>watch?v</a:t>
            </a:r>
            <a:r>
              <a:rPr lang="en-US" baseline="0" dirty="0" smtClean="0"/>
              <a:t>=SB-z3GL9gVY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92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031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860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388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71450" indent="-171450" eaLnBrk="1" hangingPunct="1">
              <a:buFont typeface="Arial" charset="0"/>
              <a:buChar char="•"/>
            </a:pPr>
            <a:r>
              <a:rPr lang="en-US" b="0" dirty="0" smtClean="0">
                <a:latin typeface="Times New Roman" pitchFamily="-1" charset="0"/>
              </a:rPr>
              <a:t>Image reference:</a:t>
            </a:r>
            <a:r>
              <a:rPr lang="en-US" b="0" baseline="0" dirty="0" smtClean="0">
                <a:latin typeface="Times New Roman" pitchFamily="-1" charset="0"/>
              </a:rPr>
              <a:t> https://</a:t>
            </a:r>
            <a:r>
              <a:rPr lang="en-US" b="0" baseline="0" dirty="0" err="1" smtClean="0">
                <a:latin typeface="Times New Roman" pitchFamily="-1" charset="0"/>
              </a:rPr>
              <a:t>www.cs.princeton.edu</a:t>
            </a:r>
            <a:r>
              <a:rPr lang="en-US" b="0" baseline="0" dirty="0" smtClean="0">
                <a:latin typeface="Times New Roman" pitchFamily="-1" charset="0"/>
              </a:rPr>
              <a:t>/courses/archive/fall18/cos418/docs/L16-spanner.pdf</a:t>
            </a:r>
            <a:endParaRPr lang="en-US" b="0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>
                <a:latin typeface="Times New Roman" pitchFamily="-1" charset="0"/>
              </a:rPr>
              <a:t>Image reference:</a:t>
            </a:r>
            <a:r>
              <a:rPr lang="en-US" b="0" baseline="0" dirty="0" smtClean="0">
                <a:latin typeface="Times New Roman" pitchFamily="-1" charset="0"/>
              </a:rPr>
              <a:t> https://</a:t>
            </a:r>
            <a:r>
              <a:rPr lang="en-US" b="0" baseline="0" dirty="0" err="1" smtClean="0">
                <a:latin typeface="Times New Roman" pitchFamily="-1" charset="0"/>
              </a:rPr>
              <a:t>www.cs.princeton.edu</a:t>
            </a:r>
            <a:r>
              <a:rPr lang="en-US" b="0" baseline="0" dirty="0" smtClean="0">
                <a:latin typeface="Times New Roman" pitchFamily="-1" charset="0"/>
              </a:rPr>
              <a:t>/courses/archive/fall18/cos418/docs/L16-spanner.pdf</a:t>
            </a:r>
            <a:endParaRPr lang="en-US" b="0" dirty="0" smtClean="0">
              <a:latin typeface="Times New Roman" pitchFamily="-1" charset="0"/>
            </a:endParaRPr>
          </a:p>
          <a:p>
            <a:pPr eaLnBrk="1" hangingPunct="1"/>
            <a:endParaRPr lang="en-US" b="1" dirty="0" smtClean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6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0"/>
            <a:r>
              <a:rPr lang="en-US" dirty="0" smtClean="0"/>
              <a:t>Second main line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2/20/19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2/20/19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2/20/19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2/20/19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2/20/19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2/20/19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 smtClean="0"/>
              <a:t>Student Presentation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Spanner: </a:t>
            </a:r>
            <a:br>
              <a:rPr lang="en-US" i="1" dirty="0" smtClean="0"/>
            </a:br>
            <a:r>
              <a:rPr lang="en-US" i="1" dirty="0" smtClean="0"/>
              <a:t>Google’s Globally-Distribute Database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COS 518: </a:t>
            </a:r>
            <a:r>
              <a:rPr lang="en-US" i="1" dirty="0" smtClean="0"/>
              <a:t>Advanced Computer Systems</a:t>
            </a:r>
          </a:p>
          <a:p>
            <a:endParaRPr lang="en-US" dirty="0" smtClean="0"/>
          </a:p>
          <a:p>
            <a:r>
              <a:rPr lang="en-US" i="1" dirty="0" smtClean="0"/>
              <a:t>Zoya Shoaib</a:t>
            </a:r>
          </a:p>
          <a:p>
            <a:pPr>
              <a:lnSpc>
                <a:spcPct val="150000"/>
              </a:lnSpc>
            </a:pPr>
            <a:r>
              <a:rPr lang="en-US" i="1" dirty="0" smtClean="0"/>
              <a:t>20 February, 2019</a:t>
            </a:r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85750" y="971550"/>
            <a:ext cx="8629649" cy="4781549"/>
          </a:xfrm>
        </p:spPr>
        <p:txBody>
          <a:bodyPr/>
          <a:lstStyle/>
          <a:p>
            <a:r>
              <a:rPr lang="en-US" dirty="0" smtClean="0"/>
              <a:t>Technical Details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7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Dozens of zones (data centers)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Per zone, 100-1000s of servers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Per server, 100-1000of shards (tables)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Every shard is replicated for fault-tolerance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Replicated using Multi-</a:t>
            </a:r>
            <a:r>
              <a:rPr lang="en-US" sz="2400" dirty="0" err="1" smtClean="0"/>
              <a:t>Paxos</a:t>
            </a:r>
            <a:endParaRPr lang="en-US" sz="2400" dirty="0" smtClean="0"/>
          </a:p>
          <a:p>
            <a:pPr>
              <a:lnSpc>
                <a:spcPct val="130000"/>
              </a:lnSpc>
            </a:pPr>
            <a:r>
              <a:rPr lang="en-US" sz="2600" dirty="0" smtClean="0"/>
              <a:t>Every transaction is kept consistent using True Time</a:t>
            </a: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0559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Time</a:t>
            </a:r>
            <a:endParaRPr lang="en-US" i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23" y="1427974"/>
            <a:ext cx="7372350" cy="42510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24420" y="5964016"/>
                <a:ext cx="78167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charset="0"/>
                  <a:buChar char="•"/>
                </a:pPr>
                <a:r>
                  <a:rPr lang="en-US" b="0" dirty="0" smtClean="0">
                    <a:latin typeface="+mn-lt"/>
                    <a:ea typeface="Arial" charset="0"/>
                    <a:cs typeface="Arial" charset="0"/>
                  </a:rPr>
                  <a:t>Uses two modes because they both have different failure modes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b="0" dirty="0" smtClean="0">
                    <a:latin typeface="+mn-lt"/>
                    <a:ea typeface="Arial" charset="0"/>
                    <a:cs typeface="Arial" charset="0"/>
                  </a:rPr>
                  <a:t>Computer time[earliest, latest] =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±</m:t>
                    </m:r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en-US" b="0" dirty="0" smtClean="0">
                  <a:latin typeface="+mn-lt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420" y="5964016"/>
                <a:ext cx="7816755" cy="707886"/>
              </a:xfrm>
              <a:prstGeom prst="rect">
                <a:avLst/>
              </a:prstGeom>
              <a:blipFill rotWithShape="0">
                <a:blip r:embed="rId4"/>
                <a:stretch>
                  <a:fillRect l="-702"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Time API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2997" y="5008545"/>
                <a:ext cx="854240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 algn="l">
                  <a:buFont typeface="Arial" charset="0"/>
                  <a:buChar char="•"/>
                </a:pPr>
                <a:r>
                  <a:rPr lang="en-US" b="0" dirty="0" err="1" smtClean="0">
                    <a:latin typeface="+mn-lt"/>
                    <a:ea typeface="Arial" charset="0"/>
                    <a:cs typeface="Arial" charset="0"/>
                  </a:rPr>
                  <a:t>TT.now</a:t>
                </a:r>
                <a:r>
                  <a:rPr lang="en-US" b="0" dirty="0" smtClean="0">
                    <a:latin typeface="+mn-lt"/>
                    <a:ea typeface="Arial" charset="0"/>
                    <a:cs typeface="Arial" charset="0"/>
                  </a:rPr>
                  <a:t>()= </a:t>
                </a:r>
                <a:r>
                  <a:rPr lang="en-US" b="0" dirty="0" err="1" smtClean="0">
                    <a:latin typeface="+mn-lt"/>
                    <a:ea typeface="Arial" charset="0"/>
                    <a:cs typeface="Arial" charset="0"/>
                  </a:rPr>
                  <a:t>TTinterval</a:t>
                </a:r>
                <a:r>
                  <a:rPr lang="en-US" b="0" dirty="0" smtClean="0">
                    <a:latin typeface="+mn-lt"/>
                    <a:ea typeface="Arial" charset="0"/>
                    <a:cs typeface="Arial" charset="0"/>
                  </a:rPr>
                  <a:t>:[earliest, latest]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b="0" dirty="0" err="1" smtClean="0">
                    <a:latin typeface="+mn-lt"/>
                    <a:ea typeface="Arial" charset="0"/>
                    <a:cs typeface="Arial" charset="0"/>
                  </a:rPr>
                  <a:t>TT.after</a:t>
                </a:r>
                <a:r>
                  <a:rPr lang="en-US" b="0" dirty="0" smtClean="0">
                    <a:latin typeface="+mn-lt"/>
                    <a:ea typeface="Arial" charset="0"/>
                    <a:cs typeface="Arial" charset="0"/>
                  </a:rPr>
                  <a:t>(t) = true if t has definitely passed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b="0" dirty="0" err="1" smtClean="0">
                    <a:latin typeface="+mn-lt"/>
                    <a:ea typeface="Arial" charset="0"/>
                    <a:cs typeface="Arial" charset="0"/>
                  </a:rPr>
                  <a:t>TT.before</a:t>
                </a:r>
                <a:r>
                  <a:rPr lang="en-US" b="0" dirty="0" smtClean="0">
                    <a:latin typeface="+mn-lt"/>
                    <a:ea typeface="Arial" charset="0"/>
                    <a:cs typeface="Arial" charset="0"/>
                  </a:rPr>
                  <a:t>(t) = true if t has definitely not arrived</a:t>
                </a: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b="0" dirty="0" smtClean="0">
                    <a:latin typeface="+mn-lt"/>
                    <a:ea typeface="Arial" charset="0"/>
                    <a:cs typeface="Arial" charset="0"/>
                  </a:rPr>
                  <a:t>Expected wait is 2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b="0" dirty="0" smtClean="0">
                    <a:latin typeface="+mn-lt"/>
                    <a:ea typeface="Arial" charset="0"/>
                    <a:cs typeface="Arial" charset="0"/>
                  </a:rPr>
                  <a:t> because guarantees that </a:t>
                </a:r>
                <a:r>
                  <a:rPr lang="en-US" b="0" dirty="0" err="1" smtClean="0">
                    <a:latin typeface="+mn-lt"/>
                    <a:ea typeface="Arial" charset="0"/>
                    <a:cs typeface="Arial" charset="0"/>
                  </a:rPr>
                  <a:t>TT.now.latest</a:t>
                </a:r>
                <a:r>
                  <a:rPr lang="en-US" b="0" dirty="0" smtClean="0">
                    <a:latin typeface="+mn-lt"/>
                    <a:ea typeface="Arial" charset="0"/>
                    <a:cs typeface="Arial" charset="0"/>
                  </a:rPr>
                  <a:t> has passed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97" y="5008545"/>
                <a:ext cx="8542403" cy="1323439"/>
              </a:xfrm>
              <a:prstGeom prst="rect">
                <a:avLst/>
              </a:prstGeom>
              <a:blipFill rotWithShape="0">
                <a:blip r:embed="rId3"/>
                <a:stretch>
                  <a:fillRect l="-642" t="-2304" b="-7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608" y="1905000"/>
            <a:ext cx="5676380" cy="270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863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Read-Only Transactions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98" y="1304105"/>
            <a:ext cx="91440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All transactions are assigned a wall-clock commit time (s)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="0" baseline="-25000" dirty="0" err="1" smtClean="0">
                <a:latin typeface="Arial" charset="0"/>
                <a:ea typeface="Arial" charset="0"/>
                <a:cs typeface="Arial" charset="0"/>
              </a:rPr>
              <a:t>safe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: all replicas track how up to date they are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All transactions with s &lt;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="0" baseline="-25000" dirty="0" err="1" smtClean="0">
                <a:latin typeface="Arial" charset="0"/>
                <a:ea typeface="Arial" charset="0"/>
                <a:cs typeface="Arial" charset="0"/>
              </a:rPr>
              <a:t>safe</a:t>
            </a:r>
            <a:r>
              <a:rPr lang="en-US" b="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are committed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Client Sends Request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If yes, follower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response</a:t>
            </a:r>
          </a:p>
          <a:p>
            <a:pPr marL="800100" lvl="1" indent="-342900" algn="l">
              <a:buFont typeface="Arial" charset="0"/>
              <a:buChar char="•"/>
            </a:pP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b="0" baseline="-25000" dirty="0" err="1" smtClean="0">
                <a:latin typeface="Arial" charset="0"/>
                <a:ea typeface="Arial" charset="0"/>
                <a:cs typeface="Arial" charset="0"/>
              </a:rPr>
              <a:t>read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 =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TT.now.latest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()</a:t>
            </a: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  <a:p>
            <a:pPr marL="800100" lvl="1" indent="-342900" algn="l">
              <a:buFont typeface="Arial" charset="0"/>
              <a:buChar char="•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If no, follower will wait until </a:t>
            </a:r>
            <a:r>
              <a:rPr lang="en-US" b="0" dirty="0" err="1" smtClean="0">
                <a:latin typeface="Arial" charset="0"/>
                <a:ea typeface="Arial" charset="0"/>
                <a:cs typeface="Arial" charset="0"/>
              </a:rPr>
              <a:t>s</a:t>
            </a:r>
            <a:r>
              <a:rPr lang="en-US" b="0" baseline="-25000" dirty="0" err="1" smtClean="0">
                <a:latin typeface="Arial" charset="0"/>
                <a:ea typeface="Arial" charset="0"/>
                <a:cs typeface="Arial" charset="0"/>
              </a:rPr>
              <a:t>read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&lt; </a:t>
            </a:r>
            <a:r>
              <a:rPr lang="en-US" b="0" dirty="0" err="1">
                <a:latin typeface="Arial" charset="0"/>
                <a:ea typeface="Arial" charset="0"/>
                <a:cs typeface="Arial" charset="0"/>
              </a:rPr>
              <a:t>T</a:t>
            </a:r>
            <a:r>
              <a:rPr lang="en-US" b="0" baseline="-25000" dirty="0" err="1">
                <a:latin typeface="Arial" charset="0"/>
                <a:ea typeface="Arial" charset="0"/>
                <a:cs typeface="Arial" charset="0"/>
              </a:rPr>
              <a:t>safe</a:t>
            </a:r>
            <a:r>
              <a:rPr lang="en-US" b="0" baseline="-250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baseline="-250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and then respond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Stale reads have lower response time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498" y="3858650"/>
            <a:ext cx="78486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165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Read-Write Transactions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798" y="1342205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charset="0"/>
              <a:buChar char="•"/>
            </a:pPr>
            <a:endParaRPr lang="en-US" b="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78" y="1696148"/>
            <a:ext cx="8130840" cy="29942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196" y="5002340"/>
            <a:ext cx="82584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Assigns timestamps after all locks have been acquired and before any locks have been released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Invariants: Timestamps are assigned in a monotonically increasing order even across leaders</a:t>
            </a:r>
          </a:p>
          <a:p>
            <a:pPr marL="342900" indent="-342900" algn="l">
              <a:buFont typeface="Arial" charset="0"/>
              <a:buChar char="•"/>
            </a:pPr>
            <a:r>
              <a:rPr lang="en-US" b="0" dirty="0" smtClean="0">
                <a:latin typeface="Arial" charset="0"/>
                <a:ea typeface="Arial" charset="0"/>
                <a:cs typeface="Arial" charset="0"/>
              </a:rPr>
              <a:t>Client issue 2PC after buffering the write</a:t>
            </a:r>
          </a:p>
        </p:txBody>
      </p:sp>
    </p:spTree>
    <p:extLst>
      <p:ext uri="{BB962C8B-B14F-4D97-AF65-F5344CB8AC3E}">
        <p14:creationId xmlns:p14="http://schemas.microsoft.com/office/powerpoint/2010/main" val="129758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Manually </a:t>
            </a:r>
            <a:r>
              <a:rPr lang="en-US" dirty="0" err="1" smtClean="0"/>
              <a:t>sharding</a:t>
            </a:r>
            <a:r>
              <a:rPr lang="en-US" dirty="0" smtClean="0"/>
              <a:t> data is tedious</a:t>
            </a:r>
          </a:p>
          <a:p>
            <a:r>
              <a:rPr lang="en-US" dirty="0" smtClean="0"/>
              <a:t>Every minute the system is down, google is losing millions of dollars</a:t>
            </a:r>
          </a:p>
          <a:p>
            <a:r>
              <a:rPr lang="en-US" dirty="0" smtClean="0"/>
              <a:t>System Needs:</a:t>
            </a:r>
          </a:p>
          <a:p>
            <a:pPr lvl="1"/>
            <a:r>
              <a:rPr lang="en-US" dirty="0" smtClean="0"/>
              <a:t>Horizontally Scaling Database</a:t>
            </a:r>
          </a:p>
          <a:p>
            <a:pPr lvl="1"/>
            <a:r>
              <a:rPr lang="en-US" dirty="0" smtClean="0"/>
              <a:t>ACID properties with global consistency</a:t>
            </a:r>
          </a:p>
          <a:p>
            <a:pPr lvl="1"/>
            <a:r>
              <a:rPr lang="en-US" dirty="0" smtClean="0"/>
              <a:t>High Availability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 / Motivation</a:t>
            </a: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Dynamo DB</a:t>
            </a:r>
          </a:p>
          <a:p>
            <a:pPr lvl="1"/>
            <a:r>
              <a:rPr lang="en-US" dirty="0" smtClean="0"/>
              <a:t>Presented a key-value eventually consistent DB but it was only replicates within a region</a:t>
            </a:r>
          </a:p>
          <a:p>
            <a:r>
              <a:rPr lang="en-US" dirty="0" smtClean="0"/>
              <a:t>Megastore</a:t>
            </a:r>
          </a:p>
          <a:p>
            <a:pPr lvl="1"/>
            <a:r>
              <a:rPr lang="en-US" dirty="0" smtClean="0"/>
              <a:t>Did not achieve high performance for distributed transactions </a:t>
            </a:r>
          </a:p>
          <a:p>
            <a:r>
              <a:rPr lang="en-US" dirty="0" smtClean="0"/>
              <a:t>Scatter</a:t>
            </a:r>
            <a:endParaRPr lang="en-US" dirty="0"/>
          </a:p>
          <a:p>
            <a:pPr lvl="1"/>
            <a:r>
              <a:rPr lang="en-US" dirty="0" smtClean="0"/>
              <a:t>Implements non-blocking commit protocol which is more expensive than 2PC</a:t>
            </a:r>
          </a:p>
          <a:p>
            <a:pPr lvl="1"/>
            <a:r>
              <a:rPr lang="en-US" dirty="0" smtClean="0"/>
              <a:t>Provides a variant of snapshot isolation that doesn't work across data centers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1435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True Time API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Global wall-clock time with bounded uncertainty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Assigning global commit timestamps to transactions allows the system to create a serialization order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Uses Atomic clocks and GPS to keep </a:t>
            </a:r>
            <a:r>
              <a:rPr lang="en-US" sz="2600" dirty="0" err="1" smtClean="0"/>
              <a:t>TrueTime</a:t>
            </a:r>
            <a:r>
              <a:rPr lang="en-US" sz="2600" dirty="0" smtClean="0"/>
              <a:t> uncertainty small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Lock-free read only transactions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Non-blocking stale read only transactions</a:t>
            </a:r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Idea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How to create a highly scalable system that is globally consistent, fault-tolerant, available, and fast?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How to have strong consistency with wide-area replication?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How can replication configuration for data can be dynamically controlled by applications?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How to calculate a global wall-clock time?</a:t>
            </a:r>
          </a:p>
          <a:p>
            <a:pPr>
              <a:lnSpc>
                <a:spcPct val="130000"/>
              </a:lnSpc>
            </a:pPr>
            <a:endParaRPr lang="en-US" sz="2600" dirty="0" smtClean="0"/>
          </a:p>
          <a:p>
            <a:pPr>
              <a:lnSpc>
                <a:spcPct val="130000"/>
              </a:lnSpc>
            </a:pPr>
            <a:endParaRPr lang="en-US" sz="2600" dirty="0" smtClean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Challenges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With increased replicas, the latency stays roughly constant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RO transactions throughput increases </a:t>
            </a:r>
            <a:endParaRPr lang="en-US" sz="2600" dirty="0"/>
          </a:p>
          <a:p>
            <a:pPr>
              <a:lnSpc>
                <a:spcPct val="130000"/>
              </a:lnSpc>
            </a:pPr>
            <a:r>
              <a:rPr lang="en-US" sz="2600" dirty="0" smtClean="0"/>
              <a:t>With 2PC, scaling </a:t>
            </a:r>
            <a:br>
              <a:rPr lang="en-US" sz="2600" dirty="0" smtClean="0"/>
            </a:br>
            <a:r>
              <a:rPr lang="en-US" sz="2600" dirty="0" smtClean="0"/>
              <a:t>up to 50 </a:t>
            </a:r>
            <a:br>
              <a:rPr lang="en-US" sz="2600" dirty="0" smtClean="0"/>
            </a:br>
            <a:r>
              <a:rPr lang="en-US" sz="2600" dirty="0" smtClean="0"/>
              <a:t>participants</a:t>
            </a:r>
            <a:r>
              <a:rPr lang="en-US" sz="2600" dirty="0"/>
              <a:t> </a:t>
            </a:r>
            <a:r>
              <a:rPr lang="en-US" sz="2600" dirty="0" smtClean="0"/>
              <a:t>is </a:t>
            </a:r>
            <a:br>
              <a:rPr lang="en-US" sz="2600" dirty="0" smtClean="0"/>
            </a:br>
            <a:r>
              <a:rPr lang="en-US" sz="2600" dirty="0" smtClean="0"/>
              <a:t>reasonable in both</a:t>
            </a:r>
            <a:br>
              <a:rPr lang="en-US" sz="2600" dirty="0" smtClean="0"/>
            </a:br>
            <a:r>
              <a:rPr lang="en-US" sz="2600" dirty="0" smtClean="0"/>
              <a:t>mean and 99</a:t>
            </a:r>
            <a:r>
              <a:rPr lang="en-US" sz="2600" baseline="30000" dirty="0" smtClean="0"/>
              <a:t>th</a:t>
            </a:r>
            <a:r>
              <a:rPr lang="en-US" sz="2600" dirty="0"/>
              <a:t/>
            </a:r>
            <a:br>
              <a:rPr lang="en-US" sz="2600" dirty="0"/>
            </a:br>
            <a:r>
              <a:rPr lang="en-US" sz="2600" dirty="0" smtClean="0"/>
              <a:t>percentile</a:t>
            </a: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(Evaluation): Latency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305" y="2743200"/>
            <a:ext cx="545309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(Evaluation): Availability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522" y="1523999"/>
            <a:ext cx="5660552" cy="47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49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sz="2600" dirty="0" smtClean="0"/>
                  <a:t>Is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sz="2600" dirty="0" smtClean="0"/>
                  <a:t> truly a bound on clock uncertainty?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sz="2400" dirty="0" smtClean="0"/>
                  <a:t>Problem would occur if drift was greater than 200 </a:t>
                </a:r>
                <a:br>
                  <a:rPr lang="en-US" sz="2400" dirty="0" smtClean="0"/>
                </a:br>
                <a:r>
                  <a:rPr lang="en-US" sz="2400" dirty="0" smtClean="0"/>
                  <a:t>microseconds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sz="2400" dirty="0" smtClean="0"/>
                  <a:t>Faulty clocks?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sz="2600" dirty="0" smtClean="0"/>
                  <a:t>How bad does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en-US" sz="2600" dirty="0" smtClean="0"/>
                  <a:t> get?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sz="2400" dirty="0" smtClean="0"/>
                  <a:t>Doesn’t get worse</a:t>
                </a:r>
                <a:br>
                  <a:rPr lang="en-US" sz="2400" dirty="0" smtClean="0"/>
                </a:br>
                <a:r>
                  <a:rPr lang="en-US" sz="2400" dirty="0" smtClean="0"/>
                  <a:t>than 10ms</a:t>
                </a:r>
              </a:p>
            </p:txBody>
          </p:sp>
        </mc:Choice>
        <mc:Fallback xmlns="">
          <p:sp>
            <p:nvSpPr>
              <p:cNvPr id="2560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50196" y="1447800"/>
                <a:ext cx="8793804" cy="5410200"/>
              </a:xfrm>
              <a:blipFill rotWithShape="0">
                <a:blip r:embed="rId3"/>
                <a:stretch>
                  <a:fillRect l="-1663" t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 (Evaluation): True Time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100" y="2778755"/>
            <a:ext cx="5067300" cy="385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7695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smtClean="0"/>
              <a:t>Makes it easier for developer to build applications because they can choose: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Which data center contains which data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How far data is from its users (lower read latency)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How far replicas are from each others (lower write latency)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How many replicas are maintained (durability, availability, and read performance)</a:t>
            </a:r>
          </a:p>
          <a:p>
            <a:pPr>
              <a:lnSpc>
                <a:spcPct val="130000"/>
              </a:lnSpc>
            </a:pPr>
            <a:r>
              <a:rPr lang="en-US" sz="2600" dirty="0" smtClean="0"/>
              <a:t>Globally consistent reads and externally consistent reads and writes</a:t>
            </a:r>
          </a:p>
          <a:p>
            <a:pPr>
              <a:lnSpc>
                <a:spcPct val="130000"/>
              </a:lnSpc>
            </a:pP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36715</TotalTime>
  <Words>557</Words>
  <Application>Microsoft Macintosh PowerPoint</Application>
  <PresentationFormat>On-screen Show (4:3)</PresentationFormat>
  <Paragraphs>97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Cambria Math</vt:lpstr>
      <vt:lpstr>Courier New</vt:lpstr>
      <vt:lpstr>ＭＳ Ｐゴシック</vt:lpstr>
      <vt:lpstr>Times</vt:lpstr>
      <vt:lpstr>Times New Roman</vt:lpstr>
      <vt:lpstr>Arial</vt:lpstr>
      <vt:lpstr>1_Office Theme</vt:lpstr>
      <vt:lpstr>Student Presentation  Spanner:  Google’s Globally-Distribute Database</vt:lpstr>
      <vt:lpstr>Problem Statement / Motivation</vt:lpstr>
      <vt:lpstr>Previous Solutions</vt:lpstr>
      <vt:lpstr>Key Idea</vt:lpstr>
      <vt:lpstr>Key Challenges</vt:lpstr>
      <vt:lpstr>Key Result (Evaluation): Latency</vt:lpstr>
      <vt:lpstr>Key Result (Evaluation): Availability</vt:lpstr>
      <vt:lpstr>Key Result (Evaluation): True Time</vt:lpstr>
      <vt:lpstr>Impact</vt:lpstr>
      <vt:lpstr>Technical Details</vt:lpstr>
      <vt:lpstr>Overall Structure</vt:lpstr>
      <vt:lpstr>True Time</vt:lpstr>
      <vt:lpstr>True Time API</vt:lpstr>
      <vt:lpstr>Read-Only Transactions</vt:lpstr>
      <vt:lpstr>Read-Write Transactions</vt:lpstr>
    </vt:vector>
  </TitlesOfParts>
  <Company>Princeton University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Zoya Shoaib</cp:lastModifiedBy>
  <cp:revision>1487</cp:revision>
  <cp:lastPrinted>2016-09-14T02:16:39Z</cp:lastPrinted>
  <dcterms:created xsi:type="dcterms:W3CDTF">2013-10-08T01:49:25Z</dcterms:created>
  <dcterms:modified xsi:type="dcterms:W3CDTF">2019-02-20T07:00:12Z</dcterms:modified>
</cp:coreProperties>
</file>