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0" r:id="rId4"/>
    <p:sldId id="277" r:id="rId5"/>
    <p:sldId id="281" r:id="rId6"/>
    <p:sldId id="286" r:id="rId7"/>
    <p:sldId id="288" r:id="rId8"/>
    <p:sldId id="289" r:id="rId9"/>
    <p:sldId id="290" r:id="rId10"/>
    <p:sldId id="291" r:id="rId11"/>
    <p:sldId id="292" r:id="rId12"/>
    <p:sldId id="297" r:id="rId13"/>
    <p:sldId id="296" r:id="rId14"/>
    <p:sldId id="259" r:id="rId15"/>
    <p:sldId id="274" r:id="rId16"/>
    <p:sldId id="298" r:id="rId17"/>
    <p:sldId id="295" r:id="rId18"/>
    <p:sldId id="261" r:id="rId19"/>
    <p:sldId id="301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5" autoAdjust="0"/>
    <p:restoredTop sz="93750" autoAdjust="0"/>
  </p:normalViewPr>
  <p:slideViewPr>
    <p:cSldViewPr snapToGrid="0">
      <p:cViewPr varScale="1">
        <p:scale>
          <a:sx n="77" d="100"/>
          <a:sy n="77" d="100"/>
        </p:scale>
        <p:origin x="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DB indexing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7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Insert throughput as F(table size)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6F5134-467B-F643-8A63-F2CA276D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8" y="1490748"/>
            <a:ext cx="8605372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8A4A-30EA-A54D-9777-2267552F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645919"/>
            <a:ext cx="8178662" cy="481162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Goal #1:  High-throughput writes (inserts/updates/deletes)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Goal #2: Support index size &gt;&gt; memory size</a:t>
            </a:r>
          </a:p>
          <a:p>
            <a:pPr>
              <a:spcBef>
                <a:spcPts val="800"/>
              </a:spcBef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Observation:  Writes to disk should be batched for high throughput (either SSD or HDD)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Observation:  Sorting/indexing in memory is fast</a:t>
            </a:r>
          </a:p>
          <a:p>
            <a:pPr marL="0" indent="0">
              <a:spcBef>
                <a:spcPts val="800"/>
              </a:spcBef>
              <a:buNone/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Main insight:  Don’t try to maintain single data structure with in-place ordering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16FB6-C452-EF46-ADC7-6F3A64B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853E3-78E3-7D47-8ECD-2B2A7D49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 + </a:t>
            </a:r>
            <a:r>
              <a:rPr lang="en-US" dirty="0" err="1"/>
              <a:t>LevelDB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8A4A-30EA-A54D-9777-2267552F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645919"/>
            <a:ext cx="8178662" cy="481162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Goal #1:  High-throughput writes (inserts/updates/deletes)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Goal #2: Support index size &gt;&gt; memory size</a:t>
            </a:r>
          </a:p>
          <a:p>
            <a:pPr>
              <a:spcBef>
                <a:spcPts val="800"/>
              </a:spcBef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Observation:  Writes to disk should be batched for high throughput (either SSD or HDD)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Observation:  Sorting/indexing in memory is fast</a:t>
            </a:r>
          </a:p>
          <a:p>
            <a:pPr marL="0" indent="0">
              <a:spcBef>
                <a:spcPts val="800"/>
              </a:spcBef>
              <a:buNone/>
            </a:pP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Main insight:  Don’t try to maintain single data structure with in-place ordering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16FB6-C452-EF46-ADC7-6F3A64B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853E3-78E3-7D47-8ECD-2B2A7D49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 + </a:t>
            </a:r>
            <a:r>
              <a:rPr lang="en-US" dirty="0" err="1"/>
              <a:t>LevelDB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8A4A-30EA-A54D-9777-2267552F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writes in memory</a:t>
            </a:r>
          </a:p>
          <a:p>
            <a:pPr lvl="1"/>
            <a:r>
              <a:rPr lang="en-US" dirty="0"/>
              <a:t>Can maintain sorted list in memory </a:t>
            </a:r>
          </a:p>
          <a:p>
            <a:pPr lvl="1"/>
            <a:r>
              <a:rPr lang="en-US" dirty="0"/>
              <a:t>Can update in-place (overwrite, delete, etc.)</a:t>
            </a:r>
          </a:p>
          <a:p>
            <a:r>
              <a:rPr lang="en-US" dirty="0"/>
              <a:t>Disk is immutable</a:t>
            </a:r>
          </a:p>
          <a:p>
            <a:pPr lvl="1"/>
            <a:r>
              <a:rPr lang="en-US" dirty="0"/>
              <a:t>Once written to disk, not modified in-place</a:t>
            </a:r>
          </a:p>
          <a:p>
            <a:pPr lvl="1"/>
            <a:r>
              <a:rPr lang="en-US" dirty="0"/>
              <a:t>Queries will need to find all records and merge</a:t>
            </a:r>
          </a:p>
          <a:p>
            <a:pPr lvl="1"/>
            <a:r>
              <a:rPr lang="en-US" dirty="0"/>
              <a:t>Deletes are simply “tombstone records”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16FB6-C452-EF46-ADC7-6F3A64B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99321-4985-7248-A9CE-60BB8235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/>
              <a:t>Collect writes and batch in memory</a:t>
            </a:r>
          </a:p>
        </p:txBody>
      </p:sp>
    </p:spTree>
    <p:extLst>
      <p:ext uri="{BB962C8B-B14F-4D97-AF65-F5344CB8AC3E}">
        <p14:creationId xmlns:p14="http://schemas.microsoft.com/office/powerpoint/2010/main" val="146155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6D09-0435-41AE-8450-9C93961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 From Memory To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3A4B-90E3-4AE7-ACCE-4B754689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memory budget fills up, spill them to disk</a:t>
            </a:r>
          </a:p>
          <a:p>
            <a:pPr lvl="1"/>
            <a:r>
              <a:rPr lang="en-US" dirty="0"/>
              <a:t>Write out entire sorted string table </a:t>
            </a:r>
          </a:p>
          <a:p>
            <a:pPr lvl="1"/>
            <a:r>
              <a:rPr lang="en-US" dirty="0"/>
              <a:t>Write out a subtree, then remove and prune it in memory</a:t>
            </a:r>
          </a:p>
          <a:p>
            <a:r>
              <a:rPr lang="en-US" dirty="0"/>
              <a:t>Each dump forms a “run” ordered by write time</a:t>
            </a:r>
          </a:p>
        </p:txBody>
      </p:sp>
    </p:spTree>
    <p:extLst>
      <p:ext uri="{BB962C8B-B14F-4D97-AF65-F5344CB8AC3E}">
        <p14:creationId xmlns:p14="http://schemas.microsoft.com/office/powerpoint/2010/main" val="175414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81323"/>
          </a:xfrm>
        </p:spPr>
        <p:txBody>
          <a:bodyPr/>
          <a:lstStyle/>
          <a:p>
            <a:r>
              <a:rPr lang="en-US" dirty="0" err="1"/>
              <a:t>SSTable</a:t>
            </a:r>
            <a:r>
              <a:rPr lang="en-US" dirty="0"/>
              <a:t>:  set of arbitrary, sorted key-value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089150"/>
            <a:ext cx="83185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99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887"/>
          <a:stretch/>
        </p:blipFill>
        <p:spPr>
          <a:xfrm>
            <a:off x="389527" y="1761797"/>
            <a:ext cx="8611649" cy="21102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986A57-EEAB-7B49-954D-5031B4CBBE33}"/>
              </a:ext>
            </a:extLst>
          </p:cNvPr>
          <p:cNvSpPr/>
          <p:nvPr/>
        </p:nvSpPr>
        <p:spPr>
          <a:xfrm>
            <a:off x="565150" y="3451205"/>
            <a:ext cx="7035454" cy="420823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1719-26AF-4818-A6DB-172F1D33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D380-6340-41CD-9CB2-E59B32AF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/>
          </a:bodyPr>
          <a:lstStyle/>
          <a:p>
            <a:r>
              <a:rPr lang="en-US" sz="2800" dirty="0"/>
              <a:t>Index lookups can traverse many </a:t>
            </a:r>
            <a:r>
              <a:rPr lang="en-US" sz="2800" dirty="0" err="1"/>
              <a:t>SSIndexes</a:t>
            </a:r>
            <a:endParaRPr lang="en-US" sz="2800" dirty="0"/>
          </a:p>
          <a:p>
            <a:pPr lvl="1"/>
            <a:r>
              <a:rPr lang="en-US" sz="2400" dirty="0"/>
              <a:t>Esp. with range scan vs. exact-match lookup</a:t>
            </a:r>
          </a:p>
          <a:p>
            <a:pPr lvl="1"/>
            <a:r>
              <a:rPr lang="en-US" sz="2400" dirty="0"/>
              <a:t>Other optimizations trade-off memory for additional disk lookups, e.g., bloom filter vs. </a:t>
            </a:r>
            <a:r>
              <a:rPr lang="en-US" sz="2400" dirty="0" err="1"/>
              <a:t>SSIndex</a:t>
            </a:r>
            <a:endParaRPr lang="en-US" sz="2400" dirty="0"/>
          </a:p>
          <a:p>
            <a:r>
              <a:rPr lang="en-US" sz="2800" dirty="0"/>
              <a:t>Idea</a:t>
            </a:r>
          </a:p>
          <a:p>
            <a:pPr lvl="1"/>
            <a:r>
              <a:rPr lang="en-US" sz="2400" dirty="0"/>
              <a:t>Merge and compact </a:t>
            </a:r>
            <a:r>
              <a:rPr lang="en-US" sz="2400" dirty="0" err="1"/>
              <a:t>SSTables</a:t>
            </a:r>
            <a:r>
              <a:rPr lang="en-US" sz="2400" dirty="0"/>
              <a:t> in background</a:t>
            </a:r>
          </a:p>
        </p:txBody>
      </p:sp>
    </p:spTree>
    <p:extLst>
      <p:ext uri="{BB962C8B-B14F-4D97-AF65-F5344CB8AC3E}">
        <p14:creationId xmlns:p14="http://schemas.microsoft.com/office/powerpoint/2010/main" val="415390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6616-1337-447B-81B9-61562EA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MERGE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045F-5ADE-4651-B459-B274AE7E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Merge updates disk data structures in background</a:t>
            </a:r>
          </a:p>
          <a:p>
            <a:pPr lvl="1"/>
            <a:r>
              <a:rPr lang="en-US" sz="2400" dirty="0"/>
              <a:t>Input: K overlapping sorted </a:t>
            </a:r>
            <a:r>
              <a:rPr lang="en-US" sz="2400" dirty="0" err="1"/>
              <a:t>SSTables</a:t>
            </a:r>
            <a:r>
              <a:rPr lang="en-US" sz="2400" dirty="0"/>
              <a:t> from A-Z at level L</a:t>
            </a:r>
          </a:p>
          <a:p>
            <a:pPr lvl="1"/>
            <a:r>
              <a:rPr lang="en-US" sz="2400" dirty="0"/>
              <a:t>Output: Disjoint sorted </a:t>
            </a:r>
            <a:r>
              <a:rPr lang="en-US" sz="2400" dirty="0" err="1"/>
              <a:t>SSTables</a:t>
            </a:r>
            <a:r>
              <a:rPr lang="en-US" sz="2400" dirty="0"/>
              <a:t> files at level L+1</a:t>
            </a:r>
          </a:p>
          <a:p>
            <a:r>
              <a:rPr lang="en-US" sz="2800" dirty="0"/>
              <a:t>Compaction also occurs as part of the merges</a:t>
            </a:r>
          </a:p>
          <a:p>
            <a:pPr lvl="1"/>
            <a:r>
              <a:rPr lang="en-US" sz="2400" dirty="0"/>
              <a:t>Merges multiple updates into one</a:t>
            </a:r>
          </a:p>
          <a:p>
            <a:pPr lvl="1"/>
            <a:r>
              <a:rPr lang="en-US" sz="2400" dirty="0"/>
              <a:t>Deletes </a:t>
            </a:r>
            <a:r>
              <a:rPr lang="en-US" sz="2400" dirty="0" err="1"/>
              <a:t>tombstoned</a:t>
            </a:r>
            <a:r>
              <a:rPr lang="en-US" sz="2400" dirty="0"/>
              <a:t> records</a:t>
            </a:r>
          </a:p>
          <a:p>
            <a:pPr lvl="1"/>
            <a:r>
              <a:rPr lang="en-US" sz="2400" dirty="0"/>
              <a:t>Recovers storage from merged updates and deleted values</a:t>
            </a:r>
          </a:p>
          <a:p>
            <a:r>
              <a:rPr lang="en-US" sz="2600" dirty="0"/>
              <a:t>Can occur very efficiently by sequential reads from each </a:t>
            </a:r>
            <a:r>
              <a:rPr lang="en-US" sz="2600" dirty="0" err="1"/>
              <a:t>SSTable</a:t>
            </a:r>
            <a:r>
              <a:rPr lang="en-US" sz="2600" dirty="0"/>
              <a:t> and writing to output files (why?  Hint: all sorted))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6616-1337-447B-81B9-61562EA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 in Level DB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A9C0CC5-EBDE-1C4E-960F-6F97E7DB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9" b="9645"/>
          <a:stretch/>
        </p:blipFill>
        <p:spPr>
          <a:xfrm>
            <a:off x="1854083" y="1621099"/>
            <a:ext cx="5993132" cy="4878733"/>
          </a:xfrm>
        </p:spPr>
      </p:pic>
    </p:spTree>
    <p:extLst>
      <p:ext uri="{BB962C8B-B14F-4D97-AF65-F5344CB8AC3E}">
        <p14:creationId xmlns:p14="http://schemas.microsoft.com/office/powerpoint/2010/main" val="394552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7072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3639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7316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696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278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0427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4511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2868C-1F36-2149-9586-1244BAB3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queries</a:t>
            </a:r>
          </a:p>
          <a:p>
            <a:pPr lvl="1"/>
            <a:r>
              <a:rPr lang="en-US" dirty="0"/>
              <a:t>Exact match:  id = 139856151</a:t>
            </a:r>
          </a:p>
          <a:p>
            <a:pPr lvl="1"/>
            <a:r>
              <a:rPr lang="en-US" dirty="0"/>
              <a:t>Predicate scans:  All entries with age &gt; 80</a:t>
            </a:r>
          </a:p>
          <a:p>
            <a:endParaRPr lang="en-US" dirty="0"/>
          </a:p>
          <a:p>
            <a:r>
              <a:rPr lang="en-US" dirty="0"/>
              <a:t>Option 1:  Full scan</a:t>
            </a:r>
          </a:p>
          <a:p>
            <a:r>
              <a:rPr lang="en-US" dirty="0"/>
              <a:t>Option 2:  Use an index!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efficiently find data?</a:t>
            </a:r>
          </a:p>
        </p:txBody>
      </p:sp>
    </p:spTree>
    <p:extLst>
      <p:ext uri="{BB962C8B-B14F-4D97-AF65-F5344CB8AC3E}">
        <p14:creationId xmlns:p14="http://schemas.microsoft.com/office/powerpoint/2010/main" val="32960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2868C-1F36-2149-9586-1244BAB3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 in memory</a:t>
            </a:r>
          </a:p>
          <a:p>
            <a:r>
              <a:rPr lang="en-US" dirty="0"/>
              <a:t>Except how do you store on disk?</a:t>
            </a:r>
          </a:p>
          <a:p>
            <a:pPr lvl="1"/>
            <a:r>
              <a:rPr lang="en-US" dirty="0"/>
              <a:t>Let’s say 1M entries</a:t>
            </a:r>
          </a:p>
          <a:p>
            <a:pPr lvl="1"/>
            <a:r>
              <a:rPr lang="en-US" dirty="0"/>
              <a:t>20 levels of a binary tree</a:t>
            </a:r>
          </a:p>
          <a:p>
            <a:pPr lvl="1"/>
            <a:r>
              <a:rPr lang="en-US" dirty="0"/>
              <a:t>Don’t want 20 random disk seeks (say, ~200ms)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balanced binary tree?</a:t>
            </a:r>
          </a:p>
        </p:txBody>
      </p:sp>
    </p:spTree>
    <p:extLst>
      <p:ext uri="{BB962C8B-B14F-4D97-AF65-F5344CB8AC3E}">
        <p14:creationId xmlns:p14="http://schemas.microsoft.com/office/powerpoint/2010/main" val="31853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2868C-1F36-2149-9586-1244BAB3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collocate many pointers on disk</a:t>
            </a:r>
          </a:p>
          <a:p>
            <a:pPr lvl="1"/>
            <a:r>
              <a:rPr lang="en-US" dirty="0"/>
              <a:t>Databases typically read data in “page” granularities (4-16KB per page)</a:t>
            </a:r>
          </a:p>
          <a:p>
            <a:r>
              <a:rPr lang="en-US" dirty="0"/>
              <a:t>But keeping a binary tree “balanced” requires many rotations (e.g., red-black tree rotations)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Leverage locality on disk</a:t>
            </a:r>
          </a:p>
        </p:txBody>
      </p:sp>
    </p:spTree>
    <p:extLst>
      <p:ext uri="{BB962C8B-B14F-4D97-AF65-F5344CB8AC3E}">
        <p14:creationId xmlns:p14="http://schemas.microsoft.com/office/powerpoint/2010/main" val="6645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2868C-1F36-2149-9586-1244BAB3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4082712"/>
            <a:ext cx="8565204" cy="27415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Each tree node sized for disk page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Internal nodes maintain pointers (to subtrees) and keys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Keys serve as bookends to subtrees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Keys also include pointer to underlying row in DB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Typically maintain sparse nodes (say, 50% empty) for cheaper insertion/deletion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B-Tree:  Disk-aware lookup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5471-0918-7E42-9092-800D9EE7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74" y="1647287"/>
            <a:ext cx="6869247" cy="19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2868C-1F36-2149-9586-1244BAB3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4082712"/>
            <a:ext cx="8565204" cy="27415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What if we could just store 2 pages in memory?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Insert new keys in order: 10, 19, 11, 20, 13, 22, 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Challenge for randomized workloads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5471-0918-7E42-9092-800D9EE7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74" y="1647287"/>
            <a:ext cx="6869247" cy="19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43A95-5580-9247-B8FB-244CF98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3920CE-B8B5-E745-8527-97417DCF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Insert throughput as F(table size)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6F5134-467B-F643-8A63-F2CA276D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8" y="1490748"/>
            <a:ext cx="8605372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0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44995</TotalTime>
  <Words>724</Words>
  <Application>Microsoft Macintosh PowerPoint</Application>
  <PresentationFormat>On-screen Show (4:3)</PresentationFormat>
  <Paragraphs>157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Times New Roman</vt:lpstr>
      <vt:lpstr>1_Office Theme</vt:lpstr>
      <vt:lpstr>DB indexing</vt:lpstr>
      <vt:lpstr>Basic row-based storage</vt:lpstr>
      <vt:lpstr>Basic row-based storage</vt:lpstr>
      <vt:lpstr>How to efficiently find data?</vt:lpstr>
      <vt:lpstr>Use a balanced binary tree?</vt:lpstr>
      <vt:lpstr>Strawman: Leverage locality on disk</vt:lpstr>
      <vt:lpstr>B-Tree:  Disk-aware lookup tree</vt:lpstr>
      <vt:lpstr>Challenge for randomized workloads</vt:lpstr>
      <vt:lpstr>Insert throughput as F(table size)</vt:lpstr>
      <vt:lpstr>Insert throughput as F(table size)</vt:lpstr>
      <vt:lpstr>LSM Trees + LevelDB</vt:lpstr>
      <vt:lpstr>LSM Trees + LevelDB</vt:lpstr>
      <vt:lpstr>Collect writes and batch in memory</vt:lpstr>
      <vt:lpstr>Spill From Memory To Disk</vt:lpstr>
      <vt:lpstr>LSM Trees </vt:lpstr>
      <vt:lpstr>LSM Trees</vt:lpstr>
      <vt:lpstr>Problem &amp; solution</vt:lpstr>
      <vt:lpstr>Log-structured MERGE Tree</vt:lpstr>
      <vt:lpstr>LSM Tree in Level DB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1747</cp:revision>
  <cp:lastPrinted>2019-02-25T02:49:40Z</cp:lastPrinted>
  <dcterms:created xsi:type="dcterms:W3CDTF">2013-10-08T01:49:25Z</dcterms:created>
  <dcterms:modified xsi:type="dcterms:W3CDTF">2019-02-25T02:49:51Z</dcterms:modified>
</cp:coreProperties>
</file>