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59" r:id="rId6"/>
    <p:sldId id="262" r:id="rId7"/>
    <p:sldId id="267" r:id="rId8"/>
    <p:sldId id="270" r:id="rId9"/>
    <p:sldId id="271" r:id="rId10"/>
    <p:sldId id="263" r:id="rId11"/>
    <p:sldId id="272" r:id="rId12"/>
    <p:sldId id="274" r:id="rId13"/>
    <p:sldId id="275" r:id="rId1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 autoAdjust="0"/>
    <p:restoredTop sz="93692" autoAdjust="0"/>
  </p:normalViewPr>
  <p:slideViewPr>
    <p:cSldViewPr snapToGrid="0">
      <p:cViewPr varScale="1">
        <p:scale>
          <a:sx n="66" d="100"/>
          <a:sy n="66" d="100"/>
        </p:scale>
        <p:origin x="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DB storage architectures:</a:t>
            </a:r>
            <a:br>
              <a:rPr lang="en-US" sz="3800" b="0" dirty="0"/>
            </a:br>
            <a:r>
              <a:rPr lang="en-US" sz="3800" b="0" dirty="0"/>
              <a:t>Rows and Columns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8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Comparison of disk layouts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98510"/>
              </p:ext>
            </p:extLst>
          </p:nvPr>
        </p:nvGraphicFramePr>
        <p:xfrm>
          <a:off x="612936" y="225409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47559"/>
              </p:ext>
            </p:extLst>
          </p:nvPr>
        </p:nvGraphicFramePr>
        <p:xfrm>
          <a:off x="4405745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2464"/>
              </p:ext>
            </p:extLst>
          </p:nvPr>
        </p:nvGraphicFramePr>
        <p:xfrm>
          <a:off x="8198554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66090"/>
              </p:ext>
            </p:extLst>
          </p:nvPr>
        </p:nvGraphicFramePr>
        <p:xfrm>
          <a:off x="614187" y="4178243"/>
          <a:ext cx="4149237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5671"/>
              </p:ext>
            </p:extLst>
          </p:nvPr>
        </p:nvGraphicFramePr>
        <p:xfrm>
          <a:off x="614187" y="4979539"/>
          <a:ext cx="6990945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25111"/>
              </p:ext>
            </p:extLst>
          </p:nvPr>
        </p:nvGraphicFramePr>
        <p:xfrm>
          <a:off x="614187" y="5780835"/>
          <a:ext cx="3769276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0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Age</a:t>
                      </a:r>
                    </a:p>
                    <a:p>
                      <a:pPr algn="ctr"/>
                      <a:r>
                        <a:rPr lang="en-US" sz="100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76329"/>
          </a:xfrm>
        </p:spPr>
        <p:txBody>
          <a:bodyPr>
            <a:normAutofit/>
          </a:bodyPr>
          <a:lstStyle/>
          <a:p>
            <a:r>
              <a:rPr lang="en-US"/>
              <a:t>Row-oriented layout</a:t>
            </a:r>
            <a:endParaRPr lang="en-US" dirty="0"/>
          </a:p>
        </p:txBody>
      </p:sp>
      <p:sp>
        <p:nvSpPr>
          <p:cNvPr id="30" name="Content Placeholder 1"/>
          <p:cNvSpPr txBox="1">
            <a:spLocks/>
          </p:cNvSpPr>
          <p:nvPr/>
        </p:nvSpPr>
        <p:spPr bwMode="auto">
          <a:xfrm>
            <a:off x="350196" y="3442140"/>
            <a:ext cx="8565204" cy="77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Column-oriented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9FEB0-371F-B242-AAB0-C9DE1808016A}"/>
              </a:ext>
            </a:extLst>
          </p:cNvPr>
          <p:cNvSpPr txBox="1"/>
          <p:nvPr/>
        </p:nvSpPr>
        <p:spPr>
          <a:xfrm>
            <a:off x="4405745" y="5808410"/>
            <a:ext cx="4282602" cy="85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Particularly good for compression, especially for long runs of identical numbers or small deltas</a:t>
            </a:r>
          </a:p>
        </p:txBody>
      </p:sp>
    </p:spTree>
    <p:extLst>
      <p:ext uri="{BB962C8B-B14F-4D97-AF65-F5344CB8AC3E}">
        <p14:creationId xmlns:p14="http://schemas.microsoft.com/office/powerpoint/2010/main" val="21428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Good discussion of benefits of columns...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798" y="6428161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/abadi-sigmod08.pdf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793"/>
          <a:stretch/>
        </p:blipFill>
        <p:spPr>
          <a:xfrm>
            <a:off x="908461" y="4343054"/>
            <a:ext cx="7315200" cy="2064325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45" b="8888"/>
          <a:stretch/>
        </p:blipFill>
        <p:spPr>
          <a:xfrm>
            <a:off x="908461" y="1464095"/>
            <a:ext cx="7315200" cy="2143623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6798" y="3691808"/>
            <a:ext cx="8998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db.csail.mit.edu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/projects/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cstore</a:t>
            </a:r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600" b="0" dirty="0" err="1">
                <a:latin typeface="Arial" charset="0"/>
                <a:ea typeface="Arial" charset="0"/>
                <a:cs typeface="Arial" charset="0"/>
              </a:rPr>
              <a:t>vldb.pdf</a:t>
            </a:r>
            <a:endParaRPr lang="en-US" sz="16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6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81323"/>
          </a:xfrm>
        </p:spPr>
        <p:txBody>
          <a:bodyPr/>
          <a:lstStyle/>
          <a:p>
            <a:r>
              <a:rPr lang="en-US" dirty="0" err="1"/>
              <a:t>SSTable</a:t>
            </a:r>
            <a:r>
              <a:rPr lang="en-US" dirty="0"/>
              <a:t>:  set of arbitrary, sorted key-value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Trees:  Discussion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2089150"/>
            <a:ext cx="8318500" cy="1308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LSM Trees:  Write to memory, then flush to disk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89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LSM Trees:  Discussion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12750" y="3872028"/>
            <a:ext cx="8565204" cy="7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LSM Trees:  Write to memory, then flush to disk</a:t>
            </a:r>
          </a:p>
          <a:p>
            <a:endParaRPr lang="en-US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491461"/>
            <a:ext cx="8611649" cy="22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87072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43639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7316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2696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4278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90427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4511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9" y="16215"/>
            <a:ext cx="8565204" cy="1066800"/>
          </a:xfrm>
        </p:spPr>
        <p:txBody>
          <a:bodyPr/>
          <a:lstStyle/>
          <a:p>
            <a:r>
              <a:rPr lang="en-US" sz="3600" dirty="0"/>
              <a:t>Basic row-based storage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31671"/>
              </p:ext>
            </p:extLst>
          </p:nvPr>
        </p:nvGraphicFramePr>
        <p:xfrm>
          <a:off x="1107426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80035"/>
              </p:ext>
            </p:extLst>
          </p:nvPr>
        </p:nvGraphicFramePr>
        <p:xfrm>
          <a:off x="1107426" y="3205862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7678"/>
              </p:ext>
            </p:extLst>
          </p:nvPr>
        </p:nvGraphicFramePr>
        <p:xfrm>
          <a:off x="1107426" y="415762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64301"/>
              </p:ext>
            </p:extLst>
          </p:nvPr>
        </p:nvGraphicFramePr>
        <p:xfrm>
          <a:off x="1107426" y="5109383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Birthday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8858" y="2142186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8858" y="3109337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50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858" y="4066973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858" y="495994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150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8147" y="6259452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</a:p>
        </p:txBody>
      </p:sp>
    </p:spTree>
    <p:extLst>
      <p:ext uri="{BB962C8B-B14F-4D97-AF65-F5344CB8AC3E}">
        <p14:creationId xmlns:p14="http://schemas.microsoft.com/office/powerpoint/2010/main" val="104961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69093"/>
              </p:ext>
            </p:extLst>
          </p:nvPr>
        </p:nvGraphicFramePr>
        <p:xfrm>
          <a:off x="1126581" y="1440020"/>
          <a:ext cx="7739832" cy="9629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2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9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29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0 - 255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18 -</a:t>
                      </a:r>
                    </a:p>
                    <a:p>
                      <a:pPr algn="r"/>
                      <a:r>
                        <a:rPr lang="en-US" dirty="0"/>
                        <a:t>273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39258"/>
              </p:ext>
            </p:extLst>
          </p:nvPr>
        </p:nvGraphicFramePr>
        <p:xfrm>
          <a:off x="1107427" y="2254101"/>
          <a:ext cx="6901545" cy="9461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  <a:p>
                      <a:pPr algn="ctr"/>
                      <a:r>
                        <a:rPr lang="en-US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URL</a:t>
                      </a:r>
                    </a:p>
                    <a:p>
                      <a:pPr algn="ctr"/>
                      <a:r>
                        <a:rPr lang="en-US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br>
                        <a:rPr lang="en-US" dirty="0"/>
                      </a:br>
                      <a:r>
                        <a:rPr lang="en-US" sz="16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Fetched</a:t>
                      </a:r>
                      <a:br>
                        <a:rPr lang="en-US" dirty="0"/>
                      </a:br>
                      <a:r>
                        <a:rPr lang="en-US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7188" y="4880355"/>
            <a:ext cx="65614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How do you walk through all the URLs? </a:t>
            </a:r>
          </a:p>
          <a:p>
            <a:r>
              <a:rPr lang="en-US" sz="2600" dirty="0">
                <a:latin typeface="Arial" charset="0"/>
                <a:ea typeface="Arial" charset="0"/>
                <a:cs typeface="Arial" charset="0"/>
              </a:rPr>
              <a:t> No longer at fixed offsets</a:t>
            </a:r>
          </a:p>
        </p:txBody>
      </p:sp>
    </p:spTree>
    <p:extLst>
      <p:ext uri="{BB962C8B-B14F-4D97-AF65-F5344CB8AC3E}">
        <p14:creationId xmlns:p14="http://schemas.microsoft.com/office/powerpoint/2010/main" val="129697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Row-based storage: variable lengths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0" y="3417997"/>
            <a:ext cx="8912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https://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www.postgresql.org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/docs/9.5/static/storage-page-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layout.html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1208" y="1530035"/>
            <a:ext cx="8484781" cy="1818763"/>
            <a:chOff x="301208" y="1530035"/>
            <a:chExt cx="8484781" cy="18187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208" y="1530035"/>
              <a:ext cx="8484781" cy="181876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20381" y="2339262"/>
              <a:ext cx="8129016" cy="228600"/>
            </a:xfrm>
            <a:prstGeom prst="rect">
              <a:avLst/>
            </a:prstGeom>
            <a:solidFill>
              <a:srgbClr val="FFFF00">
                <a:alpha val="21000"/>
              </a:srgbClr>
            </a:solidFill>
            <a:ln w="28575">
              <a:noFill/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25004"/>
              </p:ext>
            </p:extLst>
          </p:nvPr>
        </p:nvGraphicFramePr>
        <p:xfrm>
          <a:off x="1113334" y="4736588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07016"/>
              </p:ext>
            </p:extLst>
          </p:nvPr>
        </p:nvGraphicFramePr>
        <p:xfrm>
          <a:off x="1113334" y="5314697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97556"/>
              </p:ext>
            </p:extLst>
          </p:nvPr>
        </p:nvGraphicFramePr>
        <p:xfrm>
          <a:off x="1113334" y="5892806"/>
          <a:ext cx="6901545" cy="579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6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53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  <a:p>
                      <a:pPr algn="ctr"/>
                      <a:r>
                        <a:rPr lang="en-US" sz="1600" b="1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URL</a:t>
                      </a:r>
                    </a:p>
                    <a:p>
                      <a:pPr algn="ctr"/>
                      <a:r>
                        <a:rPr lang="en-US" sz="1600" b="1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Size</a:t>
                      </a:r>
                    </a:p>
                    <a:p>
                      <a:pPr algn="ctr"/>
                      <a:r>
                        <a:rPr lang="en-US" sz="1600" b="1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Fetched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4755" y="4533738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4755" y="5240720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4755" y="5877159"/>
            <a:ext cx="918579" cy="40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charset="0"/>
                <a:ea typeface="Arial" charset="0"/>
                <a:cs typeface="Arial" charset="0"/>
              </a:rPr>
              <a:t>291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554" y="4070147"/>
            <a:ext cx="5032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charset="0"/>
                <a:ea typeface="Arial" charset="0"/>
                <a:cs typeface="Arial" charset="0"/>
              </a:rPr>
              <a:t>ItemIdData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:  [(0, 18), (18, 273), (291, 59)]</a:t>
            </a:r>
          </a:p>
        </p:txBody>
      </p:sp>
    </p:spTree>
    <p:extLst>
      <p:ext uri="{BB962C8B-B14F-4D97-AF65-F5344CB8AC3E}">
        <p14:creationId xmlns:p14="http://schemas.microsoft.com/office/powerpoint/2010/main" val="192590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6459"/>
            <a:ext cx="8565204" cy="3870724"/>
          </a:xfrm>
        </p:spPr>
        <p:txBody>
          <a:bodyPr/>
          <a:lstStyle/>
          <a:p>
            <a:r>
              <a:rPr lang="en-US" dirty="0"/>
              <a:t>Data stored in fixed-sized pages on disk</a:t>
            </a:r>
          </a:p>
          <a:p>
            <a:pPr lvl="1"/>
            <a:r>
              <a:rPr lang="en-US" dirty="0"/>
              <a:t>E.g., typically 8K in PostgreSQL</a:t>
            </a:r>
          </a:p>
          <a:p>
            <a:pPr lvl="1"/>
            <a:r>
              <a:rPr lang="en-US" dirty="0"/>
              <a:t>Page includes metadata and actual data items</a:t>
            </a:r>
          </a:p>
          <a:p>
            <a:pPr lvl="1"/>
            <a:r>
              <a:rPr lang="en-US" dirty="0"/>
              <a:t>Items = indexes, data rows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Row-based disk layout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0196" y="462322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43005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35814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9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36459"/>
            <a:ext cx="8565204" cy="3870724"/>
          </a:xfrm>
        </p:spPr>
        <p:txBody>
          <a:bodyPr/>
          <a:lstStyle/>
          <a:p>
            <a:r>
              <a:rPr lang="en-US" dirty="0"/>
              <a:t>Data stored in fixed-sized pages on disk</a:t>
            </a:r>
          </a:p>
          <a:p>
            <a:pPr lvl="1"/>
            <a:r>
              <a:rPr lang="en-US" dirty="0"/>
              <a:t>E.g., typically 8K in PostgreSQL</a:t>
            </a:r>
          </a:p>
          <a:p>
            <a:pPr lvl="1"/>
            <a:r>
              <a:rPr lang="en-US" dirty="0"/>
              <a:t>Page includes metadata and actual data items</a:t>
            </a:r>
          </a:p>
          <a:p>
            <a:pPr lvl="1"/>
            <a:r>
              <a:rPr lang="en-US" dirty="0"/>
              <a:t>Items = indexes, data rows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Row-based disk layout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147" y="5660517"/>
            <a:ext cx="7707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READ 32 bytes at positions (0 + 8), (50 + 8), (100 + 8), (150 + 8)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0196" y="462322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43005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935814" y="462322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8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OLTP = </a:t>
            </a:r>
            <a:r>
              <a:rPr lang="en-US" dirty="0" err="1"/>
              <a:t>OnLine</a:t>
            </a:r>
            <a:r>
              <a:rPr lang="en-US" dirty="0"/>
              <a:t> Transaction Processing</a:t>
            </a:r>
          </a:p>
          <a:p>
            <a:pPr lvl="1"/>
            <a:r>
              <a:rPr lang="en-US" dirty="0"/>
              <a:t>Write-heavy</a:t>
            </a:r>
          </a:p>
          <a:p>
            <a:pPr lvl="1"/>
            <a:r>
              <a:rPr lang="en-US" dirty="0"/>
              <a:t>Transactions</a:t>
            </a:r>
          </a:p>
          <a:p>
            <a:r>
              <a:rPr lang="en-US" dirty="0"/>
              <a:t>OLAP = </a:t>
            </a:r>
            <a:r>
              <a:rPr lang="en-US" dirty="0" err="1"/>
              <a:t>OnLine</a:t>
            </a:r>
            <a:r>
              <a:rPr lang="en-US" dirty="0"/>
              <a:t> Analytical Processing</a:t>
            </a:r>
          </a:p>
          <a:p>
            <a:pPr lvl="1"/>
            <a:r>
              <a:rPr lang="en-US" dirty="0"/>
              <a:t>Read-heavy</a:t>
            </a:r>
          </a:p>
          <a:p>
            <a:pPr lvl="1"/>
            <a:r>
              <a:rPr lang="en-US" dirty="0"/>
              <a:t>Analytical scans or “rollups” along column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“SELECT AVG(latency) FROM system                                 	WHERE time &gt; now() – interval(“1h”)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workloads</a:t>
            </a:r>
          </a:p>
        </p:txBody>
      </p:sp>
    </p:spTree>
    <p:extLst>
      <p:ext uri="{BB962C8B-B14F-4D97-AF65-F5344CB8AC3E}">
        <p14:creationId xmlns:p14="http://schemas.microsoft.com/office/powerpoint/2010/main" val="15578110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44864</TotalTime>
  <Words>682</Words>
  <Application>Microsoft Macintosh PowerPoint</Application>
  <PresentationFormat>On-screen Show (4:3)</PresentationFormat>
  <Paragraphs>307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Courier New</vt:lpstr>
      <vt:lpstr>Times New Roman</vt:lpstr>
      <vt:lpstr>1_Office Theme</vt:lpstr>
      <vt:lpstr>DB storage architectures: Rows and Columns</vt:lpstr>
      <vt:lpstr>Basic row-based storage</vt:lpstr>
      <vt:lpstr>Basic row-based storage</vt:lpstr>
      <vt:lpstr>Basic row-based storage</vt:lpstr>
      <vt:lpstr>Row-based storage: variable lengths</vt:lpstr>
      <vt:lpstr>Row-based storage: variable lengths</vt:lpstr>
      <vt:lpstr>Row-based disk layout</vt:lpstr>
      <vt:lpstr>Row-based disk layout</vt:lpstr>
      <vt:lpstr>Types of database workloads</vt:lpstr>
      <vt:lpstr>Comparison of disk layouts</vt:lpstr>
      <vt:lpstr>Good discussion of benefits of columns...</vt:lpstr>
      <vt:lpstr>LSM Trees:  Discussion</vt:lpstr>
      <vt:lpstr>LSM Trees:  Discussion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1735</cp:revision>
  <cp:lastPrinted>2018-02-26T02:46:30Z</cp:lastPrinted>
  <dcterms:created xsi:type="dcterms:W3CDTF">2013-10-08T01:49:25Z</dcterms:created>
  <dcterms:modified xsi:type="dcterms:W3CDTF">2019-02-25T00:38:46Z</dcterms:modified>
</cp:coreProperties>
</file>