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0000FF"/>
    <a:srgbClr val="1E4899"/>
    <a:srgbClr val="FF6501"/>
    <a:srgbClr val="008F00"/>
    <a:srgbClr val="92D050"/>
    <a:srgbClr val="C0504D"/>
    <a:srgbClr val="D5FED5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77" autoAdjust="0"/>
    <p:restoredTop sz="93661" autoAdjust="0"/>
  </p:normalViewPr>
  <p:slideViewPr>
    <p:cSldViewPr snapToGrid="0">
      <p:cViewPr>
        <p:scale>
          <a:sx n="75" d="100"/>
          <a:sy n="75" d="100"/>
        </p:scale>
        <p:origin x="280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558C-FAF8-DB4E-B462-CDE76F17FC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558C-FAF8-DB4E-B462-CDE76F17FC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558C-FAF8-DB4E-B462-CDE76F17FC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9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558C-FAF8-DB4E-B462-CDE76F17FC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558C-FAF8-DB4E-B462-CDE76F17FC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72835"/>
            <a:ext cx="9144000" cy="13231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b="0" dirty="0"/>
              <a:t>Caching 50.5*</a:t>
            </a:r>
            <a:endParaRPr lang="en-US" sz="44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9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  <p:sp>
        <p:nvSpPr>
          <p:cNvPr id="2" name="Rectangle 1"/>
          <p:cNvSpPr/>
          <p:nvPr/>
        </p:nvSpPr>
        <p:spPr>
          <a:xfrm>
            <a:off x="37593" y="6477071"/>
            <a:ext cx="1314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* Half of 101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Write-through</a:t>
            </a:r>
          </a:p>
          <a:p>
            <a:pPr lvl="1"/>
            <a:r>
              <a:rPr lang="en-US" dirty="0"/>
              <a:t>Data written simultaneously to cache and storage</a:t>
            </a:r>
          </a:p>
          <a:p>
            <a:r>
              <a:rPr lang="en-US" dirty="0"/>
              <a:t>Write-back</a:t>
            </a:r>
          </a:p>
          <a:p>
            <a:pPr lvl="1"/>
            <a:r>
              <a:rPr lang="en-US" dirty="0"/>
              <a:t>Data updated only in cache</a:t>
            </a:r>
          </a:p>
          <a:p>
            <a:pPr lvl="1"/>
            <a:r>
              <a:rPr lang="en-US" dirty="0"/>
              <a:t>On cache eviction, written “back” to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management</a:t>
            </a:r>
          </a:p>
        </p:txBody>
      </p:sp>
    </p:spTree>
    <p:extLst>
      <p:ext uri="{BB962C8B-B14F-4D97-AF65-F5344CB8AC3E}">
        <p14:creationId xmlns:p14="http://schemas.microsoft.com/office/powerpoint/2010/main" val="47851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Caching within datacenter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balancers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4928" y="3572661"/>
            <a:ext cx="1162846" cy="8402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look-aside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web servers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DB / backend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119969" y="2416687"/>
            <a:ext cx="987198" cy="3265078"/>
            <a:chOff x="4119969" y="2416687"/>
            <a:chExt cx="987198" cy="3265078"/>
          </a:xfrm>
        </p:grpSpPr>
        <p:cxnSp>
          <p:nvCxnSpPr>
            <p:cNvPr id="87" name="Straight Arrow Connector 86"/>
            <p:cNvCxnSpPr>
              <a:stCxn id="31" idx="3"/>
              <a:endCxn id="53" idx="1"/>
            </p:cNvCxnSpPr>
            <p:nvPr/>
          </p:nvCxnSpPr>
          <p:spPr>
            <a:xfrm>
              <a:off x="4119969" y="2416687"/>
              <a:ext cx="987198" cy="213216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1" idx="3"/>
              <a:endCxn id="54" idx="1"/>
            </p:cNvCxnSpPr>
            <p:nvPr/>
          </p:nvCxnSpPr>
          <p:spPr>
            <a:xfrm>
              <a:off x="4119969" y="2416687"/>
              <a:ext cx="987198" cy="269862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1" idx="3"/>
              <a:endCxn id="2" idx="1"/>
            </p:cNvCxnSpPr>
            <p:nvPr/>
          </p:nvCxnSpPr>
          <p:spPr>
            <a:xfrm>
              <a:off x="4119969" y="2416687"/>
              <a:ext cx="987198" cy="326507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2" name="Rectangle 1"/>
          <p:cNvSpPr/>
          <p:nvPr/>
        </p:nvSpPr>
        <p:spPr>
          <a:xfrm>
            <a:off x="5107167" y="5544605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7167" y="4411694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07167" y="4978149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19969" y="1907851"/>
            <a:ext cx="2824651" cy="2709892"/>
            <a:chOff x="4119969" y="1907851"/>
            <a:chExt cx="2824651" cy="2709892"/>
          </a:xfrm>
        </p:grpSpPr>
        <p:cxnSp>
          <p:nvCxnSpPr>
            <p:cNvPr id="90" name="Straight Arrow Connector 89"/>
            <p:cNvCxnSpPr>
              <a:stCxn id="31" idx="3"/>
              <a:endCxn id="10" idx="2"/>
            </p:cNvCxnSpPr>
            <p:nvPr/>
          </p:nvCxnSpPr>
          <p:spPr>
            <a:xfrm>
              <a:off x="4119969" y="2416687"/>
              <a:ext cx="2824651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1" idx="3"/>
              <a:endCxn id="11" idx="2"/>
            </p:cNvCxnSpPr>
            <p:nvPr/>
          </p:nvCxnSpPr>
          <p:spPr>
            <a:xfrm flipV="1">
              <a:off x="4119969" y="1907851"/>
              <a:ext cx="2824651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1" idx="3"/>
              <a:endCxn id="9" idx="2"/>
            </p:cNvCxnSpPr>
            <p:nvPr/>
          </p:nvCxnSpPr>
          <p:spPr>
            <a:xfrm>
              <a:off x="4119969" y="2416687"/>
              <a:ext cx="2824651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1" idx="3"/>
              <a:endCxn id="33" idx="2"/>
            </p:cNvCxnSpPr>
            <p:nvPr/>
          </p:nvCxnSpPr>
          <p:spPr>
            <a:xfrm>
              <a:off x="4119969" y="2416687"/>
              <a:ext cx="2824651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1" idx="3"/>
              <a:endCxn id="26" idx="2"/>
            </p:cNvCxnSpPr>
            <p:nvPr/>
          </p:nvCxnSpPr>
          <p:spPr>
            <a:xfrm>
              <a:off x="4119969" y="2416687"/>
              <a:ext cx="2824651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760009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86" t="4475" r="873" b="3809"/>
          <a:stretch/>
        </p:blipFill>
        <p:spPr>
          <a:xfrm>
            <a:off x="511838" y="5294897"/>
            <a:ext cx="8120324" cy="150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alphaModFix amt="95000"/>
          </a:blip>
          <a:srcRect r="2382" b="6755"/>
          <a:stretch/>
        </p:blipFill>
        <p:spPr>
          <a:xfrm>
            <a:off x="855451" y="1492136"/>
            <a:ext cx="5546348" cy="28067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22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2EA0-3142-4E43-B889-2EB135B2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73" y="2156068"/>
            <a:ext cx="7772400" cy="1166478"/>
          </a:xfrm>
        </p:spPr>
        <p:txBody>
          <a:bodyPr/>
          <a:lstStyle/>
          <a:p>
            <a:r>
              <a:rPr lang="en-US" dirty="0"/>
              <a:t>New system / hardware architectures: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6DAD-B8AB-554E-A838-1B69F7761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373" y="3949443"/>
            <a:ext cx="7772400" cy="988430"/>
          </a:xfrm>
        </p:spPr>
        <p:txBody>
          <a:bodyPr/>
          <a:lstStyle/>
          <a:p>
            <a:r>
              <a:rPr lang="en-US" dirty="0"/>
              <a:t>New opportunities for caching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36F08-8FD2-D344-B97C-8DDD51A5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2877" y="1134533"/>
            <a:ext cx="8075980" cy="2359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Be Fast, Cheap and in Control </a:t>
            </a:r>
          </a:p>
          <a:p>
            <a:r>
              <a:rPr lang="en-US" sz="4000" b="1" dirty="0"/>
              <a:t>with SwitchKV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51546" y="3321969"/>
            <a:ext cx="4358641" cy="2638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Xiaozhou Li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Raghav Sethi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Michael Kaminsky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G. Andersen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Michael J. Freedman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NSDI 2016</a:t>
            </a:r>
          </a:p>
        </p:txBody>
      </p:sp>
      <p:pic>
        <p:nvPicPr>
          <p:cNvPr id="6" name="Picture 5" descr="princeton-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6028266"/>
            <a:ext cx="1960772" cy="589070"/>
          </a:xfrm>
          <a:prstGeom prst="rect">
            <a:avLst/>
          </a:prstGeom>
        </p:spPr>
      </p:pic>
      <p:pic>
        <p:nvPicPr>
          <p:cNvPr id="7" name="Picture 6" descr="intel-logo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31" y="6028265"/>
            <a:ext cx="904294" cy="589069"/>
          </a:xfrm>
          <a:prstGeom prst="rect">
            <a:avLst/>
          </a:prstGeom>
        </p:spPr>
      </p:pic>
      <p:pic>
        <p:nvPicPr>
          <p:cNvPr id="8" name="Picture 7" descr="CMU-logo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59" y="5974428"/>
            <a:ext cx="1116723" cy="6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98" y="4239687"/>
            <a:ext cx="7461341" cy="2102163"/>
          </a:xfrm>
        </p:spPr>
        <p:txBody>
          <a:bodyPr>
            <a:normAutofit/>
          </a:bodyPr>
          <a:lstStyle/>
          <a:p>
            <a:r>
              <a:rPr lang="en-US" sz="2400" dirty="0"/>
              <a:t>Cache must process all queries and handle misses</a:t>
            </a:r>
          </a:p>
          <a:p>
            <a:pPr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In our case, cache is small and hit ratio could be low</a:t>
            </a:r>
          </a:p>
          <a:p>
            <a:pPr marL="640080"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2200" dirty="0"/>
              <a:t>Throughput is bounded by the cache I/O</a:t>
            </a:r>
          </a:p>
          <a:p>
            <a:pPr marL="640080"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2200" dirty="0"/>
              <a:t>High latency for queries for uncached keys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79" y="73401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00" dirty="0"/>
              <a:t>Traditional architectures:  </a:t>
            </a:r>
            <a:br>
              <a:rPr lang="en-US" sz="3100" dirty="0"/>
            </a:br>
            <a:r>
              <a:rPr lang="en-US" sz="3100" dirty="0"/>
              <a:t>High-overhead for skewed/dynamic workloads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36383" y="3557922"/>
            <a:ext cx="196706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Look-aside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18987" y="3630991"/>
            <a:ext cx="17352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Look-through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46393" y="1659290"/>
            <a:ext cx="3177858" cy="2114689"/>
            <a:chOff x="885772" y="1710202"/>
            <a:chExt cx="2573066" cy="2114689"/>
          </a:xfrm>
        </p:grpSpPr>
        <p:sp>
          <p:nvSpPr>
            <p:cNvPr id="16" name="TextBox 15"/>
            <p:cNvSpPr txBox="1"/>
            <p:nvPr/>
          </p:nvSpPr>
          <p:spPr>
            <a:xfrm>
              <a:off x="1595563" y="1710202"/>
              <a:ext cx="86024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clients</a:t>
              </a:r>
            </a:p>
          </p:txBody>
        </p:sp>
        <p:sp>
          <p:nvSpPr>
            <p:cNvPr id="24" name="Can 23"/>
            <p:cNvSpPr/>
            <p:nvPr/>
          </p:nvSpPr>
          <p:spPr>
            <a:xfrm>
              <a:off x="927264" y="2898288"/>
              <a:ext cx="309935" cy="26907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n 24"/>
            <p:cNvSpPr/>
            <p:nvPr/>
          </p:nvSpPr>
          <p:spPr>
            <a:xfrm>
              <a:off x="1303090" y="2898288"/>
              <a:ext cx="309935" cy="26907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1678916" y="2898288"/>
              <a:ext cx="309935" cy="26907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85772" y="3178560"/>
              <a:ext cx="1207305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backends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44720" y="2921218"/>
              <a:ext cx="420129" cy="23701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85634" y="3181099"/>
              <a:ext cx="87320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48347" y="2071491"/>
              <a:ext cx="242401" cy="138954"/>
            </a:xfrm>
            <a:prstGeom prst="roundRect">
              <a:avLst>
                <a:gd name="adj" fmla="val 2297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81979" y="2071490"/>
              <a:ext cx="242401" cy="138954"/>
            </a:xfrm>
            <a:prstGeom prst="roundRect">
              <a:avLst>
                <a:gd name="adj" fmla="val 2297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15611" y="2071491"/>
              <a:ext cx="242401" cy="138954"/>
            </a:xfrm>
            <a:prstGeom prst="roundRect">
              <a:avLst>
                <a:gd name="adj" fmla="val 2297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49243" y="2071490"/>
              <a:ext cx="242401" cy="138954"/>
            </a:xfrm>
            <a:prstGeom prst="roundRect">
              <a:avLst>
                <a:gd name="adj" fmla="val 2297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82875" y="2073232"/>
              <a:ext cx="242401" cy="138954"/>
            </a:xfrm>
            <a:prstGeom prst="roundRect">
              <a:avLst>
                <a:gd name="adj" fmla="val 2297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716507" y="2073231"/>
              <a:ext cx="242401" cy="138954"/>
            </a:xfrm>
            <a:prstGeom prst="roundRect">
              <a:avLst>
                <a:gd name="adj" fmla="val 2297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029800" y="2289704"/>
              <a:ext cx="845411" cy="575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474883" y="2289704"/>
              <a:ext cx="483129" cy="534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132833" y="2272752"/>
              <a:ext cx="889403" cy="56920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360171" y="2277704"/>
              <a:ext cx="490841" cy="539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72"/>
            <p:cNvSpPr/>
            <p:nvPr/>
          </p:nvSpPr>
          <p:spPr>
            <a:xfrm rot="1945514">
              <a:off x="2425707" y="2278413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miss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2DCA-8925-FC49-82DD-62A3A419F3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453577" y="1631291"/>
            <a:ext cx="106243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sp>
        <p:nvSpPr>
          <p:cNvPr id="92" name="Can 91"/>
          <p:cNvSpPr/>
          <p:nvPr/>
        </p:nvSpPr>
        <p:spPr>
          <a:xfrm>
            <a:off x="4785279" y="2819377"/>
            <a:ext cx="309935" cy="26907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Can 92"/>
          <p:cNvSpPr/>
          <p:nvPr/>
        </p:nvSpPr>
        <p:spPr>
          <a:xfrm>
            <a:off x="5161105" y="2819377"/>
            <a:ext cx="309935" cy="26907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Can 93"/>
          <p:cNvSpPr/>
          <p:nvPr/>
        </p:nvSpPr>
        <p:spPr>
          <a:xfrm>
            <a:off x="5536931" y="2819377"/>
            <a:ext cx="309935" cy="26907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83708" y="3099649"/>
            <a:ext cx="13797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backends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602735" y="2842307"/>
            <a:ext cx="420129" cy="23701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85822" y="3102188"/>
            <a:ext cx="253758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cache (load balancer)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906362" y="1992580"/>
            <a:ext cx="242401" cy="138954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239994" y="1992579"/>
            <a:ext cx="242401" cy="138954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573626" y="1992580"/>
            <a:ext cx="242401" cy="138954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907258" y="1992579"/>
            <a:ext cx="242401" cy="138954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240890" y="1994321"/>
            <a:ext cx="242401" cy="138954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574522" y="1994320"/>
            <a:ext cx="242401" cy="138954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5887815" y="2210793"/>
            <a:ext cx="845411" cy="575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5930740" y="2934619"/>
            <a:ext cx="552551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218186" y="2198793"/>
            <a:ext cx="490841" cy="539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72"/>
          <p:cNvSpPr/>
          <p:nvPr/>
        </p:nvSpPr>
        <p:spPr>
          <a:xfrm>
            <a:off x="5876322" y="255419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14251" y="2303132"/>
            <a:ext cx="1505540" cy="757877"/>
            <a:chOff x="6703665" y="4133006"/>
            <a:chExt cx="1505540" cy="757877"/>
          </a:xfrm>
        </p:grpSpPr>
        <p:sp>
          <p:nvSpPr>
            <p:cNvPr id="48" name="Explosion 1 47"/>
            <p:cNvSpPr/>
            <p:nvPr/>
          </p:nvSpPr>
          <p:spPr>
            <a:xfrm rot="20874101">
              <a:off x="7079695" y="4470318"/>
              <a:ext cx="725145" cy="420565"/>
            </a:xfrm>
            <a:prstGeom prst="irregularSeal1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21069066">
              <a:off x="6703665" y="4133006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failure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841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03" y="4040005"/>
            <a:ext cx="7942992" cy="219282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SzPct val="100000"/>
              <a:buNone/>
            </a:pPr>
            <a:r>
              <a:rPr lang="en-US" sz="2600" dirty="0"/>
              <a:t>Switches route requests directly to the appropriate nodes</a:t>
            </a:r>
          </a:p>
          <a:p>
            <a:pPr marL="514350" indent="-457200">
              <a:spcBef>
                <a:spcPts val="1200"/>
              </a:spcBef>
              <a:buSzPct val="100000"/>
            </a:pPr>
            <a:r>
              <a:rPr lang="en-US" sz="2400" dirty="0"/>
              <a:t>Latency can be minimized for all queries</a:t>
            </a:r>
          </a:p>
          <a:p>
            <a:pPr marL="514350" indent="-457200">
              <a:spcBef>
                <a:spcPts val="1200"/>
              </a:spcBef>
              <a:buSzPct val="100000"/>
            </a:pPr>
            <a:r>
              <a:rPr lang="en-US" sz="2400" dirty="0"/>
              <a:t>Throughput can scale out with # of backends</a:t>
            </a:r>
          </a:p>
          <a:p>
            <a:pPr marL="514350" indent="-457200">
              <a:spcBef>
                <a:spcPts val="1200"/>
              </a:spcBef>
              <a:buSzPct val="100000"/>
            </a:pPr>
            <a:r>
              <a:rPr lang="en-US" sz="2400" dirty="0"/>
              <a:t>Availability would not be affected by cache node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1" y="-50749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SwitchKV: content-aware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2DCA-8925-FC49-82DD-62A3A419F3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10943" y="3092484"/>
            <a:ext cx="137313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backends</a:t>
            </a:r>
          </a:p>
        </p:txBody>
      </p:sp>
      <p:sp>
        <p:nvSpPr>
          <p:cNvPr id="30" name="Rectangle 27"/>
          <p:cNvSpPr/>
          <p:nvPr/>
        </p:nvSpPr>
        <p:spPr>
          <a:xfrm>
            <a:off x="6333965" y="2318661"/>
            <a:ext cx="541655" cy="32536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10677" y="2230838"/>
            <a:ext cx="10317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32" name="Rounded Rectangle 11"/>
          <p:cNvSpPr/>
          <p:nvPr/>
        </p:nvSpPr>
        <p:spPr>
          <a:xfrm>
            <a:off x="3191548" y="1660813"/>
            <a:ext cx="312518" cy="201242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12"/>
          <p:cNvSpPr/>
          <p:nvPr/>
        </p:nvSpPr>
        <p:spPr>
          <a:xfrm>
            <a:off x="3621687" y="1660812"/>
            <a:ext cx="312518" cy="201242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13"/>
          <p:cNvSpPr/>
          <p:nvPr/>
        </p:nvSpPr>
        <p:spPr>
          <a:xfrm>
            <a:off x="4051825" y="1660813"/>
            <a:ext cx="312518" cy="201242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14"/>
          <p:cNvSpPr/>
          <p:nvPr/>
        </p:nvSpPr>
        <p:spPr>
          <a:xfrm>
            <a:off x="4481963" y="1660812"/>
            <a:ext cx="312518" cy="201242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16"/>
          <p:cNvSpPr/>
          <p:nvPr/>
        </p:nvSpPr>
        <p:spPr>
          <a:xfrm>
            <a:off x="4912101" y="1663334"/>
            <a:ext cx="312518" cy="201242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17"/>
          <p:cNvSpPr/>
          <p:nvPr/>
        </p:nvSpPr>
        <p:spPr>
          <a:xfrm>
            <a:off x="5342239" y="1663332"/>
            <a:ext cx="312518" cy="201242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18"/>
          <p:cNvCxnSpPr>
            <a:stCxn id="41" idx="3"/>
            <a:endCxn id="30" idx="1"/>
          </p:cNvCxnSpPr>
          <p:nvPr/>
        </p:nvCxnSpPr>
        <p:spPr>
          <a:xfrm flipV="1">
            <a:off x="5697403" y="2481343"/>
            <a:ext cx="636562" cy="2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1"/>
          <p:cNvCxnSpPr/>
          <p:nvPr/>
        </p:nvCxnSpPr>
        <p:spPr>
          <a:xfrm>
            <a:off x="4419161" y="2793929"/>
            <a:ext cx="0" cy="39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1"/>
          <p:cNvCxnSpPr/>
          <p:nvPr/>
        </p:nvCxnSpPr>
        <p:spPr>
          <a:xfrm>
            <a:off x="4419161" y="1883884"/>
            <a:ext cx="5554" cy="335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圆角矩形 24"/>
          <p:cNvSpPr/>
          <p:nvPr/>
        </p:nvSpPr>
        <p:spPr>
          <a:xfrm>
            <a:off x="3167340" y="2251372"/>
            <a:ext cx="2530063" cy="464738"/>
          </a:xfrm>
          <a:prstGeom prst="roundRect">
            <a:avLst>
              <a:gd name="adj" fmla="val 42344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7085" y="2284988"/>
            <a:ext cx="270975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OpenFlow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Switches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25056" y="1553378"/>
            <a:ext cx="114109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61226" y="2273967"/>
            <a:ext cx="254369" cy="419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n 25"/>
          <p:cNvSpPr/>
          <p:nvPr/>
        </p:nvSpPr>
        <p:spPr>
          <a:xfrm>
            <a:off x="3197156" y="3156377"/>
            <a:ext cx="381196" cy="32197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n 24"/>
          <p:cNvSpPr/>
          <p:nvPr/>
        </p:nvSpPr>
        <p:spPr>
          <a:xfrm>
            <a:off x="3808010" y="3145683"/>
            <a:ext cx="381196" cy="32197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320934" y="3298272"/>
            <a:ext cx="251070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n 24"/>
          <p:cNvSpPr/>
          <p:nvPr/>
        </p:nvSpPr>
        <p:spPr>
          <a:xfrm>
            <a:off x="4800156" y="3137285"/>
            <a:ext cx="381196" cy="32197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n 25"/>
          <p:cNvSpPr/>
          <p:nvPr/>
        </p:nvSpPr>
        <p:spPr>
          <a:xfrm>
            <a:off x="5345455" y="3137285"/>
            <a:ext cx="381196" cy="32197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603" y="2254029"/>
            <a:ext cx="158230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cxnSp>
        <p:nvCxnSpPr>
          <p:cNvPr id="54" name="Straight Arrow Connector 18"/>
          <p:cNvCxnSpPr>
            <a:stCxn id="44" idx="3"/>
            <a:endCxn id="41" idx="1"/>
          </p:cNvCxnSpPr>
          <p:nvPr/>
        </p:nvCxnSpPr>
        <p:spPr>
          <a:xfrm>
            <a:off x="2515595" y="2483628"/>
            <a:ext cx="651745" cy="1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59" y="1645920"/>
            <a:ext cx="8300721" cy="195499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Clients encode key information in packet headers</a:t>
            </a:r>
          </a:p>
          <a:p>
            <a:pPr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2200" dirty="0"/>
              <a:t>Encode </a:t>
            </a:r>
            <a:r>
              <a:rPr lang="en-US" sz="2200" b="1" dirty="0"/>
              <a:t>key hash in MAC</a:t>
            </a:r>
            <a:r>
              <a:rPr lang="en-US" sz="2200" dirty="0"/>
              <a:t> for read queries   </a:t>
            </a:r>
          </a:p>
          <a:p>
            <a:pPr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2200" dirty="0"/>
              <a:t>Encode destination </a:t>
            </a:r>
            <a:r>
              <a:rPr lang="en-US" sz="2200" b="1" dirty="0"/>
              <a:t>backend ID in IP </a:t>
            </a:r>
            <a:r>
              <a:rPr lang="en-US" sz="2200" dirty="0"/>
              <a:t>for all queries</a:t>
            </a:r>
            <a:endParaRPr lang="en-US" sz="2200" b="1" dirty="0"/>
          </a:p>
          <a:p>
            <a:pPr>
              <a:spcBef>
                <a:spcPts val="1800"/>
              </a:spcBef>
            </a:pPr>
            <a:r>
              <a:rPr lang="en-US" sz="2400" dirty="0"/>
              <a:t>Switches maintain forwarding rules and route query packets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7" y="-69604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Exploit SDN and switch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2DCA-8925-FC49-82DD-62A3A419F3F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21945" y="3900118"/>
            <a:ext cx="3789438" cy="768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table</a:t>
            </a:r>
          </a:p>
          <a:p>
            <a:pPr algn="ctr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cxnSpLocks/>
            <a:stCxn id="11" idx="3"/>
            <a:endCxn id="8" idx="1"/>
          </p:cNvCxnSpPr>
          <p:nvPr/>
        </p:nvCxnSpPr>
        <p:spPr>
          <a:xfrm>
            <a:off x="1776500" y="4282363"/>
            <a:ext cx="345445" cy="1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21945" y="5190043"/>
            <a:ext cx="3789437" cy="730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TCAM table</a:t>
            </a:r>
          </a:p>
          <a:p>
            <a:pPr algn="ctr"/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559" y="4106877"/>
            <a:ext cx="1359941" cy="350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In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71142" y="4115458"/>
            <a:ext cx="1720160" cy="359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Out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cxnSpLocks/>
            <a:stCxn id="8" idx="3"/>
            <a:endCxn id="12" idx="1"/>
          </p:cNvCxnSpPr>
          <p:nvPr/>
        </p:nvCxnSpPr>
        <p:spPr>
          <a:xfrm>
            <a:off x="5911383" y="4284219"/>
            <a:ext cx="859759" cy="109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8" idx="2"/>
            <a:endCxn id="10" idx="0"/>
          </p:cNvCxnSpPr>
          <p:nvPr/>
        </p:nvCxnSpPr>
        <p:spPr>
          <a:xfrm>
            <a:off x="4016664" y="4668319"/>
            <a:ext cx="0" cy="52172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89168" y="4693443"/>
            <a:ext cx="81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37326" y="3858139"/>
            <a:ext cx="59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59550" y="4226352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 match rule per cached key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61955" y="5497244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rule per physical machine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71142" y="5389615"/>
            <a:ext cx="1720159" cy="359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Out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cxnSpLocks/>
            <a:stCxn id="10" idx="3"/>
            <a:endCxn id="25" idx="1"/>
          </p:cNvCxnSpPr>
          <p:nvPr/>
        </p:nvCxnSpPr>
        <p:spPr>
          <a:xfrm>
            <a:off x="5911382" y="5555429"/>
            <a:ext cx="859760" cy="13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56229" y="4474782"/>
            <a:ext cx="17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to the cache</a:t>
            </a:r>
          </a:p>
        </p:txBody>
      </p:sp>
    </p:spTree>
    <p:extLst>
      <p:ext uri="{BB962C8B-B14F-4D97-AF65-F5344CB8AC3E}">
        <p14:creationId xmlns:p14="http://schemas.microsoft.com/office/powerpoint/2010/main" val="27642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8" grpId="0"/>
      <p:bldP spid="19" grpId="0"/>
      <p:bldP spid="17" grpId="0"/>
      <p:bldP spid="20" grpId="0"/>
      <p:bldP spid="25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88" y="1470318"/>
            <a:ext cx="8504912" cy="1897272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New challenges for cache updates</a:t>
            </a:r>
          </a:p>
          <a:p>
            <a:pPr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2400" dirty="0"/>
              <a:t>Only cache the hottest O(</a:t>
            </a:r>
            <a:r>
              <a:rPr lang="en-US" sz="2400" i="1" dirty="0" err="1"/>
              <a:t>n</a:t>
            </a:r>
            <a:r>
              <a:rPr lang="en-US" sz="2400" dirty="0" err="1"/>
              <a:t>log</a:t>
            </a:r>
            <a:r>
              <a:rPr lang="en-US" sz="2400" i="1" dirty="0" err="1"/>
              <a:t>n</a:t>
            </a:r>
            <a:r>
              <a:rPr lang="en-US" sz="2400" dirty="0"/>
              <a:t>) items</a:t>
            </a:r>
          </a:p>
          <a:p>
            <a:pPr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2400" dirty="0"/>
              <a:t>Limited switch rule update rate</a:t>
            </a:r>
          </a:p>
          <a:p>
            <a:pPr marL="342900" lvl="1" indent="-342900">
              <a:spcBef>
                <a:spcPts val="1800"/>
              </a:spcBef>
              <a:buFont typeface="Arial"/>
              <a:buChar char="•"/>
            </a:pPr>
            <a:r>
              <a:rPr lang="en-US" sz="2600" dirty="0"/>
              <a:t>Goal: </a:t>
            </a:r>
            <a:r>
              <a:rPr lang="en-US" sz="2600" b="1" dirty="0"/>
              <a:t>react quickly </a:t>
            </a:r>
            <a:r>
              <a:rPr lang="en-US" sz="2600" dirty="0"/>
              <a:t>to workload changes with </a:t>
            </a:r>
            <a:r>
              <a:rPr lang="en-US" sz="2600" b="1" dirty="0"/>
              <a:t>minimal updates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79" y="-45443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Keep cache and switch rules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2DCA-8925-FC49-82DD-62A3A419F3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2668" y="4454915"/>
            <a:ext cx="456736" cy="5290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15914" y="4445685"/>
            <a:ext cx="841786" cy="1293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7" name="U-Turn Arrow 26"/>
          <p:cNvSpPr/>
          <p:nvPr/>
        </p:nvSpPr>
        <p:spPr>
          <a:xfrm flipH="1">
            <a:off x="1213699" y="4038761"/>
            <a:ext cx="1462559" cy="416154"/>
          </a:xfrm>
          <a:prstGeom prst="uturnArrow">
            <a:avLst>
              <a:gd name="adj1" fmla="val 4656"/>
              <a:gd name="adj2" fmla="val 19281"/>
              <a:gd name="adj3" fmla="val 42157"/>
              <a:gd name="adj4" fmla="val 43750"/>
              <a:gd name="adj5" fmla="val 99782"/>
            </a:avLst>
          </a:prstGeom>
          <a:solidFill>
            <a:schemeClr val="accent3">
              <a:lumMod val="75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6195659" y="4445684"/>
            <a:ext cx="1076257" cy="1255836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29" name="U-Turn Arrow 28"/>
          <p:cNvSpPr/>
          <p:nvPr/>
        </p:nvSpPr>
        <p:spPr>
          <a:xfrm flipH="1">
            <a:off x="2847289" y="4031708"/>
            <a:ext cx="3861160" cy="416154"/>
          </a:xfrm>
          <a:prstGeom prst="uturnArrow">
            <a:avLst>
              <a:gd name="adj1" fmla="val 4656"/>
              <a:gd name="adj2" fmla="val 19281"/>
              <a:gd name="adj3" fmla="val 42157"/>
              <a:gd name="adj4" fmla="val 43750"/>
              <a:gd name="adj5" fmla="val 99782"/>
            </a:avLst>
          </a:prstGeom>
          <a:solidFill>
            <a:srgbClr val="0070C0"/>
          </a:solidFill>
          <a:ln w="63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7075" y="3619522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switch rule update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257700" y="4854490"/>
            <a:ext cx="2937959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257701" y="5053753"/>
            <a:ext cx="293795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66220" y="3642083"/>
            <a:ext cx="269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top-k &lt;key, load&gt; list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02041" y="4020655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(periodic)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01623" y="4483527"/>
            <a:ext cx="275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fetch &lt;key, value&gt;</a:t>
            </a:r>
          </a:p>
        </p:txBody>
      </p:sp>
      <p:sp>
        <p:nvSpPr>
          <p:cNvPr id="40" name="U-Turn Arrow 39"/>
          <p:cNvSpPr/>
          <p:nvPr/>
        </p:nvSpPr>
        <p:spPr>
          <a:xfrm flipH="1" flipV="1">
            <a:off x="2847287" y="5732130"/>
            <a:ext cx="3861161" cy="369499"/>
          </a:xfrm>
          <a:prstGeom prst="uturnArrow">
            <a:avLst>
              <a:gd name="adj1" fmla="val 4656"/>
              <a:gd name="adj2" fmla="val 19281"/>
              <a:gd name="adj3" fmla="val 42157"/>
              <a:gd name="adj4" fmla="val 43750"/>
              <a:gd name="adj5" fmla="val 99782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86937" y="6094150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(instant)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34577" y="5701520"/>
            <a:ext cx="3012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bursty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hot &lt;key, value&gt;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255" y="5002980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74344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3" grpId="0"/>
      <p:bldP spid="34" grpId="0"/>
      <p:bldP spid="36" grpId="0"/>
      <p:bldP spid="40" grpId="0" animBg="1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2EA0-3142-4E43-B889-2EB135B2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73" y="2156068"/>
            <a:ext cx="7772400" cy="1166478"/>
          </a:xfrm>
        </p:spPr>
        <p:txBody>
          <a:bodyPr/>
          <a:lstStyle/>
          <a:p>
            <a:r>
              <a:rPr lang="en-US" dirty="0"/>
              <a:t>Wednesday: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6DAD-B8AB-554E-A838-1B69F7761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373" y="3949443"/>
            <a:ext cx="7772400" cy="988430"/>
          </a:xfrm>
        </p:spPr>
        <p:txBody>
          <a:bodyPr/>
          <a:lstStyle/>
          <a:p>
            <a:r>
              <a:rPr lang="en-US" dirty="0"/>
              <a:t>Welcome to   </a:t>
            </a:r>
            <a:r>
              <a:rPr lang="en-US" sz="6400" dirty="0"/>
              <a:t>BIG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36F08-8FD2-D344-B97C-8DDD51A5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Tradeoff</a:t>
            </a:r>
          </a:p>
          <a:p>
            <a:pPr lvl="1"/>
            <a:r>
              <a:rPr lang="en-US" sz="2400" dirty="0"/>
              <a:t>Fast:   Costly, small, close</a:t>
            </a:r>
          </a:p>
          <a:p>
            <a:pPr lvl="1"/>
            <a:r>
              <a:rPr lang="en-US" sz="2400" dirty="0"/>
              <a:t>Slow:  Cheap, large, far</a:t>
            </a:r>
          </a:p>
          <a:p>
            <a:r>
              <a:rPr lang="en-US" sz="2800" dirty="0"/>
              <a:t>Based on two assumptions</a:t>
            </a:r>
          </a:p>
          <a:p>
            <a:pPr lvl="1"/>
            <a:r>
              <a:rPr lang="en-US" sz="2400" dirty="0"/>
              <a:t>Temporal location:  Will be accessed again soon</a:t>
            </a:r>
          </a:p>
          <a:p>
            <a:pPr lvl="1"/>
            <a:r>
              <a:rPr lang="en-US" sz="2400" dirty="0"/>
              <a:t>Spatial location:  Nearby data will be accessed soon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caching rule</a:t>
            </a:r>
          </a:p>
        </p:txBody>
      </p:sp>
    </p:spTree>
    <p:extLst>
      <p:ext uri="{BB962C8B-B14F-4D97-AF65-F5344CB8AC3E}">
        <p14:creationId xmlns:p14="http://schemas.microsoft.com/office/powerpoint/2010/main" val="6816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caching in hardware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28" t="11246" r="2754" b="5218"/>
          <a:stretch/>
        </p:blipFill>
        <p:spPr>
          <a:xfrm>
            <a:off x="3184596" y="1435883"/>
            <a:ext cx="4206401" cy="51720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83657" y="660797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en.wikipedia.org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/wiki/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Cache_memory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distributed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91" y="1371183"/>
            <a:ext cx="6840214" cy="455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98925"/>
            <a:ext cx="914399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Web Caching and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Zipf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-like Distributions: </a:t>
            </a:r>
            <a:r>
              <a:rPr lang="en-US" sz="2200" b="0" dirty="0">
                <a:latin typeface="Arial" charset="0"/>
                <a:ea typeface="Arial" charset="0"/>
                <a:cs typeface="Arial" charset="0"/>
              </a:rPr>
              <a:t>Evidence and Implications 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Lee Breslau, Pei Cao, Li Fan, Graham Phillips, Scott 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Shenker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1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  <a:p>
            <a:pPr lvl="1"/>
            <a:r>
              <a:rPr lang="en-US" dirty="0"/>
              <a:t>Web proxies at edge of enterprise networks</a:t>
            </a:r>
          </a:p>
          <a:p>
            <a:pPr lvl="1"/>
            <a:r>
              <a:rPr lang="en-US" dirty="0"/>
              <a:t>“Server surrogates” in CDNs downstream of origin</a:t>
            </a:r>
          </a:p>
          <a:p>
            <a:r>
              <a:rPr lang="en-US" dirty="0"/>
              <a:t>DNS</a:t>
            </a:r>
          </a:p>
          <a:p>
            <a:pPr lvl="1"/>
            <a:r>
              <a:rPr lang="en-US" dirty="0"/>
              <a:t>Caching popular NS, A records</a:t>
            </a:r>
          </a:p>
          <a:p>
            <a:r>
              <a:rPr lang="en-US" dirty="0"/>
              <a:t>File sharing</a:t>
            </a:r>
          </a:p>
          <a:p>
            <a:pPr lvl="1"/>
            <a:r>
              <a:rPr lang="en-US" dirty="0"/>
              <a:t>Gnutella &amp; flooding-based p2p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Caching common in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75975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Caching within datacenter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balancers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web servers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DB / backend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50196" y="2416687"/>
            <a:ext cx="1099126" cy="1736863"/>
            <a:chOff x="350196" y="2416687"/>
            <a:chExt cx="1099126" cy="1736863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350196" y="2416687"/>
              <a:ext cx="1099126" cy="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50196" y="4153550"/>
              <a:ext cx="1099126" cy="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2131362" y="3569454"/>
            <a:ext cx="1353508" cy="1160786"/>
            <a:chOff x="2107690" y="1836294"/>
            <a:chExt cx="1353508" cy="1160786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2107690" y="1836294"/>
              <a:ext cx="1353508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2107690" y="2416687"/>
              <a:ext cx="1353508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107690" y="2418315"/>
              <a:ext cx="1353508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19970" y="1907851"/>
            <a:ext cx="2824650" cy="2709892"/>
            <a:chOff x="4119970" y="1907851"/>
            <a:chExt cx="2824650" cy="2709892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4119970" y="1907851"/>
              <a:ext cx="2824650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119970" y="2416687"/>
              <a:ext cx="2824650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4119970" y="2416687"/>
              <a:ext cx="2824650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9970" y="2416687"/>
              <a:ext cx="2824650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119970" y="2416687"/>
              <a:ext cx="2824650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119969" y="1907851"/>
            <a:ext cx="2824651" cy="2709892"/>
            <a:chOff x="4119969" y="1907851"/>
            <a:chExt cx="2824651" cy="2709892"/>
          </a:xfrm>
        </p:grpSpPr>
        <p:cxnSp>
          <p:nvCxnSpPr>
            <p:cNvPr id="93" name="Straight Arrow Connector 92"/>
            <p:cNvCxnSpPr>
              <a:stCxn id="27" idx="3"/>
              <a:endCxn id="11" idx="2"/>
            </p:cNvCxnSpPr>
            <p:nvPr/>
          </p:nvCxnSpPr>
          <p:spPr>
            <a:xfrm flipV="1">
              <a:off x="4119969" y="1907851"/>
              <a:ext cx="2824651" cy="225001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27" idx="3"/>
              <a:endCxn id="10" idx="2"/>
            </p:cNvCxnSpPr>
            <p:nvPr/>
          </p:nvCxnSpPr>
          <p:spPr>
            <a:xfrm flipV="1">
              <a:off x="4119969" y="2585324"/>
              <a:ext cx="2824651" cy="157254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7" idx="3"/>
              <a:endCxn id="9" idx="2"/>
            </p:cNvCxnSpPr>
            <p:nvPr/>
          </p:nvCxnSpPr>
          <p:spPr>
            <a:xfrm flipV="1">
              <a:off x="4119969" y="3262797"/>
              <a:ext cx="2824651" cy="895069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27" idx="3"/>
              <a:endCxn id="33" idx="2"/>
            </p:cNvCxnSpPr>
            <p:nvPr/>
          </p:nvCxnSpPr>
          <p:spPr>
            <a:xfrm flipV="1">
              <a:off x="4119969" y="3940270"/>
              <a:ext cx="2824651" cy="21759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7" idx="3"/>
              <a:endCxn id="26" idx="2"/>
            </p:cNvCxnSpPr>
            <p:nvPr/>
          </p:nvCxnSpPr>
          <p:spPr>
            <a:xfrm>
              <a:off x="4119969" y="4157866"/>
              <a:ext cx="2824651" cy="45987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</p:spTree>
    <p:extLst>
      <p:ext uri="{BB962C8B-B14F-4D97-AF65-F5344CB8AC3E}">
        <p14:creationId xmlns:p14="http://schemas.microsoft.com/office/powerpoint/2010/main" val="11161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Caching within datacenter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balancers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981" y="6350009"/>
            <a:ext cx="87320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web servers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DB / backend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119970" y="1907851"/>
            <a:ext cx="2824650" cy="2709892"/>
            <a:chOff x="4119970" y="1907851"/>
            <a:chExt cx="2824650" cy="2709892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4119970" y="1907851"/>
              <a:ext cx="2824650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119970" y="2416687"/>
              <a:ext cx="2824650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4119970" y="2416687"/>
              <a:ext cx="2824650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9970" y="2416687"/>
              <a:ext cx="2824650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119970" y="2416687"/>
              <a:ext cx="2824650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31152" y="1757563"/>
            <a:ext cx="228484" cy="3061467"/>
            <a:chOff x="3831152" y="1757563"/>
            <a:chExt cx="228484" cy="3061467"/>
          </a:xfrm>
        </p:grpSpPr>
        <p:sp>
          <p:nvSpPr>
            <p:cNvPr id="2" name="Rectangle 1"/>
            <p:cNvSpPr/>
            <p:nvPr/>
          </p:nvSpPr>
          <p:spPr>
            <a:xfrm>
              <a:off x="3831152" y="4654438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31152" y="1757563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31152" y="2336413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31152" y="2915858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31152" y="3495176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31152" y="4073695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5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Caching within datacenter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balancers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9642" y="5080435"/>
            <a:ext cx="116284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look-through</a:t>
            </a:r>
          </a:p>
          <a:p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web servers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DB / backend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119969" y="2416687"/>
            <a:ext cx="961912" cy="1718575"/>
            <a:chOff x="4119969" y="2416687"/>
            <a:chExt cx="961912" cy="1718575"/>
          </a:xfrm>
        </p:grpSpPr>
        <p:cxnSp>
          <p:nvCxnSpPr>
            <p:cNvPr id="87" name="Straight Arrow Connector 86"/>
            <p:cNvCxnSpPr>
              <a:stCxn id="31" idx="3"/>
              <a:endCxn id="53" idx="1"/>
            </p:cNvCxnSpPr>
            <p:nvPr/>
          </p:nvCxnSpPr>
          <p:spPr>
            <a:xfrm>
              <a:off x="4119969" y="2416687"/>
              <a:ext cx="961912" cy="1709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1" idx="3"/>
              <a:endCxn id="54" idx="1"/>
            </p:cNvCxnSpPr>
            <p:nvPr/>
          </p:nvCxnSpPr>
          <p:spPr>
            <a:xfrm>
              <a:off x="4119969" y="2416687"/>
              <a:ext cx="961912" cy="86783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1" idx="3"/>
              <a:endCxn id="2" idx="1"/>
            </p:cNvCxnSpPr>
            <p:nvPr/>
          </p:nvCxnSpPr>
          <p:spPr>
            <a:xfrm>
              <a:off x="4119969" y="2416687"/>
              <a:ext cx="961912" cy="171857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81881" y="2296618"/>
            <a:ext cx="658368" cy="1975804"/>
            <a:chOff x="5081881" y="2296618"/>
            <a:chExt cx="658368" cy="1975804"/>
          </a:xfrm>
        </p:grpSpPr>
        <p:sp>
          <p:nvSpPr>
            <p:cNvPr id="2" name="Rectangle 1"/>
            <p:cNvSpPr/>
            <p:nvPr/>
          </p:nvSpPr>
          <p:spPr>
            <a:xfrm>
              <a:off x="5081881" y="3998102"/>
              <a:ext cx="658368" cy="2743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81881" y="2296618"/>
              <a:ext cx="658368" cy="2743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81881" y="3147360"/>
              <a:ext cx="658368" cy="2743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40249" y="1907851"/>
            <a:ext cx="1204371" cy="2709892"/>
            <a:chOff x="5740249" y="1907851"/>
            <a:chExt cx="1204371" cy="2709892"/>
          </a:xfrm>
        </p:grpSpPr>
        <p:cxnSp>
          <p:nvCxnSpPr>
            <p:cNvPr id="90" name="Straight Arrow Connector 89"/>
            <p:cNvCxnSpPr>
              <a:stCxn id="53" idx="3"/>
              <a:endCxn id="10" idx="2"/>
            </p:cNvCxnSpPr>
            <p:nvPr/>
          </p:nvCxnSpPr>
          <p:spPr>
            <a:xfrm>
              <a:off x="5740249" y="2433778"/>
              <a:ext cx="1204371" cy="15154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53" idx="3"/>
              <a:endCxn id="11" idx="2"/>
            </p:cNvCxnSpPr>
            <p:nvPr/>
          </p:nvCxnSpPr>
          <p:spPr>
            <a:xfrm flipV="1">
              <a:off x="5740249" y="1907851"/>
              <a:ext cx="1204371" cy="52592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3" idx="3"/>
              <a:endCxn id="9" idx="2"/>
            </p:cNvCxnSpPr>
            <p:nvPr/>
          </p:nvCxnSpPr>
          <p:spPr>
            <a:xfrm>
              <a:off x="5740249" y="2433778"/>
              <a:ext cx="1204371" cy="829019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53" idx="3"/>
              <a:endCxn id="33" idx="2"/>
            </p:cNvCxnSpPr>
            <p:nvPr/>
          </p:nvCxnSpPr>
          <p:spPr>
            <a:xfrm>
              <a:off x="5740249" y="2433778"/>
              <a:ext cx="1204371" cy="150649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53" idx="3"/>
              <a:endCxn id="26" idx="2"/>
            </p:cNvCxnSpPr>
            <p:nvPr/>
          </p:nvCxnSpPr>
          <p:spPr>
            <a:xfrm>
              <a:off x="5740249" y="2433778"/>
              <a:ext cx="1204371" cy="21839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760009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</p:spTree>
    <p:extLst>
      <p:ext uri="{BB962C8B-B14F-4D97-AF65-F5344CB8AC3E}">
        <p14:creationId xmlns:p14="http://schemas.microsoft.com/office/powerpoint/2010/main" val="18564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Caching within datacenter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balancers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4928" y="3572661"/>
            <a:ext cx="1162846" cy="8402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look-aside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web servers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DB / backend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119969" y="2416687"/>
            <a:ext cx="987198" cy="3265078"/>
            <a:chOff x="4119969" y="2416687"/>
            <a:chExt cx="987198" cy="3265078"/>
          </a:xfrm>
        </p:grpSpPr>
        <p:cxnSp>
          <p:nvCxnSpPr>
            <p:cNvPr id="87" name="Straight Arrow Connector 86"/>
            <p:cNvCxnSpPr>
              <a:stCxn id="31" idx="3"/>
              <a:endCxn id="53" idx="1"/>
            </p:cNvCxnSpPr>
            <p:nvPr/>
          </p:nvCxnSpPr>
          <p:spPr>
            <a:xfrm>
              <a:off x="4119969" y="2416687"/>
              <a:ext cx="987198" cy="213216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1" idx="3"/>
              <a:endCxn id="54" idx="1"/>
            </p:cNvCxnSpPr>
            <p:nvPr/>
          </p:nvCxnSpPr>
          <p:spPr>
            <a:xfrm>
              <a:off x="4119969" y="2416687"/>
              <a:ext cx="987198" cy="269862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1" idx="3"/>
              <a:endCxn id="2" idx="1"/>
            </p:cNvCxnSpPr>
            <p:nvPr/>
          </p:nvCxnSpPr>
          <p:spPr>
            <a:xfrm>
              <a:off x="4119969" y="2416687"/>
              <a:ext cx="987198" cy="326507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2" name="Rectangle 1"/>
          <p:cNvSpPr/>
          <p:nvPr/>
        </p:nvSpPr>
        <p:spPr>
          <a:xfrm>
            <a:off x="5107167" y="5544605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7167" y="4411694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07167" y="4978149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19969" y="1907851"/>
            <a:ext cx="2824651" cy="2709892"/>
            <a:chOff x="4119969" y="1907851"/>
            <a:chExt cx="2824651" cy="2709892"/>
          </a:xfrm>
        </p:grpSpPr>
        <p:cxnSp>
          <p:nvCxnSpPr>
            <p:cNvPr id="90" name="Straight Arrow Connector 89"/>
            <p:cNvCxnSpPr>
              <a:stCxn id="31" idx="3"/>
              <a:endCxn id="10" idx="2"/>
            </p:cNvCxnSpPr>
            <p:nvPr/>
          </p:nvCxnSpPr>
          <p:spPr>
            <a:xfrm>
              <a:off x="4119969" y="2416687"/>
              <a:ext cx="2824651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1" idx="3"/>
              <a:endCxn id="11" idx="2"/>
            </p:cNvCxnSpPr>
            <p:nvPr/>
          </p:nvCxnSpPr>
          <p:spPr>
            <a:xfrm flipV="1">
              <a:off x="4119969" y="1907851"/>
              <a:ext cx="2824651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1" idx="3"/>
              <a:endCxn id="9" idx="2"/>
            </p:cNvCxnSpPr>
            <p:nvPr/>
          </p:nvCxnSpPr>
          <p:spPr>
            <a:xfrm>
              <a:off x="4119969" y="2416687"/>
              <a:ext cx="2824651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1" idx="3"/>
              <a:endCxn id="33" idx="2"/>
            </p:cNvCxnSpPr>
            <p:nvPr/>
          </p:nvCxnSpPr>
          <p:spPr>
            <a:xfrm>
              <a:off x="4119969" y="2416687"/>
              <a:ext cx="2824651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1" idx="3"/>
              <a:endCxn id="26" idx="2"/>
            </p:cNvCxnSpPr>
            <p:nvPr/>
          </p:nvCxnSpPr>
          <p:spPr>
            <a:xfrm>
              <a:off x="4119969" y="2416687"/>
              <a:ext cx="2824651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760009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</p:spTree>
    <p:extLst>
      <p:ext uri="{BB962C8B-B14F-4D97-AF65-F5344CB8AC3E}">
        <p14:creationId xmlns:p14="http://schemas.microsoft.com/office/powerpoint/2010/main" val="151063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45092</TotalTime>
  <Words>538</Words>
  <Application>Microsoft Macintosh PowerPoint</Application>
  <PresentationFormat>On-screen Show (4:3)</PresentationFormat>
  <Paragraphs>177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华文新魏</vt:lpstr>
      <vt:lpstr>Arial</vt:lpstr>
      <vt:lpstr>Calibri</vt:lpstr>
      <vt:lpstr>Courier New</vt:lpstr>
      <vt:lpstr>Times New Roman</vt:lpstr>
      <vt:lpstr>Wingdings</vt:lpstr>
      <vt:lpstr>1_Office Theme</vt:lpstr>
      <vt:lpstr>Caching 50.5*</vt:lpstr>
      <vt:lpstr>Basic caching rule</vt:lpstr>
      <vt:lpstr>Multi-level caching in hardware</vt:lpstr>
      <vt:lpstr>Caching in distributed systems</vt:lpstr>
      <vt:lpstr>Caching common in distributed systems</vt:lpstr>
      <vt:lpstr>Caching within datacenter systems</vt:lpstr>
      <vt:lpstr>Caching within datacenter systems</vt:lpstr>
      <vt:lpstr>Caching within datacenter systems</vt:lpstr>
      <vt:lpstr>Caching within datacenter systems</vt:lpstr>
      <vt:lpstr>Cache management</vt:lpstr>
      <vt:lpstr>Caching within datacenter systems</vt:lpstr>
      <vt:lpstr>New system / hardware architectures:</vt:lpstr>
      <vt:lpstr>PowerPoint Presentation</vt:lpstr>
      <vt:lpstr>Traditional architectures:   High-overhead for skewed/dynamic workloads</vt:lpstr>
      <vt:lpstr>SwitchKV: content-aware routing</vt:lpstr>
      <vt:lpstr>Exploit SDN and switch hardware</vt:lpstr>
      <vt:lpstr>Keep cache and switch rules updated</vt:lpstr>
      <vt:lpstr>Wednesday:</vt:lpstr>
    </vt:vector>
  </TitlesOfParts>
  <Company>Princeton University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1757</cp:revision>
  <cp:lastPrinted>2018-03-05T04:58:43Z</cp:lastPrinted>
  <dcterms:created xsi:type="dcterms:W3CDTF">2013-10-08T01:49:25Z</dcterms:created>
  <dcterms:modified xsi:type="dcterms:W3CDTF">2018-03-05T05:00:04Z</dcterms:modified>
</cp:coreProperties>
</file>