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06" r:id="rId3"/>
    <p:sldId id="307" r:id="rId4"/>
    <p:sldId id="308" r:id="rId5"/>
    <p:sldId id="313" r:id="rId6"/>
    <p:sldId id="309" r:id="rId7"/>
    <p:sldId id="311" r:id="rId8"/>
    <p:sldId id="310" r:id="rId9"/>
    <p:sldId id="314" r:id="rId10"/>
    <p:sldId id="315" r:id="rId11"/>
    <p:sldId id="312" r:id="rId12"/>
    <p:sldId id="316" r:id="rId13"/>
    <p:sldId id="30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4"/>
    <p:restoredTop sz="74768"/>
  </p:normalViewPr>
  <p:slideViewPr>
    <p:cSldViewPr snapToGrid="0" snapToObjects="1">
      <p:cViewPr varScale="1">
        <p:scale>
          <a:sx n="87" d="100"/>
          <a:sy n="87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Tiered distribution</a:t>
            </a:r>
            <a:endParaRPr lang="en-US" baseline="0" dirty="0" smtClean="0"/>
          </a:p>
          <a:p>
            <a:pPr lvl="1"/>
            <a:r>
              <a:rPr lang="en-US" baseline="0" dirty="0" smtClean="0"/>
              <a:t>They also have </a:t>
            </a:r>
            <a:r>
              <a:rPr lang="en-US" baseline="0" dirty="0" err="1" smtClean="0"/>
              <a:t>entral</a:t>
            </a:r>
            <a:r>
              <a:rPr lang="en-US" baseline="0" dirty="0" smtClean="0"/>
              <a:t> servers that are well connected to their edges so even when the edges do not have the requested content they can quickly get it,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Tiered distribution</a:t>
            </a:r>
            <a:endParaRPr lang="en-US" baseline="0" dirty="0" smtClean="0"/>
          </a:p>
          <a:p>
            <a:pPr lvl="1"/>
            <a:r>
              <a:rPr lang="en-US" baseline="0" dirty="0" smtClean="0"/>
              <a:t>They also have </a:t>
            </a:r>
            <a:r>
              <a:rPr lang="en-US" baseline="0" dirty="0" err="1" smtClean="0"/>
              <a:t>entral</a:t>
            </a:r>
            <a:r>
              <a:rPr lang="en-US" baseline="0" dirty="0" smtClean="0"/>
              <a:t> servers that are well connected to their edges so even when the edges do not have the requested content they </a:t>
            </a:r>
            <a:r>
              <a:rPr lang="en-US" baseline="0" smtClean="0"/>
              <a:t>can quickly get it,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akamai</a:t>
            </a:r>
            <a:r>
              <a:rPr lang="en-US" dirty="0" smtClean="0"/>
              <a:t> edge servers to make wide area internet </a:t>
            </a:r>
            <a:r>
              <a:rPr lang="en-US" dirty="0" err="1" smtClean="0"/>
              <a:t>commuunication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faster and more reliable</a:t>
            </a:r>
          </a:p>
          <a:p>
            <a:r>
              <a:rPr lang="en-US" dirty="0" smtClean="0"/>
              <a:t>They had application </a:t>
            </a:r>
            <a:r>
              <a:rPr lang="en-US" dirty="0" err="1" smtClean="0"/>
              <a:t>optimiations</a:t>
            </a:r>
            <a:r>
              <a:rPr lang="en-US" dirty="0" smtClean="0"/>
              <a:t> but these are no longer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7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talk about </a:t>
            </a:r>
          </a:p>
          <a:p>
            <a:pPr lvl="1"/>
            <a:r>
              <a:rPr lang="en-US" dirty="0" smtClean="0"/>
              <a:t>Communications and control system</a:t>
            </a:r>
          </a:p>
          <a:p>
            <a:pPr lvl="2"/>
            <a:r>
              <a:rPr lang="en-US" dirty="0" smtClean="0"/>
              <a:t>Real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distrubition</a:t>
            </a:r>
            <a:r>
              <a:rPr lang="en-US" baseline="0" dirty="0" smtClean="0"/>
              <a:t> </a:t>
            </a:r>
          </a:p>
          <a:p>
            <a:pPr lvl="2"/>
            <a:r>
              <a:rPr lang="en-US" baseline="0" dirty="0" smtClean="0"/>
              <a:t>Point to point RPC</a:t>
            </a:r>
          </a:p>
          <a:p>
            <a:pPr lvl="2"/>
            <a:r>
              <a:rPr lang="en-US" baseline="0" dirty="0" smtClean="0"/>
              <a:t>Dynamic </a:t>
            </a:r>
            <a:r>
              <a:rPr lang="en-US" baseline="0" dirty="0" err="1" smtClean="0"/>
              <a:t>config</a:t>
            </a:r>
            <a:endParaRPr lang="en-US" baseline="0" dirty="0" smtClean="0"/>
          </a:p>
          <a:p>
            <a:pPr lvl="2"/>
            <a:r>
              <a:rPr lang="en-US" baseline="0" dirty="0" smtClean="0"/>
              <a:t>Key management </a:t>
            </a:r>
            <a:r>
              <a:rPr lang="en-US" baseline="0" dirty="0" err="1" smtClean="0"/>
              <a:t>infrastruture</a:t>
            </a:r>
            <a:endParaRPr lang="en-US" baseline="0" dirty="0" smtClean="0"/>
          </a:p>
          <a:p>
            <a:pPr lvl="0"/>
            <a:r>
              <a:rPr lang="en-US" baseline="0" dirty="0" smtClean="0"/>
              <a:t>Data collection and </a:t>
            </a:r>
            <a:r>
              <a:rPr lang="en-US" baseline="0" dirty="0" err="1" smtClean="0"/>
              <a:t>analusis</a:t>
            </a:r>
            <a:endParaRPr lang="en-US" baseline="0" dirty="0" smtClean="0"/>
          </a:p>
          <a:p>
            <a:pPr lvl="1"/>
            <a:r>
              <a:rPr lang="en-US" baseline="0" dirty="0" smtClean="0"/>
              <a:t>Log collection</a:t>
            </a:r>
          </a:p>
          <a:p>
            <a:pPr lvl="1"/>
            <a:r>
              <a:rPr lang="en-US" baseline="0" dirty="0" smtClean="0"/>
              <a:t>Rea time monitoring</a:t>
            </a:r>
          </a:p>
          <a:p>
            <a:pPr lvl="0"/>
            <a:r>
              <a:rPr lang="en-US" baseline="0" dirty="0" smtClean="0"/>
              <a:t>Storage as alternative origin</a:t>
            </a:r>
          </a:p>
          <a:p>
            <a:pPr lvl="0"/>
            <a:r>
              <a:rPr lang="en-US" baseline="0" dirty="0" smtClean="0"/>
              <a:t>Parent as origin cache </a:t>
            </a:r>
          </a:p>
          <a:p>
            <a:pPr lvl="0"/>
            <a:r>
              <a:rPr lang="en-US" baseline="0" dirty="0" smtClean="0"/>
              <a:t>Client side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71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092350" y="304800"/>
            <a:ext cx="589800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The Akamai Network: A Platform for High Performance Internet Applications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41620" y="432816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Presenter: Narek Galstyan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48" y="204063"/>
            <a:ext cx="8520600" cy="841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High Performance </a:t>
            </a:r>
            <a:r>
              <a:rPr lang="en-US" dirty="0" smtClean="0">
                <a:solidFill>
                  <a:schemeClr val="tx1"/>
                </a:solidFill>
              </a:rPr>
              <a:t>Streaming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066" y="1045863"/>
            <a:ext cx="861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Redundancy and multi level failover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0883"/>
            <a:ext cx="9144000" cy="26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6448" y="204063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Application delivery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45863"/>
            <a:ext cx="8615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Edge server caching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Edge server network awareness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Path optimization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Loss reduction through multi-path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Use pools of connections between servers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Optimal TCP window sizing due to network awareness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Intelligent retransmission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Edge Computing</a:t>
            </a:r>
          </a:p>
        </p:txBody>
      </p:sp>
    </p:spTree>
    <p:extLst>
      <p:ext uri="{BB962C8B-B14F-4D97-AF65-F5344CB8AC3E}">
        <p14:creationId xmlns:p14="http://schemas.microsoft.com/office/powerpoint/2010/main" val="15405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6448" y="204063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Edge Servers and Mapping system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10" y="984513"/>
            <a:ext cx="5835354" cy="41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840" y="2068085"/>
            <a:ext cx="2842980" cy="5727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312"/>
            <a:ext cx="8520600" cy="1649625"/>
          </a:xfrm>
        </p:spPr>
        <p:txBody>
          <a:bodyPr/>
          <a:lstStyle/>
          <a:p>
            <a:pPr algn="l"/>
            <a:r>
              <a:rPr lang="en-US" b="1" dirty="0" smtClean="0"/>
              <a:t>Last Time: </a:t>
            </a:r>
            <a:r>
              <a:rPr lang="en-US" dirty="0" smtClean="0"/>
              <a:t>Technology of CDNs</a:t>
            </a:r>
            <a:br>
              <a:rPr lang="en-US" dirty="0" smtClean="0"/>
            </a:br>
            <a:r>
              <a:rPr lang="en-US" b="1" dirty="0" smtClean="0"/>
              <a:t>Today: </a:t>
            </a:r>
            <a:r>
              <a:rPr lang="en-US" dirty="0" smtClean="0"/>
              <a:t>More on motivation, applications and </a:t>
            </a:r>
            <a:r>
              <a:rPr lang="en-US" smtClean="0"/>
              <a:t>little hacks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887" y="2414588"/>
            <a:ext cx="8615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Motivations for Akamai platform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How to come internet’s inherent limitations?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Detailed look at the Akamai platform components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50" y="0"/>
            <a:ext cx="86153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Speed is very important for the end user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40% of customers will wait no more than 3secs(old measurement, probably much less now)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Internet is best effort, not enough for what we want from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Internet’s limitations are particularly visible in the wide area communication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Peering links are congested as this is not where money 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Inefficient routing, BGP ignores AS most of topology when routing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5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50" y="0"/>
            <a:ext cx="86153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Inefficient communications protocols</a:t>
            </a:r>
            <a:br>
              <a:rPr lang="en-US" sz="2800" dirty="0" smtClean="0"/>
            </a:br>
            <a:r>
              <a:rPr lang="en-US" sz="2800" dirty="0" smtClean="0"/>
              <a:t>TCP</a:t>
            </a:r>
            <a:r>
              <a:rPr lang="en-US" sz="2800" dirty="0"/>
              <a:t>, HTTP not best for many use cases (video, http websites loading multiple objects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Traffic demands are spiky. Single origin servers have hard time dealing with this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The network is slow in implementing changes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39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0"/>
            <a:ext cx="44387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132" y="497298"/>
            <a:ext cx="8615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Motivations for Akamai platform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to come internet’s inherent limitations?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131" y="1451405"/>
            <a:ext cx="8615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Create a highly distributed network</a:t>
            </a:r>
          </a:p>
          <a:p>
            <a:pPr marL="514350" lvl="2" indent="-514350">
              <a:buFont typeface="Arial" charset="0"/>
              <a:buChar char="•"/>
            </a:pPr>
            <a:r>
              <a:rPr lang="en-US" sz="2800" dirty="0" smtClean="0"/>
              <a:t>Design for reliability and scalability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Limit necessity for human management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Design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0879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247650"/>
            <a:ext cx="4470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139" y="379310"/>
            <a:ext cx="861536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chemeClr val="tx1"/>
                </a:solidFill>
              </a:rPr>
              <a:t>Detailed look at the Akamai platform components</a:t>
            </a:r>
          </a:p>
          <a:p>
            <a:pPr lvl="2"/>
            <a:endParaRPr lang="en-US" sz="3200">
              <a:solidFill>
                <a:schemeClr val="tx1"/>
              </a:solidFill>
            </a:endParaRPr>
          </a:p>
          <a:p>
            <a:pPr lvl="2"/>
            <a:endParaRPr lang="en-US" sz="3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High Performance Streaming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Application Delivery</a:t>
            </a:r>
          </a:p>
        </p:txBody>
      </p:sp>
    </p:spTree>
    <p:extLst>
      <p:ext uri="{BB962C8B-B14F-4D97-AF65-F5344CB8AC3E}">
        <p14:creationId xmlns:p14="http://schemas.microsoft.com/office/powerpoint/2010/main" val="7688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48" y="204063"/>
            <a:ext cx="8520600" cy="841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High Performance </a:t>
            </a:r>
            <a:r>
              <a:rPr lang="en-US" dirty="0" smtClean="0">
                <a:solidFill>
                  <a:schemeClr val="tx1"/>
                </a:solidFill>
              </a:rPr>
              <a:t>Streaming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066" y="1045863"/>
            <a:ext cx="8615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Most popular networks account for about half of the traffic.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To deliver quality video streaming, one needs guarantees about the other half as well (which often cross multiple networks).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2800" dirty="0" smtClean="0"/>
              <a:t>Solution: create small deployments in many networks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2800" dirty="0" smtClean="0"/>
              <a:t>Improves performance even when edge server does not have the content</a:t>
            </a:r>
          </a:p>
        </p:txBody>
      </p:sp>
    </p:spTree>
    <p:extLst>
      <p:ext uri="{BB962C8B-B14F-4D97-AF65-F5344CB8AC3E}">
        <p14:creationId xmlns:p14="http://schemas.microsoft.com/office/powerpoint/2010/main" val="4022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381</Words>
  <Application>Microsoft Macintosh PowerPoint</Application>
  <PresentationFormat>On-screen Show (16:9)</PresentationFormat>
  <Paragraphs>63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Last Time: Technology of CDNs Today: More on motivation, applications and little hacks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Performance Streaming </vt:lpstr>
      <vt:lpstr>High Performance Streaming 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19</cp:revision>
  <dcterms:modified xsi:type="dcterms:W3CDTF">2019-04-15T12:50:19Z</dcterms:modified>
</cp:coreProperties>
</file>