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381" r:id="rId2"/>
    <p:sldId id="314" r:id="rId3"/>
    <p:sldId id="382" r:id="rId4"/>
    <p:sldId id="387" r:id="rId5"/>
    <p:sldId id="315" r:id="rId6"/>
    <p:sldId id="388" r:id="rId7"/>
    <p:sldId id="389" r:id="rId8"/>
    <p:sldId id="399" r:id="rId9"/>
    <p:sldId id="383" r:id="rId10"/>
    <p:sldId id="384" r:id="rId11"/>
    <p:sldId id="392" r:id="rId12"/>
    <p:sldId id="391" r:id="rId13"/>
    <p:sldId id="393" r:id="rId14"/>
    <p:sldId id="395" r:id="rId15"/>
    <p:sldId id="394" r:id="rId16"/>
    <p:sldId id="396" r:id="rId17"/>
    <p:sldId id="398" r:id="rId18"/>
    <p:sldId id="397" r:id="rId19"/>
    <p:sldId id="385" r:id="rId20"/>
    <p:sldId id="378" r:id="rId21"/>
    <p:sldId id="386" r:id="rId22"/>
    <p:sldId id="400" r:id="rId2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8" autoAdjust="0"/>
    <p:restoredTop sz="84055" autoAdjust="0"/>
  </p:normalViewPr>
  <p:slideViewPr>
    <p:cSldViewPr snapToGrid="0">
      <p:cViewPr>
        <p:scale>
          <a:sx n="68" d="100"/>
          <a:sy n="68" d="100"/>
        </p:scale>
        <p:origin x="148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7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0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9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7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8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90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29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8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26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3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 smtClean="0"/>
              <a:t>Student Presentation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/>
              <a:t>EC-Cache: Load-balanced, Low-latency Cluster Caching with Online Erasure </a:t>
            </a:r>
            <a:r>
              <a:rPr lang="en-US" b="0" dirty="0" smtClean="0"/>
              <a:t>Coding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endParaRPr lang="en-US" dirty="0" smtClean="0"/>
          </a:p>
          <a:p>
            <a:r>
              <a:rPr lang="en-US" i="1" dirty="0" smtClean="0"/>
              <a:t>Sam Ginzburg</a:t>
            </a:r>
          </a:p>
          <a:p>
            <a:endParaRPr lang="en-US" i="1" dirty="0"/>
          </a:p>
          <a:p>
            <a:r>
              <a:rPr lang="en-US" i="1" dirty="0" smtClean="0"/>
              <a:t>4/3/2019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Proof that the system rebalances the load correctly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Each server has some number of splits, with Load L on any given server (L is a random variable)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Variance of a binomial random variable = np(1-p)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P= 1/S in both cases, since there are S servers and F objects, w is the popularity</a:t>
            </a: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The proof is trivial from here, the only difference is # objects (</a:t>
            </a:r>
            <a:r>
              <a:rPr lang="en-US" sz="1800" dirty="0" err="1" smtClean="0"/>
              <a:t>kF</a:t>
            </a:r>
            <a:r>
              <a:rPr lang="en-US" sz="1800" dirty="0" smtClean="0"/>
              <a:t> vs F) and popularity </a:t>
            </a:r>
            <a:endParaRPr lang="en-US" sz="1800" dirty="0"/>
          </a:p>
          <a:p>
            <a:pPr lvl="1">
              <a:lnSpc>
                <a:spcPct val="130000"/>
              </a:lnSpc>
            </a:pPr>
            <a:endParaRPr lang="en-US" sz="1800" dirty="0" smtClean="0"/>
          </a:p>
          <a:p>
            <a:pPr lvl="1">
              <a:lnSpc>
                <a:spcPct val="130000"/>
              </a:lnSpc>
            </a:pPr>
            <a:endParaRPr lang="en-US" sz="1800" dirty="0" smtClean="0"/>
          </a:p>
          <a:p>
            <a:pPr lvl="2"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Intuitive if you think about it</a:t>
            </a:r>
            <a:endParaRPr lang="en-US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 - Theoretical)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99" y="4540249"/>
            <a:ext cx="6337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Latency impacts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Stragglers are an issue in naïve EC-Cache since there is a higher chance and individual read is a straggler (tail latency problem)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Solved by doing extra reads + late binding (this is when we do k + delta reads and stop once we have enough)</a:t>
            </a:r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 - Theoretical)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00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Experiments on EC2 + Evaluation of FB datacenter traces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Evaluations focused on </a:t>
            </a:r>
            <a:r>
              <a:rPr lang="en-US" sz="2600" b="1" dirty="0" smtClean="0"/>
              <a:t>high skew</a:t>
            </a:r>
            <a:r>
              <a:rPr lang="en-US" sz="2600" dirty="0" smtClean="0"/>
              <a:t>, but EC-Cache still provides latency benefits even in low skew systems 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High skew = </a:t>
            </a:r>
            <a:r>
              <a:rPr lang="en-US" sz="2400" dirty="0" err="1" smtClean="0"/>
              <a:t>Zipf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like distribution on object popularity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Two new metrics for perf. Evaluation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Lambda = percent imbalance, L = load</a:t>
            </a:r>
            <a:endParaRPr lang="en-US" sz="24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4" y="5222675"/>
            <a:ext cx="5753100" cy="774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0" y="5197275"/>
            <a:ext cx="3175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1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29264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EC-Cache is strictly better for all reads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Median improvement = 2.64x, Mean improvement = 2.52x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47800"/>
            <a:ext cx="5638800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300" y="5953328"/>
            <a:ext cx="7620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This trend holds true for reads/w background traffic + failures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51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65204" cy="1219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EC-Cache doesn’t have as big of an impact on reads for small objects latency-wise, but significant impact on larger objects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Seems to be more or less the same for objects &lt;=1MB in size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799"/>
            <a:ext cx="9144000" cy="30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7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We can see that there are diminishing returns for splitting objects in respect to load balancing</a:t>
            </a: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948" y="3041650"/>
            <a:ext cx="5981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50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More splits helps with read latencies (makes sense </a:t>
            </a:r>
            <a:r>
              <a:rPr lang="mr-IN" sz="2600" dirty="0" smtClean="0"/>
              <a:t>–</a:t>
            </a:r>
            <a:r>
              <a:rPr lang="en-US" sz="2600" dirty="0" smtClean="0"/>
              <a:t> it mitigates the straggler issue)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8" y="2580898"/>
            <a:ext cx="5793902" cy="42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More splits helps with read latencies (makes sense </a:t>
            </a:r>
            <a:r>
              <a:rPr lang="mr-IN" sz="2600" dirty="0" smtClean="0"/>
              <a:t>–</a:t>
            </a:r>
            <a:r>
              <a:rPr lang="en-US" sz="2600" dirty="0" smtClean="0"/>
              <a:t> it mitigates the straggler issue)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8" y="2580898"/>
            <a:ext cx="5793902" cy="42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Writes are more complicated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Erasure codes aren’t strictly better until somewhere between 40MB and 80MB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</a:t>
            </a:r>
            <a:r>
              <a:rPr lang="en-US" dirty="0" smtClean="0"/>
              <a:t>Evaluation)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98" y="3098800"/>
            <a:ext cx="6019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82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Recent paper from 2016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Already has at least 43 citations? (Inspired future work)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If the evaluation is correct (which it seems to be), it is likely that the system has been copied in industry by now at big tech companies (FB/Google/MSFT/Amazon) but that’s just a guess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intensive applications increasingly use in-memory caching techniques</a:t>
            </a:r>
            <a:endParaRPr lang="en-US" dirty="0"/>
          </a:p>
          <a:p>
            <a:r>
              <a:rPr lang="en-US" dirty="0" smtClean="0"/>
              <a:t>Challenges faced in these applications include:</a:t>
            </a:r>
          </a:p>
          <a:p>
            <a:pPr lvl="1"/>
            <a:r>
              <a:rPr lang="en-US" dirty="0" smtClean="0"/>
              <a:t>Cache placement policies</a:t>
            </a:r>
          </a:p>
          <a:p>
            <a:pPr lvl="1"/>
            <a:r>
              <a:rPr lang="en-US" dirty="0" smtClean="0"/>
              <a:t>Cache Size issues (Sampling, Compression)</a:t>
            </a:r>
          </a:p>
          <a:p>
            <a:pPr lvl="1"/>
            <a:r>
              <a:rPr lang="en-US" dirty="0" smtClean="0"/>
              <a:t>Skewed Popularity (Selective Replication)</a:t>
            </a:r>
          </a:p>
          <a:p>
            <a:pPr lvl="2"/>
            <a:r>
              <a:rPr lang="en-US" dirty="0" err="1" smtClean="0"/>
              <a:t>Zipf</a:t>
            </a:r>
            <a:r>
              <a:rPr lang="en-US" dirty="0" smtClean="0"/>
              <a:t> distribution of workloads</a:t>
            </a:r>
          </a:p>
          <a:p>
            <a:pPr lvl="1"/>
            <a:r>
              <a:rPr lang="en-US" dirty="0" smtClean="0"/>
              <a:t>Background load imbalance + system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Clients handle all encoding/decoding of the online erasure codes, as well as all splitting/recovery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Based on </a:t>
            </a:r>
            <a:r>
              <a:rPr lang="en-US" sz="2600" dirty="0" err="1" smtClean="0"/>
              <a:t>Alluxio</a:t>
            </a:r>
            <a:r>
              <a:rPr lang="en-US" sz="2600" dirty="0" smtClean="0"/>
              <a:t>, which appears to be based on an academic paper called “Tachyon”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The high level architecture is essentially that </a:t>
            </a:r>
            <a:r>
              <a:rPr lang="en-US" sz="2600" dirty="0" err="1" smtClean="0"/>
              <a:t>Alluxio</a:t>
            </a:r>
            <a:r>
              <a:rPr lang="en-US" sz="2600" dirty="0" smtClean="0"/>
              <a:t>/Tachyon is essentially a distributed in-memory filesystem designed to get high read/write throughput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4282602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Graphic from the paper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Probably not enough time to go over tachyon itself, but from a brief skim through it is interesting on its own 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98" y="1447800"/>
            <a:ext cx="4324350" cy="53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Scarlett (tangentially related)</a:t>
            </a:r>
          </a:p>
          <a:p>
            <a:pPr lvl="1"/>
            <a:r>
              <a:rPr lang="en-US" dirty="0" smtClean="0"/>
              <a:t>Used selective replication to mitigate the straggler problem in MapReduce</a:t>
            </a:r>
          </a:p>
          <a:p>
            <a:r>
              <a:rPr lang="en-US" dirty="0" smtClean="0"/>
              <a:t>Scaling </a:t>
            </a:r>
            <a:r>
              <a:rPr lang="en-US" dirty="0" err="1" smtClean="0"/>
              <a:t>Memcache</a:t>
            </a:r>
            <a:r>
              <a:rPr lang="en-US" dirty="0" smtClean="0"/>
              <a:t> at Facebook</a:t>
            </a:r>
          </a:p>
          <a:p>
            <a:pPr lvl="1"/>
            <a:r>
              <a:rPr lang="en-US" dirty="0" smtClean="0"/>
              <a:t>Selective replication used within pools to reduce load per server at the cost of significantly more resources used</a:t>
            </a:r>
          </a:p>
          <a:p>
            <a:r>
              <a:rPr lang="en-US" dirty="0" smtClean="0"/>
              <a:t>The ideas used here are relatively straightforward</a:t>
            </a:r>
          </a:p>
          <a:p>
            <a:pPr lvl="1"/>
            <a:r>
              <a:rPr lang="en-US" dirty="0" smtClean="0"/>
              <a:t>TL;DR -&gt; popular keys get copied to avoid straggler problems and to balance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Solutions </a:t>
            </a:r>
            <a:r>
              <a:rPr lang="en-US" sz="3200" dirty="0" smtClean="0"/>
              <a:t>(Selective Replication)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524000"/>
            <a:ext cx="8565204" cy="5029200"/>
          </a:xfrm>
        </p:spPr>
        <p:txBody>
          <a:bodyPr>
            <a:normAutofit/>
          </a:bodyPr>
          <a:lstStyle/>
          <a:p>
            <a:r>
              <a:rPr lang="en-US" dirty="0"/>
              <a:t>Erasure Coding in Windows Azure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Reduce storage costs in cold storage by using erasure coding + maintaining fault tolerance guarantees</a:t>
            </a:r>
          </a:p>
          <a:p>
            <a:r>
              <a:rPr lang="en-US" dirty="0"/>
              <a:t>f4: Facebook’s Warm BLOB Storage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(See lecture notes)</a:t>
            </a:r>
          </a:p>
          <a:p>
            <a:pPr lvl="1"/>
            <a:r>
              <a:rPr lang="en-US" dirty="0" smtClean="0"/>
              <a:t>Employs EC to reduce replication requirements to reduce costs while maintaining system throughput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 smtClean="0"/>
              <a:t>Solutions </a:t>
            </a:r>
            <a:r>
              <a:rPr lang="en-US" sz="3200" dirty="0" smtClean="0"/>
              <a:t>(Erasure Coding)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5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Online Erasure Coding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Data stored in memory is never actually stored in a decoded form! 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Erasure Codes are not applied across objects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Objects are </a:t>
            </a:r>
            <a:r>
              <a:rPr lang="en-US" sz="2400" b="1" dirty="0" smtClean="0"/>
              <a:t>divided</a:t>
            </a:r>
            <a:r>
              <a:rPr lang="en-US" sz="2400" dirty="0" smtClean="0"/>
              <a:t> into k splits (fractions of the object), with r parity splits</a:t>
            </a:r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Results in</a:t>
            </a:r>
          </a:p>
          <a:p>
            <a:pPr lvl="3">
              <a:lnSpc>
                <a:spcPct val="130000"/>
              </a:lnSpc>
            </a:pPr>
            <a:r>
              <a:rPr lang="en-US" sz="1800" dirty="0" smtClean="0"/>
              <a:t>Better load balancing</a:t>
            </a:r>
          </a:p>
          <a:p>
            <a:pPr lvl="3">
              <a:lnSpc>
                <a:spcPct val="130000"/>
              </a:lnSpc>
            </a:pPr>
            <a:r>
              <a:rPr lang="en-US" sz="1800" dirty="0" smtClean="0"/>
              <a:t>Better IO performance from parallel reads/writes</a:t>
            </a:r>
          </a:p>
          <a:p>
            <a:pPr lvl="3">
              <a:lnSpc>
                <a:spcPct val="130000"/>
              </a:lnSpc>
            </a:pPr>
            <a:r>
              <a:rPr lang="en-US" sz="1800" dirty="0" smtClean="0"/>
              <a:t>No additional bandwidth overhead for decoding! (handled client side)</a:t>
            </a:r>
            <a:endParaRPr lang="en-US" sz="18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3942404" cy="5410200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</a:pPr>
            <a:r>
              <a:rPr lang="en-US" sz="2400" dirty="0" smtClean="0"/>
              <a:t>Not a great image but gets the idea across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Instead of returning one giant “A” blob, the client can request any k of the object and reconstruct the object locally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The client does decoding/encoding of the EC</a:t>
            </a:r>
            <a:endParaRPr lang="en-US" sz="2400" dirty="0" smtClean="0"/>
          </a:p>
          <a:p>
            <a:pPr lvl="1">
              <a:lnSpc>
                <a:spcPct val="130000"/>
              </a:lnSpc>
            </a:pPr>
            <a:endParaRPr lang="en-US" sz="1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1447800"/>
            <a:ext cx="48514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7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16" y="1357820"/>
            <a:ext cx="5726484" cy="4895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42" y="1733550"/>
            <a:ext cx="33191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Reads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are late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binding</a:t>
            </a:r>
          </a:p>
          <a:p>
            <a:pPr marL="342900" indent="-342900" algn="l">
              <a:buFontTx/>
              <a:buChar char="-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K + delta reads are done</a:t>
            </a:r>
          </a:p>
          <a:p>
            <a:pPr marL="342900" indent="-342900" algn="l">
              <a:buFontTx/>
              <a:buChar char="-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Deals with the straggler problem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Char char="-"/>
            </a:pP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771650"/>
            <a:ext cx="2869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Writes are essentially the same, but backwards</a:t>
            </a:r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Tx/>
              <a:buChar char="-"/>
            </a:pP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1466850"/>
            <a:ext cx="56959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97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Dealing with popularity skew</a:t>
            </a:r>
          </a:p>
          <a:p>
            <a:pPr lvl="1">
              <a:lnSpc>
                <a:spcPct val="130000"/>
              </a:lnSpc>
            </a:pPr>
            <a:r>
              <a:rPr lang="en-US" sz="2400" dirty="0" err="1" smtClean="0"/>
              <a:t>Zipf</a:t>
            </a:r>
            <a:r>
              <a:rPr lang="en-US" sz="2400" dirty="0" smtClean="0"/>
              <a:t> request distribution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Dealt with via the division into </a:t>
            </a:r>
            <a:r>
              <a:rPr lang="en-US" sz="2400" dirty="0" err="1" smtClean="0"/>
              <a:t>k+r</a:t>
            </a:r>
            <a:r>
              <a:rPr lang="en-US" sz="2400" dirty="0" smtClean="0"/>
              <a:t> splits, which are uniformly distributed across servers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Dealing with load imbalance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Also dealt with via the </a:t>
            </a:r>
            <a:r>
              <a:rPr lang="en-US" sz="2400" dirty="0" err="1" smtClean="0"/>
              <a:t>k+r</a:t>
            </a:r>
            <a:r>
              <a:rPr lang="en-US" sz="2400" dirty="0" smtClean="0"/>
              <a:t> splitting model, which are uniformly distributed across servers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sz="2600" dirty="0" smtClean="0"/>
              <a:t>Dealing with machine failures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Failure recovery is dealt with via online erasure coding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40997</TotalTime>
  <Words>881</Words>
  <Application>Microsoft Macintosh PowerPoint</Application>
  <PresentationFormat>On-screen Show (4:3)</PresentationFormat>
  <Paragraphs>127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Courier New</vt:lpstr>
      <vt:lpstr>Mangal</vt:lpstr>
      <vt:lpstr>ＭＳ Ｐゴシック</vt:lpstr>
      <vt:lpstr>Times</vt:lpstr>
      <vt:lpstr>Times New Roman</vt:lpstr>
      <vt:lpstr>Arial</vt:lpstr>
      <vt:lpstr>1_Office Theme</vt:lpstr>
      <vt:lpstr>Student Presentation  EC-Cache: Load-balanced, Low-latency Cluster Caching with Online Erasure Coding</vt:lpstr>
      <vt:lpstr>Problem Statement / Motivation</vt:lpstr>
      <vt:lpstr>Previous Solutions (Selective Replication)</vt:lpstr>
      <vt:lpstr>Previous Solutions (Erasure Coding)</vt:lpstr>
      <vt:lpstr>Key Idea</vt:lpstr>
      <vt:lpstr>Key Idea</vt:lpstr>
      <vt:lpstr>Key Idea</vt:lpstr>
      <vt:lpstr>Key Idea</vt:lpstr>
      <vt:lpstr>Key Challenges</vt:lpstr>
      <vt:lpstr>Key Result (Evaluation - Theoretical)</vt:lpstr>
      <vt:lpstr>Key Result (Evaluation - Theoretical)</vt:lpstr>
      <vt:lpstr>Key Result (Evaluation)</vt:lpstr>
      <vt:lpstr>Key Result (Evaluation)</vt:lpstr>
      <vt:lpstr>Key Result (Evaluation)</vt:lpstr>
      <vt:lpstr>Key Result (Evaluation)</vt:lpstr>
      <vt:lpstr>Key Result (Evaluation)</vt:lpstr>
      <vt:lpstr>Key Result (Evaluation)</vt:lpstr>
      <vt:lpstr>Key Result (Evaluation)</vt:lpstr>
      <vt:lpstr>Impact</vt:lpstr>
      <vt:lpstr>Technical Details</vt:lpstr>
      <vt:lpstr>Implementation</vt:lpstr>
      <vt:lpstr>Implementation</vt:lpstr>
    </vt:vector>
  </TitlesOfParts>
  <Company>Princeton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Microsoft Office User</cp:lastModifiedBy>
  <cp:revision>1501</cp:revision>
  <cp:lastPrinted>2016-09-14T02:16:39Z</cp:lastPrinted>
  <dcterms:created xsi:type="dcterms:W3CDTF">2013-10-08T01:49:25Z</dcterms:created>
  <dcterms:modified xsi:type="dcterms:W3CDTF">2019-04-03T03:16:38Z</dcterms:modified>
</cp:coreProperties>
</file>