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eb60267e_0_77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6" name="Google Shape;176;g55eb60267e_0_7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55eb60267e_0_77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5eb60267e_0_8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5eb60267e_0_84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5eb60267e_0_84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eb60267e_0_118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eb60267e_0_118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55eb60267e_0_118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eb60267e_0_108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eb60267e_0_108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55eb60267e_0_108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2feb513d_0_14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1" name="Google Shape;231;g552feb513d_0_14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552feb513d_0_14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eb60267e_0_133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39" name="Google Shape;239;g55eb60267e_0_13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55eb60267e_0_133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2" type="sldNum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eb60267e_0_141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8" name="Google Shape;268;g55eb60267e_0_14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55eb60267e_0_141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eb60267e_0_147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eb60267e_0_147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5eb60267e_0_147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52feb513d_0_1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52feb513d_0_1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52feb513d_0_1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eb60267e_0_9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eb60267e_0_9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55eb60267e_0_9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eb60267e_0_25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55eb60267e_0_2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eb60267e_0_32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55eb60267e_0_32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eb60267e_0_55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3" name="Google Shape;153;g55eb60267e_0_55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55eb60267e_0_55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eb60267e_0_70:notes"/>
          <p:cNvSpPr txBox="1"/>
          <p:nvPr>
            <p:ph idx="12" type="sldNum"/>
          </p:nvPr>
        </p:nvSpPr>
        <p:spPr>
          <a:xfrm>
            <a:off x="5438180" y="6948715"/>
            <a:ext cx="4161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7850" lIns="95725" spcFirstLastPara="1" rIns="95725" wrap="square" tIns="47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"/>
                <a:ea typeface="Times"/>
                <a:cs typeface="Times"/>
                <a:sym typeface="Times"/>
              </a:rPr>
              <a:t>‹#›</a:t>
            </a:fld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g55eb60267e_0_70:notes"/>
          <p:cNvSpPr/>
          <p:nvPr>
            <p:ph idx="2" type="sldImg"/>
          </p:nvPr>
        </p:nvSpPr>
        <p:spPr>
          <a:xfrm>
            <a:off x="2971800" y="549275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55eb60267e_0_70:notes"/>
          <p:cNvSpPr txBox="1"/>
          <p:nvPr>
            <p:ph idx="1" type="body"/>
          </p:nvPr>
        </p:nvSpPr>
        <p:spPr>
          <a:xfrm>
            <a:off x="960538" y="3474963"/>
            <a:ext cx="76800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lv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Princeton_shield.tif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152400" y="4343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lvl="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19300" y="-419100"/>
            <a:ext cx="50292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4290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89" name="Google Shape;89;p12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90" name="Google Shape;90;p12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4290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4191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indent="-406400" lvl="1" marL="9144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8300" lvl="3" marL="18288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152400" y="1275945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 type="secHead">
  <p:cSld name="SECTION_HEADER">
    <p:bg>
      <p:bgPr>
        <a:solidFill>
          <a:srgbClr val="26262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/>
          <a:lstStyle>
            <a:lvl1pPr indent="-228600" lvl="0" marL="45720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Section Header">
  <p:cSld name="1_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72373" y="4069954"/>
            <a:ext cx="7772400" cy="988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/>
          <a:lstStyle>
            <a:lvl1pPr indent="-228600" lvl="0" marL="45720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 sz="3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5425" y="1470346"/>
            <a:ext cx="434037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93700" lvl="0" marL="4572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93700" lvl="1" marL="9144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93700" lvl="2" marL="13716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93700" lvl="3" marL="18288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199" y="1470346"/>
            <a:ext cx="4263565" cy="48774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93700" lvl="0" marL="4572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indent="-393700" lvl="1" marL="9144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93700" lvl="2" marL="13716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93700" lvl="3" marL="18288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45" name="Google Shape;45;p6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46" name="Google Shape;46;p6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56" name="Google Shape;56;p7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57" name="Google Shape;57;p7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Princeton_shield.tif" id="63" name="Google Shape;63;p8"/>
          <p:cNvPicPr preferRelativeResize="0"/>
          <p:nvPr/>
        </p:nvPicPr>
        <p:blipFill/>
        <p:spPr>
          <a:xfrm>
            <a:off x="8229600" y="457200"/>
            <a:ext cx="685800" cy="76362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64" name="Google Shape;64;p8"/>
          <p:cNvCxnSpPr/>
          <p:nvPr/>
        </p:nvCxnSpPr>
        <p:spPr>
          <a:xfrm>
            <a:off x="152400" y="1295400"/>
            <a:ext cx="87630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43180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/>
          <a:lstStyle>
            <a:lvl1pPr indent="-3810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190500" y="166253"/>
            <a:ext cx="8763000" cy="245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/>
              <a:t>Student Presentation</a:t>
            </a:r>
            <a:br>
              <a:rPr lang="en-US" sz="3200"/>
            </a:br>
            <a:br>
              <a:rPr lang="en-US"/>
            </a:br>
            <a:r>
              <a:rPr i="1" lang="en-US"/>
              <a:t>Erasure Coding in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Windows Azure Storage</a:t>
            </a:r>
            <a:endParaRPr i="1"/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371600" y="4495800"/>
            <a:ext cx="640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/>
              <a:t>COS 518: </a:t>
            </a:r>
            <a:r>
              <a:rPr i="1" lang="en-US"/>
              <a:t>Advanced Computer Systems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/>
              <a:t>Alejandro Newell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i="1" lang="en-US"/>
              <a:t>4/2/19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5" y="2610400"/>
            <a:ext cx="8189451" cy="33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50196" y="1447800"/>
            <a:ext cx="879380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To reduce the fragments needed for reconstruction, use:</a:t>
            </a:r>
            <a:endParaRPr sz="2200"/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Local Reconstruction Codes (LRC)</a:t>
            </a:r>
            <a:endParaRPr b="1"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Split data into groups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Provide local parity for each group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5" y="2610400"/>
            <a:ext cx="8189451" cy="33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50200" y="1447800"/>
            <a:ext cx="8086500" cy="5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Define </a:t>
            </a:r>
            <a:r>
              <a:rPr i="1" lang="en-US" sz="2200"/>
              <a:t>(k, l, r)</a:t>
            </a:r>
            <a:r>
              <a:rPr lang="en-US" sz="2200"/>
              <a:t>:</a:t>
            </a:r>
            <a:endParaRPr sz="22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k	</a:t>
            </a:r>
            <a:r>
              <a:rPr lang="en-US" sz="2200"/>
              <a:t>-  number of data fragments</a:t>
            </a:r>
            <a:endParaRPr sz="22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l</a:t>
            </a:r>
            <a:r>
              <a:rPr lang="en-US" sz="2200"/>
              <a:t>	-  number of groups</a:t>
            </a:r>
            <a:endParaRPr sz="22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/>
              <a:t>r	</a:t>
            </a:r>
            <a:r>
              <a:rPr lang="en-US" sz="2200"/>
              <a:t>-  number of global parities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This example is (6,2,2)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Storage overhead will be: 1 + (</a:t>
            </a:r>
            <a:r>
              <a:rPr i="1" lang="en-US" sz="2400"/>
              <a:t>l</a:t>
            </a:r>
            <a:r>
              <a:rPr lang="en-US" sz="2400"/>
              <a:t> + </a:t>
            </a:r>
            <a:r>
              <a:rPr i="1" lang="en-US" sz="2400"/>
              <a:t>r</a:t>
            </a:r>
            <a:r>
              <a:rPr lang="en-US" sz="2400"/>
              <a:t>) / </a:t>
            </a:r>
            <a:r>
              <a:rPr i="1" lang="en-US" sz="2400"/>
              <a:t>k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Can guarantee recovery from </a:t>
            </a:r>
            <a:r>
              <a:rPr i="1" lang="en-US" sz="2400"/>
              <a:t>r</a:t>
            </a:r>
            <a:r>
              <a:rPr lang="en-US" sz="2400"/>
              <a:t> + 1 failures, while also handling some cases up to </a:t>
            </a:r>
            <a:r>
              <a:rPr i="1" lang="en-US" sz="2400"/>
              <a:t>r </a:t>
            </a:r>
            <a:r>
              <a:rPr lang="en-US" sz="2400"/>
              <a:t>+ </a:t>
            </a:r>
            <a:r>
              <a:rPr i="1" lang="en-US" sz="2400"/>
              <a:t>l </a:t>
            </a:r>
            <a:r>
              <a:rPr lang="en-US" sz="2400"/>
              <a:t>failures.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/>
              <a:t>Only need </a:t>
            </a:r>
            <a:r>
              <a:rPr b="1" i="1" lang="en-US" sz="2400"/>
              <a:t>k / l </a:t>
            </a:r>
            <a:r>
              <a:rPr b="1" lang="en-US" sz="2400"/>
              <a:t>fragments to recover from single failure.</a:t>
            </a:r>
            <a:endParaRPr b="1" sz="2400"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3689525"/>
            <a:ext cx="6224048" cy="25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1267877" y="4193780"/>
            <a:ext cx="4074100" cy="2204375"/>
          </a:xfrm>
          <a:custGeom>
            <a:rect b="b" l="l" r="r" t="t"/>
            <a:pathLst>
              <a:path extrusionOk="0" h="88175" w="162964">
                <a:moveTo>
                  <a:pt x="10344" y="14535"/>
                </a:moveTo>
                <a:cubicBezTo>
                  <a:pt x="5255" y="22895"/>
                  <a:pt x="-3472" y="34159"/>
                  <a:pt x="1562" y="42552"/>
                </a:cubicBezTo>
                <a:cubicBezTo>
                  <a:pt x="6661" y="51054"/>
                  <a:pt x="18153" y="54579"/>
                  <a:pt x="27907" y="56352"/>
                </a:cubicBezTo>
                <a:cubicBezTo>
                  <a:pt x="43341" y="59157"/>
                  <a:pt x="56708" y="68826"/>
                  <a:pt x="71397" y="74333"/>
                </a:cubicBezTo>
                <a:cubicBezTo>
                  <a:pt x="84481" y="79238"/>
                  <a:pt x="97207" y="86447"/>
                  <a:pt x="111123" y="87715"/>
                </a:cubicBezTo>
                <a:cubicBezTo>
                  <a:pt x="128858" y="89330"/>
                  <a:pt x="151848" y="85391"/>
                  <a:pt x="161721" y="70570"/>
                </a:cubicBezTo>
                <a:cubicBezTo>
                  <a:pt x="166899" y="62797"/>
                  <a:pt x="153735" y="50238"/>
                  <a:pt x="144576" y="48407"/>
                </a:cubicBezTo>
                <a:cubicBezTo>
                  <a:pt x="139134" y="47319"/>
                  <a:pt x="133652" y="46406"/>
                  <a:pt x="128268" y="45061"/>
                </a:cubicBezTo>
                <a:cubicBezTo>
                  <a:pt x="125111" y="44272"/>
                  <a:pt x="120950" y="45690"/>
                  <a:pt x="118650" y="43388"/>
                </a:cubicBezTo>
                <a:cubicBezTo>
                  <a:pt x="112517" y="37252"/>
                  <a:pt x="113009" y="26771"/>
                  <a:pt x="108196" y="19553"/>
                </a:cubicBezTo>
                <a:cubicBezTo>
                  <a:pt x="103107" y="11922"/>
                  <a:pt x="94293" y="7231"/>
                  <a:pt x="86033" y="3244"/>
                </a:cubicBezTo>
                <a:cubicBezTo>
                  <a:pt x="75109" y="-2029"/>
                  <a:pt x="61617" y="414"/>
                  <a:pt x="49652" y="2408"/>
                </a:cubicBezTo>
                <a:cubicBezTo>
                  <a:pt x="39909" y="4032"/>
                  <a:pt x="29963" y="4614"/>
                  <a:pt x="20380" y="7008"/>
                </a:cubicBezTo>
                <a:cubicBezTo>
                  <a:pt x="15311" y="8274"/>
                  <a:pt x="12783" y="14186"/>
                  <a:pt x="9089" y="17880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5"/>
          <p:cNvSpPr/>
          <p:nvPr/>
        </p:nvSpPr>
        <p:spPr>
          <a:xfrm>
            <a:off x="1554603" y="4630350"/>
            <a:ext cx="595325" cy="781225"/>
          </a:xfrm>
          <a:custGeom>
            <a:rect b="b" l="l" r="r" t="t"/>
            <a:pathLst>
              <a:path extrusionOk="0" h="31249" w="23813">
                <a:moveTo>
                  <a:pt x="3056" y="5436"/>
                </a:moveTo>
                <a:cubicBezTo>
                  <a:pt x="7098" y="9478"/>
                  <a:pt x="11043" y="13620"/>
                  <a:pt x="15183" y="17563"/>
                </a:cubicBezTo>
                <a:cubicBezTo>
                  <a:pt x="17937" y="20186"/>
                  <a:pt x="23813" y="25575"/>
                  <a:pt x="23546" y="25508"/>
                </a:cubicBezTo>
                <a:cubicBezTo>
                  <a:pt x="20275" y="24691"/>
                  <a:pt x="18036" y="21307"/>
                  <a:pt x="14765" y="20490"/>
                </a:cubicBezTo>
                <a:cubicBezTo>
                  <a:pt x="12167" y="19841"/>
                  <a:pt x="10385" y="23615"/>
                  <a:pt x="8492" y="25508"/>
                </a:cubicBezTo>
                <a:cubicBezTo>
                  <a:pt x="6875" y="27125"/>
                  <a:pt x="4995" y="28478"/>
                  <a:pt x="3056" y="29690"/>
                </a:cubicBezTo>
                <a:cubicBezTo>
                  <a:pt x="2156" y="30253"/>
                  <a:pt x="-387" y="31872"/>
                  <a:pt x="129" y="30944"/>
                </a:cubicBezTo>
                <a:cubicBezTo>
                  <a:pt x="6412" y="19637"/>
                  <a:pt x="14399" y="9147"/>
                  <a:pt x="2354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With more failures, need to compare global parity</a:t>
            </a:r>
            <a:endParaRPr b="1" sz="2400"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6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3689525"/>
            <a:ext cx="6224048" cy="25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1554603" y="4630350"/>
            <a:ext cx="595325" cy="781225"/>
          </a:xfrm>
          <a:custGeom>
            <a:rect b="b" l="l" r="r" t="t"/>
            <a:pathLst>
              <a:path extrusionOk="0" h="31249" w="23813">
                <a:moveTo>
                  <a:pt x="3056" y="5436"/>
                </a:moveTo>
                <a:cubicBezTo>
                  <a:pt x="7098" y="9478"/>
                  <a:pt x="11043" y="13620"/>
                  <a:pt x="15183" y="17563"/>
                </a:cubicBezTo>
                <a:cubicBezTo>
                  <a:pt x="17937" y="20186"/>
                  <a:pt x="23813" y="25575"/>
                  <a:pt x="23546" y="25508"/>
                </a:cubicBezTo>
                <a:cubicBezTo>
                  <a:pt x="20275" y="24691"/>
                  <a:pt x="18036" y="21307"/>
                  <a:pt x="14765" y="20490"/>
                </a:cubicBezTo>
                <a:cubicBezTo>
                  <a:pt x="12167" y="19841"/>
                  <a:pt x="10385" y="23615"/>
                  <a:pt x="8492" y="25508"/>
                </a:cubicBezTo>
                <a:cubicBezTo>
                  <a:pt x="6875" y="27125"/>
                  <a:pt x="4995" y="28478"/>
                  <a:pt x="3056" y="29690"/>
                </a:cubicBezTo>
                <a:cubicBezTo>
                  <a:pt x="2156" y="30253"/>
                  <a:pt x="-387" y="31872"/>
                  <a:pt x="129" y="30944"/>
                </a:cubicBezTo>
                <a:cubicBezTo>
                  <a:pt x="6412" y="19637"/>
                  <a:pt x="14399" y="9147"/>
                  <a:pt x="2354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26"/>
          <p:cNvSpPr/>
          <p:nvPr/>
        </p:nvSpPr>
        <p:spPr>
          <a:xfrm>
            <a:off x="2487694" y="4588500"/>
            <a:ext cx="646425" cy="751650"/>
          </a:xfrm>
          <a:custGeom>
            <a:rect b="b" l="l" r="r" t="t"/>
            <a:pathLst>
              <a:path extrusionOk="0" h="30066" w="25857">
                <a:moveTo>
                  <a:pt x="22" y="7109"/>
                </a:moveTo>
                <a:cubicBezTo>
                  <a:pt x="5585" y="11082"/>
                  <a:pt x="10695" y="15656"/>
                  <a:pt x="15913" y="20072"/>
                </a:cubicBezTo>
                <a:cubicBezTo>
                  <a:pt x="18406" y="22182"/>
                  <a:pt x="21131" y="24036"/>
                  <a:pt x="23440" y="26345"/>
                </a:cubicBezTo>
                <a:cubicBezTo>
                  <a:pt x="24210" y="27115"/>
                  <a:pt x="26620" y="28854"/>
                  <a:pt x="25531" y="28854"/>
                </a:cubicBezTo>
                <a:cubicBezTo>
                  <a:pt x="19722" y="28854"/>
                  <a:pt x="16112" y="18661"/>
                  <a:pt x="10477" y="20072"/>
                </a:cubicBezTo>
                <a:cubicBezTo>
                  <a:pt x="7739" y="20758"/>
                  <a:pt x="5626" y="22979"/>
                  <a:pt x="3368" y="24672"/>
                </a:cubicBezTo>
                <a:cubicBezTo>
                  <a:pt x="1914" y="25762"/>
                  <a:pt x="-442" y="30861"/>
                  <a:pt x="441" y="29272"/>
                </a:cubicBezTo>
                <a:cubicBezTo>
                  <a:pt x="6110" y="19065"/>
                  <a:pt x="14460" y="10445"/>
                  <a:pt x="19676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26"/>
          <p:cNvSpPr/>
          <p:nvPr/>
        </p:nvSpPr>
        <p:spPr>
          <a:xfrm>
            <a:off x="941486" y="3113357"/>
            <a:ext cx="7302750" cy="2443675"/>
          </a:xfrm>
          <a:custGeom>
            <a:rect b="b" l="l" r="r" t="t"/>
            <a:pathLst>
              <a:path extrusionOk="0" h="97747" w="292110">
                <a:moveTo>
                  <a:pt x="25909" y="44788"/>
                </a:moveTo>
                <a:cubicBezTo>
                  <a:pt x="17703" y="50944"/>
                  <a:pt x="8606" y="56901"/>
                  <a:pt x="3327" y="65697"/>
                </a:cubicBezTo>
                <a:cubicBezTo>
                  <a:pt x="-1054" y="72996"/>
                  <a:pt x="-1436" y="85184"/>
                  <a:pt x="4582" y="91205"/>
                </a:cubicBezTo>
                <a:cubicBezTo>
                  <a:pt x="12973" y="99601"/>
                  <a:pt x="27853" y="97653"/>
                  <a:pt x="39708" y="97060"/>
                </a:cubicBezTo>
                <a:cubicBezTo>
                  <a:pt x="64427" y="95825"/>
                  <a:pt x="89061" y="93264"/>
                  <a:pt x="113725" y="91205"/>
                </a:cubicBezTo>
                <a:cubicBezTo>
                  <a:pt x="132763" y="89615"/>
                  <a:pt x="152026" y="90769"/>
                  <a:pt x="171014" y="92878"/>
                </a:cubicBezTo>
                <a:cubicBezTo>
                  <a:pt x="179060" y="93772"/>
                  <a:pt x="187283" y="90294"/>
                  <a:pt x="195268" y="91624"/>
                </a:cubicBezTo>
                <a:cubicBezTo>
                  <a:pt x="222491" y="96158"/>
                  <a:pt x="253269" y="93610"/>
                  <a:pt x="277229" y="79915"/>
                </a:cubicBezTo>
                <a:cubicBezTo>
                  <a:pt x="286465" y="74636"/>
                  <a:pt x="287734" y="60795"/>
                  <a:pt x="288938" y="50225"/>
                </a:cubicBezTo>
                <a:cubicBezTo>
                  <a:pt x="290250" y="38709"/>
                  <a:pt x="293839" y="26761"/>
                  <a:pt x="291029" y="15516"/>
                </a:cubicBezTo>
                <a:cubicBezTo>
                  <a:pt x="289736" y="10340"/>
                  <a:pt x="287151" y="4236"/>
                  <a:pt x="282247" y="2135"/>
                </a:cubicBezTo>
                <a:cubicBezTo>
                  <a:pt x="271483" y="-2477"/>
                  <a:pt x="257542" y="1482"/>
                  <a:pt x="247539" y="7571"/>
                </a:cubicBezTo>
                <a:cubicBezTo>
                  <a:pt x="229562" y="18515"/>
                  <a:pt x="220026" y="42922"/>
                  <a:pt x="199868" y="48970"/>
                </a:cubicBezTo>
                <a:cubicBezTo>
                  <a:pt x="190388" y="51814"/>
                  <a:pt x="180069" y="48927"/>
                  <a:pt x="170178" y="48552"/>
                </a:cubicBezTo>
                <a:cubicBezTo>
                  <a:pt x="157049" y="48054"/>
                  <a:pt x="143991" y="46315"/>
                  <a:pt x="130870" y="45625"/>
                </a:cubicBezTo>
                <a:cubicBezTo>
                  <a:pt x="115419" y="44812"/>
                  <a:pt x="99840" y="47246"/>
                  <a:pt x="84453" y="45625"/>
                </a:cubicBezTo>
                <a:cubicBezTo>
                  <a:pt x="69292" y="44028"/>
                  <a:pt x="53821" y="38871"/>
                  <a:pt x="38872" y="41861"/>
                </a:cubicBezTo>
                <a:cubicBezTo>
                  <a:pt x="33382" y="42959"/>
                  <a:pt x="28579" y="47297"/>
                  <a:pt x="22981" y="47297"/>
                </a:cubicBezTo>
              </a:path>
            </a:pathLst>
          </a:cu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LRC 2,2 parity is between the fault tolerance of RS 3 and RS 4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Main focus is to handle single failure cases well because more than that is super rare in this setting.</a:t>
            </a:r>
            <a:endParaRPr sz="2400"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7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75" y="3689525"/>
            <a:ext cx="6224048" cy="25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50200" y="1676400"/>
            <a:ext cx="84255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Some loss in fault tolerance compared to RS with the same number of parity bits. For example, LRC (12,2,2) recovers from 86% of failures of 4 fragments.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Need to pay attention to where fragments are placed to avoid correlated domains (where failures would affect multiple fragments)</a:t>
            </a:r>
            <a:endParaRPr sz="2200"/>
          </a:p>
        </p:txBody>
      </p:sp>
      <p:sp>
        <p:nvSpPr>
          <p:cNvPr id="220" name="Google Shape;220;p28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Challenges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50196" y="1447800"/>
            <a:ext cx="879380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Want to think about tradeoffs in: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cost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performance</a:t>
            </a:r>
            <a:endParaRPr sz="2400"/>
          </a:p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reliability</a:t>
            </a:r>
            <a:endParaRPr sz="2400"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To simplify things, </a:t>
            </a:r>
            <a:r>
              <a:rPr lang="en-US" sz="2400"/>
              <a:t>only </a:t>
            </a:r>
            <a:r>
              <a:rPr lang="en-US" sz="2400"/>
              <a:t>consider cases that meet minimum threshold for reliability (3-replication)</a:t>
            </a:r>
            <a:endParaRPr sz="2400"/>
          </a:p>
        </p:txBody>
      </p:sp>
      <p:sp>
        <p:nvSpPr>
          <p:cNvPr id="227" name="Google Shape;227;p29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Result (Evaluation)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25" y="4600300"/>
            <a:ext cx="5199550" cy="1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350196" y="1447800"/>
            <a:ext cx="8793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Compare number of reads required for reconstruction vs storage overhead:</a:t>
            </a:r>
            <a:endParaRPr sz="1800"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Result (Evaluation)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00" y="2114400"/>
            <a:ext cx="8482202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Result (Evaluation)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00" y="1885125"/>
            <a:ext cx="7520400" cy="47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50196" y="1447800"/>
            <a:ext cx="8793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Comparing latency and I/O: (with large I/Os, bandwidth becomes bottleneck)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50196" y="1447800"/>
            <a:ext cx="879380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Best paper, lots of citations, etc</a:t>
            </a:r>
            <a:endParaRPr sz="2600"/>
          </a:p>
          <a:p>
            <a:pPr indent="-3937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 sz="2600"/>
              <a:t>Part of Windows Azure</a:t>
            </a:r>
            <a:endParaRPr sz="2600"/>
          </a:p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875" y="2715125"/>
            <a:ext cx="5032251" cy="28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Backing up and reliably storing data is important.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No one wants to be responsible for a headline like this:</a:t>
            </a:r>
            <a:endParaRPr sz="22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/ Motivation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" y="2800600"/>
            <a:ext cx="8503099" cy="18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285750" y="971550"/>
            <a:ext cx="8629649" cy="478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Details</a:t>
            </a:r>
            <a:endParaRPr/>
          </a:p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Idea:   </a:t>
            </a:r>
            <a:r>
              <a:rPr i="1" lang="en-US"/>
              <a:t>Stream Layer</a:t>
            </a:r>
            <a:endParaRPr i="1"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50196" y="1447800"/>
            <a:ext cx="879380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200"/>
              <a:t>Data (called extents) initially managed in stream layer: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append-only filesystem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all extents are 3-replicated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at a certain size, extents are </a:t>
            </a:r>
            <a:r>
              <a:rPr i="1" lang="en-US" sz="2200"/>
              <a:t>sealed</a:t>
            </a:r>
            <a:r>
              <a:rPr lang="en-US" sz="2200"/>
              <a:t> (with no further changes, they are a great candidate for erasure coding)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Idea:   </a:t>
            </a:r>
            <a:r>
              <a:rPr i="1" lang="en-US"/>
              <a:t>Stream Layer</a:t>
            </a:r>
            <a:endParaRPr i="1"/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50196" y="1447800"/>
            <a:ext cx="8793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Erasure coding process details: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S</a:t>
            </a:r>
            <a:r>
              <a:rPr lang="en-US" sz="2200"/>
              <a:t>tream manager scans sealed extents and schedules them to be erasure coded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Fragment boundaries are set by blocks, so reading a block does not cross multiple fragments</a:t>
            </a:r>
            <a:endParaRPr sz="2200"/>
          </a:p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Once coded, the full replicas of the extent can be deleted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Two correlated domains:</a:t>
            </a:r>
            <a:endParaRPr sz="2400"/>
          </a:p>
          <a:p>
            <a:pPr indent="-381000" lvl="0" marL="457200" rtl="0" algn="l">
              <a:spcBef>
                <a:spcPts val="140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fault domain</a:t>
            </a:r>
            <a:r>
              <a:rPr lang="en-US" sz="2400"/>
              <a:t>: sets of nodes that may fail together due to hardware (eg nodes that share a rack)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upgrade domain</a:t>
            </a:r>
            <a:r>
              <a:rPr lang="en-US" sz="2400"/>
              <a:t>: group of nodes that are taken offline and updated at same time</a:t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Limited number of upgrade domains, so can be careful about placement by assigning fragments from different local groups to same domain.</a:t>
            </a:r>
            <a:endParaRPr sz="2400"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6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Idea:	</a:t>
            </a:r>
            <a:r>
              <a:rPr i="1" lang="en-US"/>
              <a:t>Fragment Placement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With Windows Azure, Microsoft is responsible for a lot of data...</a:t>
            </a:r>
            <a:endParaRPr sz="2400"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/ Motivation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00" y="1992075"/>
            <a:ext cx="7604002" cy="42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50200" y="1447800"/>
            <a:ext cx="8347800" cy="5029200"/>
          </a:xfrm>
          <a:prstGeom prst="rect">
            <a:avLst/>
          </a:prstGeom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At that scale, any improvements to storage overhead will save lots of $$$.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The question is how to provide sufficient reliability while minimizing additional storage requirements?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(while also thinking about latency, I/O, bandwidth, etc….)</a:t>
            </a:r>
            <a:endParaRPr sz="24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/ 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50196" y="1447800"/>
            <a:ext cx="856520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Most straightforward option: </a:t>
            </a:r>
            <a:r>
              <a:rPr b="1" lang="en-US" sz="2200"/>
              <a:t>replicate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Not a very good use of storage...</a:t>
            </a:r>
            <a:endParaRPr sz="2200"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350196" y="76201"/>
            <a:ext cx="856520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Solutions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 better </a:t>
            </a:r>
            <a:r>
              <a:rPr lang="en-US" sz="2200"/>
              <a:t>option: </a:t>
            </a:r>
            <a:r>
              <a:rPr b="1" lang="en-US" sz="2200"/>
              <a:t>erasure coding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Standard approach is to use Reed-Solomon codes (used by Facebook and Google for example)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Solutions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25" y="3245750"/>
            <a:ext cx="7837748" cy="21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50196" y="1447800"/>
            <a:ext cx="8565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Trade offs can be made to reduce cost further with more fragments,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but now reconstruction is more expensive.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781800" y="6553200"/>
            <a:ext cx="2133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Previous Solutions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" y="2406075"/>
            <a:ext cx="8503101" cy="32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50196" y="1447800"/>
            <a:ext cx="87939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Why do we care about reconstruction cost?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Data may be unavailable for many reasons, one of the main reasons cited in this work is OS updates….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10249" l="0" r="0" t="9046"/>
          <a:stretch/>
        </p:blipFill>
        <p:spPr>
          <a:xfrm>
            <a:off x="2334700" y="3397138"/>
            <a:ext cx="4824900" cy="1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50200" y="1447800"/>
            <a:ext cx="84837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data is unavailable</a:t>
            </a:r>
            <a:r>
              <a:rPr lang="en-US" sz="2200"/>
              <a:t>, it is critical to provide a reconstruction as fast as possible.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Can also help out with hot nodes by serving reads with reconstructions!</a:t>
            </a:r>
            <a:endParaRPr sz="22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350196" y="76201"/>
            <a:ext cx="856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