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30"/>
  </p:notesMasterIdLst>
  <p:handoutMasterIdLst>
    <p:handoutMasterId r:id="rId31"/>
  </p:handoutMasterIdLst>
  <p:sldIdLst>
    <p:sldId id="364" r:id="rId2"/>
    <p:sldId id="323" r:id="rId3"/>
    <p:sldId id="334" r:id="rId4"/>
    <p:sldId id="324" r:id="rId5"/>
    <p:sldId id="325" r:id="rId6"/>
    <p:sldId id="328" r:id="rId7"/>
    <p:sldId id="329" r:id="rId8"/>
    <p:sldId id="330" r:id="rId9"/>
    <p:sldId id="362" r:id="rId10"/>
    <p:sldId id="363" r:id="rId11"/>
    <p:sldId id="333" r:id="rId12"/>
    <p:sldId id="360" r:id="rId13"/>
    <p:sldId id="365" r:id="rId14"/>
    <p:sldId id="281" r:id="rId15"/>
    <p:sldId id="282" r:id="rId16"/>
    <p:sldId id="283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358" r:id="rId29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CC99"/>
    <a:srgbClr val="FF3300"/>
    <a:srgbClr val="CCFFFF"/>
    <a:srgbClr val="FFCC00"/>
    <a:srgbClr val="00D164"/>
    <a:srgbClr val="D64A49"/>
    <a:srgbClr val="3C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/>
    <p:restoredTop sz="93692"/>
  </p:normalViewPr>
  <p:slideViewPr>
    <p:cSldViewPr>
      <p:cViewPr varScale="1">
        <p:scale>
          <a:sx n="66" d="100"/>
          <a:sy n="66" d="100"/>
        </p:scale>
        <p:origin x="7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96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128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9EB43C3-DFC3-BF4D-9CC1-7DC6E077D9C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charset="0"/>
              </a:defRPr>
            </a:lvl1pPr>
          </a:lstStyle>
          <a:p>
            <a:fld id="{15B42C86-39FB-8D4D-ADF2-6D90382E9BF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92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FDE0AA82-386F-DA45-85E3-FDBAD36438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D91480-23A0-D947-958D-DB2D138BE1E7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21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5C2801DC-4F41-C548-BF85-BB381B2738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990E258C-7A6C-8047-8ECA-62472CD3B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53462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477D682F-5B69-2A4F-98E0-A4FA08A0A7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8A5A868-15D5-EC48-9043-4F710AFABEC5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E12504C8-04DC-CD4A-AE1F-6EC45FD9A5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9D1978D7-55A2-1343-A94F-C12F1E1432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4585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22B368B6-A640-CF4F-A490-7A053F476D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BDB8D07-9082-9C45-92F5-F4A3D42C9397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A12DC6EE-1FCB-8344-BA93-A7DF9379B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8DAFCE4B-4FE0-BD41-AA4C-7C6248372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967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6776330E-2BC5-3040-9B3A-0CDBC36FB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D1E7460-CC30-D646-9742-EE376B86BC70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DAE0A4E5-32E4-6046-8661-69DB051E91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52B3745B-2173-4547-9AD5-05FC7906FC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6104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235AEA19-6F82-AB4F-B633-8046FB680A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8EA232-6001-9241-B2A6-EF7D7000CFB0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25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0B56A5E4-28B8-7247-A428-2526D61C68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8938120A-F973-5445-8B18-39954523E8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214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CA26F338-FE1A-C742-951B-8BE8C77F37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5B8032E-ABA9-014F-B952-5CA163C424F6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26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1FAC53D0-24CF-C940-BA0C-E79E23CFE8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F8595714-849F-CE43-943F-BD249F0FC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3247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53681E11-74ED-6447-9855-F211BD6389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27F147C-19A7-5B4C-8259-BD64B2FF80E6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27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447DC723-706E-5542-A779-F2780F66BA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522A907-8ADA-0241-A81D-91D4C557C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737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EAFE5CF-AD00-CC48-88EF-FA5B9527461B}" type="slidenum">
              <a:rPr lang="en-US" altLang="x-none" sz="1300" b="0">
                <a:latin typeface="Times New Roman" charset="0"/>
              </a:rPr>
              <a:pPr eaLnBrk="1" hangingPunct="1"/>
              <a:t>5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4E107C2-C38C-0843-B186-586074CAB4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2110121-0ACB-6F4B-913A-A20EEAD6A81B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5704167-CA02-F749-9EFD-B630131990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8B43BCC-4BA0-0E49-A1C3-B7B938FCE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56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0FBAE6D-A36B-3A45-87FE-60C54CAF0A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7E61772-89BE-C944-8262-78D30F3005E1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D47AC06-E123-5D49-8E2C-71583A168F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64CE305-15B8-C643-829C-4C4967FAC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994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491B4FB6-0FDB-734F-A30A-C60481B1CE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18AA7FF-1C1F-7A4E-B61C-C829985A1ABF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68FE77C-B846-F74B-8052-51D263CCBB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C8AFFE99-8958-6245-8CC1-5350863B1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0881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3849EB81-8DAF-564B-9002-5C2B0B2B0E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F222360-4A92-7245-B602-58C1AF35C366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E9403348-9BEF-B743-BCB5-C14B9F3FC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4B61C334-82D1-2F4B-B683-1D8C046B9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6761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958D3D3E-3B54-8D4B-AF3A-3D97FDCD95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94F48CE-1F83-2146-BE02-190DEC175537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4675F0F-5BAB-CD44-B0BD-C62173A44A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A7C1E64-443A-4143-BD5C-52196283D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3634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9A58DF4C-B5DE-B546-9322-7D2F5608E1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065A710-F4E3-CA43-9ADB-2176CB9185B9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19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5CA211A-657C-A443-9499-3CC9DAB187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501008F-F3FA-6941-A6A8-2764B5CB0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3727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7C6E57AC-501D-2241-907F-55EB3B016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E311BF9-43D2-684A-8CE3-D66E05F49CC4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01F65EE-5CDD-FB44-A4E0-9F88CE7A0A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6194D2FF-EEA0-024A-BC77-EEB4887CD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239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DA47A2-E24F-5B4C-91E3-0570FBE9926A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25617-F5B5-A942-A227-BC9D012F6E8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13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3FE705-5B0B-3F43-9909-C40BA0DECE3A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6EA4F-3D3D-CB4F-AE46-0CC7AFE8C58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96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E45FEE-0EAA-8C44-BEA1-87BFD156C9AB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EF56A-7F2C-E544-A6D2-F079EBADFA9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153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14300853-7016-D24F-8B96-BC73B1E2EDD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818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F8CBCE5D-C72B-3746-AEF1-BAFD40F20C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6973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0386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AB647174-824A-EA44-A81E-5D57BD97D7F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29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CF871F-B89C-4D4B-AF68-B37DC55860F5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D388-8655-1444-89B7-26ED32D8CF0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06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073300-8E04-9A48-8DEB-80F685E18A1E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BDC2A-39C0-A943-9B70-4C0D4CEFB11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439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84294C-00DE-D340-B2B4-D08DA03C8EDD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710D3-E302-A048-92E5-089C37E21C3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458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62BB80-2E1A-B84E-A0BF-8FEADFAF1D27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67B-EADA-6B46-96BA-D56A3A8610C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487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B01ED5-77FD-B348-BC11-A693BB2531A4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D7F-498F-6C45-9573-295B1BE412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165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7DB0E-AACE-0148-BB0E-820D144799F5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57E48-371D-DB49-8F67-13CB91B27C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436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2D9AE1-818C-E94D-ADF4-B972CF2E34D4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6FBCD-92E9-3A4B-A8A1-A7D28C0E15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42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F3D036-6E2D-F14F-896D-1F8337640585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AFA3E-C58D-6242-B4BD-50D11B278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506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534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fld id="{21F7D210-BDEA-454F-A980-324706A40401}" type="datetime1">
              <a:rPr lang="en-US" altLang="x-none"/>
              <a:pPr/>
              <a:t>4/7/19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F964E56-EB60-3D42-9F5D-2573249F8F4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  <p:sldLayoutId id="2147484158" r:id="rId13"/>
    <p:sldLayoutId id="2147484159" r:id="rId1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8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971080"/>
            <a:ext cx="8382000" cy="2070100"/>
          </a:xfrm>
        </p:spPr>
        <p:txBody>
          <a:bodyPr/>
          <a:lstStyle/>
          <a:p>
            <a:r>
              <a:rPr lang="en-US" dirty="0"/>
              <a:t>Content Distribution Networks</a:t>
            </a:r>
            <a:br>
              <a:rPr lang="en-US" dirty="0"/>
            </a:br>
            <a:r>
              <a:rPr lang="en-US" dirty="0"/>
              <a:t>+ P2P File Sharing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65934"/>
            <a:ext cx="8382000" cy="222749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COS 518: Advanced Computer Systems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Lecture 16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Mike Freedman</a:t>
            </a:r>
          </a:p>
        </p:txBody>
      </p:sp>
      <p:pic>
        <p:nvPicPr>
          <p:cNvPr id="4" name="Picture 3" descr="Princeton_shield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91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Proxy Caches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4906963"/>
          </a:xfrm>
        </p:spPr>
        <p:txBody>
          <a:bodyPr/>
          <a:lstStyle/>
          <a:p>
            <a:pPr>
              <a:spcAft>
                <a:spcPts val="2400"/>
              </a:spcAft>
              <a:buFont typeface="Arial" charset="0"/>
              <a:buNone/>
            </a:pPr>
            <a:r>
              <a:rPr lang="en-US" altLang="x-none" dirty="0"/>
              <a:t>(A)  Forward    (B)  Reverse    (C) Both    (D)  Neither</a:t>
            </a:r>
          </a:p>
          <a:p>
            <a:r>
              <a:rPr lang="en-US" altLang="x-none" sz="2800" dirty="0">
                <a:solidFill>
                  <a:srgbClr val="000000"/>
                </a:solidFill>
              </a:rPr>
              <a:t>Reactively replicates popular content   (C)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Reduces origin server costs  (C)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Reduces client ISP costs  (A)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Intelligent load balancing between origin servers  (B)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Offload form submissions (POSTs) and user </a:t>
            </a:r>
            <a:r>
              <a:rPr lang="en-US" altLang="x-none" dirty="0" err="1">
                <a:solidFill>
                  <a:srgbClr val="000000"/>
                </a:solidFill>
              </a:rPr>
              <a:t>auth</a:t>
            </a:r>
            <a:r>
              <a:rPr lang="en-US" altLang="x-none" dirty="0">
                <a:solidFill>
                  <a:srgbClr val="000000"/>
                </a:solidFill>
              </a:rPr>
              <a:t>  (D)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Content reassembly, transcoding on behalf of origin  (C)</a:t>
            </a:r>
          </a:p>
          <a:p>
            <a:r>
              <a:rPr lang="en-US" altLang="x-none" sz="2800" dirty="0">
                <a:solidFill>
                  <a:srgbClr val="000000"/>
                </a:solidFill>
              </a:rPr>
              <a:t>Smaller round-trip times to clients (C)</a:t>
            </a:r>
          </a:p>
          <a:p>
            <a:r>
              <a:rPr lang="en-US" altLang="x-none" sz="2800" dirty="0">
                <a:solidFill>
                  <a:srgbClr val="000000"/>
                </a:solidFill>
              </a:rPr>
              <a:t>Maintain persistent connections to avoid TCP setup delay (handshake, slow start)  (C)</a:t>
            </a:r>
          </a:p>
          <a:p>
            <a:endParaRPr lang="en-US" altLang="x-none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90911E14-2E77-8C49-86BF-D44AD3E758A7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Limitations of Web Caching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dirty="0"/>
              <a:t>Much content is not cacheable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/>
              <a:t>Dynamic data: s</a:t>
            </a:r>
            <a:r>
              <a:rPr lang="en-US" altLang="x-none" sz="3200" dirty="0">
                <a:sym typeface="Wingdings" charset="2"/>
              </a:rPr>
              <a:t>tock prices, scores, web cams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>
                <a:sym typeface="Wingdings" charset="2"/>
              </a:rPr>
              <a:t>CGI scripts: results depend on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>
                <a:sym typeface="Wingdings" charset="2"/>
              </a:rPr>
              <a:t>Cookies: results may depend on passed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>
                <a:sym typeface="Wingdings" charset="2"/>
              </a:rPr>
              <a:t>SSL: encrypted data is not cacheable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x-none" sz="3200" dirty="0">
                <a:sym typeface="Wingdings" charset="2"/>
              </a:rPr>
              <a:t>Analytics: owner wants to measure hits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3600" dirty="0">
                <a:sym typeface="Wingdings" charset="2"/>
              </a:rPr>
              <a:t>Stale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>
                <a:sym typeface="Wingdings" charset="2"/>
              </a:rPr>
              <a:t>Or, overhead of refreshing the cached data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9CD1758-227E-964D-98D7-753B8571F7F0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Modern HTTP Video-on-Demand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359010"/>
          </a:xfrm>
        </p:spPr>
        <p:txBody>
          <a:bodyPr/>
          <a:lstStyle/>
          <a:p>
            <a:r>
              <a:rPr lang="en-US" altLang="x-none" sz="2800" dirty="0"/>
              <a:t>Download “content manifest” from origin server</a:t>
            </a:r>
          </a:p>
          <a:p>
            <a:r>
              <a:rPr lang="en-US" altLang="x-none" sz="2800" dirty="0"/>
              <a:t>List of video segments belonging to video</a:t>
            </a:r>
          </a:p>
          <a:p>
            <a:pPr lvl="1"/>
            <a:r>
              <a:rPr lang="en-US" altLang="x-none" sz="2400" dirty="0"/>
              <a:t>Each segment 1-2 seconds in length</a:t>
            </a:r>
          </a:p>
          <a:p>
            <a:pPr lvl="1"/>
            <a:r>
              <a:rPr lang="en-US" altLang="x-none" sz="2400" dirty="0"/>
              <a:t>Client can know time offset associated with each</a:t>
            </a:r>
          </a:p>
          <a:p>
            <a:pPr lvl="1">
              <a:spcAft>
                <a:spcPts val="1200"/>
              </a:spcAft>
            </a:pPr>
            <a:r>
              <a:rPr lang="en-US" altLang="x-none" sz="2400" dirty="0"/>
              <a:t>Standard naming for different video resolutions and formats:  e.g., 320dpi, 720dpi, 1040dpi, …</a:t>
            </a:r>
            <a:endParaRPr lang="en-US" altLang="x-none" dirty="0"/>
          </a:p>
          <a:p>
            <a:r>
              <a:rPr lang="en-US" altLang="x-none" sz="2800" dirty="0"/>
              <a:t>Client downloads video segment (at certain resolution) using standard HTTP request.  </a:t>
            </a:r>
          </a:p>
          <a:p>
            <a:pPr lvl="1">
              <a:spcAft>
                <a:spcPts val="1200"/>
              </a:spcAft>
            </a:pPr>
            <a:r>
              <a:rPr lang="en-US" altLang="x-none" sz="2400" dirty="0"/>
              <a:t>HTTP request can be satisfied by cache:  it’s a static object</a:t>
            </a:r>
          </a:p>
          <a:p>
            <a:r>
              <a:rPr lang="en-US" altLang="x-none" sz="2800" dirty="0"/>
              <a:t>Client observes download time vs. segment duration, increases/decreases resolution if appropriate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35CD6066-A16D-A84F-B798-D3C2AD0ADC40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 dirty="0"/>
              <a:t>What about large files?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C33CFAB4-3605-4840-86A8-05151C3D8653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5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10806696-03FB-EE47-A70F-B6923A5E80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Peer-to-Peer Networks: BitTorrent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B92D6295-DE31-B040-A4A1-ADE8A7913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 history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2002: B. Cohen debuted BitTorrent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Emphasis on efficient fetching, not searching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Distribute same file to many peers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Single publisher, many downloaders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Preventing free-loading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Incentives for peers to contribute</a:t>
            </a:r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B39CBBC8-C2EF-BA44-AFDA-7AD7E396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3B10AF41-6BA2-DB4E-A132-74D38F4AD4AD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3493" name="Picture 5" descr="logo">
            <a:extLst>
              <a:ext uri="{FF2B5EF4-FFF2-40B4-BE49-F238E27FC236}">
                <a16:creationId xmlns:a16="http://schemas.microsoft.com/office/drawing/2014/main" id="{7318450B-D66B-A34B-B7A6-C1FA7BDB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867400"/>
            <a:ext cx="3221038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116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id="{76C3FC2B-7ED2-6C47-AFAD-9560CFAA8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Simultaneous Downloads</a:t>
            </a:r>
          </a:p>
        </p:txBody>
      </p:sp>
      <p:sp>
        <p:nvSpPr>
          <p:cNvPr id="1762309" name="Rectangle 5">
            <a:extLst>
              <a:ext uri="{FF2B5EF4-FFF2-40B4-BE49-F238E27FC236}">
                <a16:creationId xmlns:a16="http://schemas.microsoft.com/office/drawing/2014/main" id="{C5569737-7C08-604B-9227-FBE0BC15A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Divide file into many chunks (e.g., 256 KB)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Replicate different chunks on different peers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Peers can trade chunks with other peers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Peer can (hopefully) assemble the entire file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Allows simultaneous downloading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Retrieving different chunks from different peers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And uploading chunks to peers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Important for very large files</a:t>
            </a:r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C7AA6183-21D0-A940-A5B2-4BE4CFF1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2F9C2D03-136B-9143-85BA-6C3E8155F3C3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69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23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230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7DD1E93E-DE14-7041-8508-A0017FDD1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Tracker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53213F4-EBB4-954B-B066-BA5523C5B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Infrastructure node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Keeps track of peers participating in the torrent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Peers registers with the tracker when it arrives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Tracker selects peers for downloading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Returns a random set of peer IP addresses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So the new peer knows who to contact for data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Can have “trackerless” system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Using distributed hash tables (DHTs)</a:t>
            </a:r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9A63C6AC-5261-054E-B816-20CBC5B7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16CB8B9E-85C6-EA4F-A6A7-22096D5D91DC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56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>
            <a:extLst>
              <a:ext uri="{FF2B5EF4-FFF2-40B4-BE49-F238E27FC236}">
                <a16:creationId xmlns:a16="http://schemas.microsoft.com/office/drawing/2014/main" id="{D06042EA-7366-0242-8C3A-0159E2F8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F6B57B94-931E-8546-A0C4-CE15B83EF823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5B03F6EF-754B-BC4B-A453-6A15F4764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Overall Architecture</a:t>
            </a:r>
          </a:p>
        </p:txBody>
      </p:sp>
      <p:grpSp>
        <p:nvGrpSpPr>
          <p:cNvPr id="69636" name="Group 3">
            <a:extLst>
              <a:ext uri="{FF2B5EF4-FFF2-40B4-BE49-F238E27FC236}">
                <a16:creationId xmlns:a16="http://schemas.microsoft.com/office/drawing/2014/main" id="{6ED0F3D7-AE58-8244-9DAE-7C5EF5603F8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69637" name="AutoShape 4">
              <a:extLst>
                <a:ext uri="{FF2B5EF4-FFF2-40B4-BE49-F238E27FC236}">
                  <a16:creationId xmlns:a16="http://schemas.microsoft.com/office/drawing/2014/main" id="{348FDDCE-4DB0-3644-A3A5-F587A9E132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Web page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with link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to .torrent</a:t>
              </a:r>
            </a:p>
          </p:txBody>
        </p:sp>
        <p:sp>
          <p:nvSpPr>
            <p:cNvPr id="69638" name="AutoShape 5">
              <a:extLst>
                <a:ext uri="{FF2B5EF4-FFF2-40B4-BE49-F238E27FC236}">
                  <a16:creationId xmlns:a16="http://schemas.microsoft.com/office/drawing/2014/main" id="{9249B67A-0E31-2845-A571-191075C4F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9639" name="Rectangle 6">
              <a:extLst>
                <a:ext uri="{FF2B5EF4-FFF2-40B4-BE49-F238E27FC236}">
                  <a16:creationId xmlns:a16="http://schemas.microsoft.com/office/drawing/2014/main" id="{7C42889F-FAF9-9049-8A3F-B5FB4C12E7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9640" name="Rectangle 7">
              <a:extLst>
                <a:ext uri="{FF2B5EF4-FFF2-40B4-BE49-F238E27FC236}">
                  <a16:creationId xmlns:a16="http://schemas.microsoft.com/office/drawing/2014/main" id="{07C3879A-8E44-A343-85D6-0AB0727CD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69641" name="Rectangle 8">
              <a:extLst>
                <a:ext uri="{FF2B5EF4-FFF2-40B4-BE49-F238E27FC236}">
                  <a16:creationId xmlns:a16="http://schemas.microsoft.com/office/drawing/2014/main" id="{8CD93D3A-E3D9-BD46-9435-50A4852D1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69642" name="Text Box 9">
              <a:extLst>
                <a:ext uri="{FF2B5EF4-FFF2-40B4-BE49-F238E27FC236}">
                  <a16:creationId xmlns:a16="http://schemas.microsoft.com/office/drawing/2014/main" id="{E5342FE3-7C65-894A-9454-61729C319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</a:p>
          </p:txBody>
        </p:sp>
        <p:sp>
          <p:nvSpPr>
            <p:cNvPr id="69643" name="Text Box 10">
              <a:extLst>
                <a:ext uri="{FF2B5EF4-FFF2-40B4-BE49-F238E27FC236}">
                  <a16:creationId xmlns:a16="http://schemas.microsoft.com/office/drawing/2014/main" id="{1F0DD6C7-74F8-0847-AAD2-951641916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[Seed]</a:t>
              </a:r>
            </a:p>
          </p:txBody>
        </p:sp>
        <p:sp>
          <p:nvSpPr>
            <p:cNvPr id="69644" name="Text Box 11">
              <a:extLst>
                <a:ext uri="{FF2B5EF4-FFF2-40B4-BE49-F238E27FC236}">
                  <a16:creationId xmlns:a16="http://schemas.microsoft.com/office/drawing/2014/main" id="{F3D65FF0-7BA2-1547-B190-BBCD290AD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</p:txBody>
        </p:sp>
        <p:sp>
          <p:nvSpPr>
            <p:cNvPr id="69645" name="Text Box 12">
              <a:extLst>
                <a:ext uri="{FF2B5EF4-FFF2-40B4-BE49-F238E27FC236}">
                  <a16:creationId xmlns:a16="http://schemas.microsoft.com/office/drawing/2014/main" id="{73CD5ADF-0DC2-604F-826B-2492DDD1CE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Tracker</a:t>
              </a:r>
            </a:p>
          </p:txBody>
        </p:sp>
        <p:sp>
          <p:nvSpPr>
            <p:cNvPr id="69646" name="Text Box 13">
              <a:extLst>
                <a:ext uri="{FF2B5EF4-FFF2-40B4-BE49-F238E27FC236}">
                  <a16:creationId xmlns:a16="http://schemas.microsoft.com/office/drawing/2014/main" id="{1198F7A7-A6E5-7043-9370-24664530C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Web Server</a:t>
              </a:r>
            </a:p>
          </p:txBody>
        </p:sp>
        <p:grpSp>
          <p:nvGrpSpPr>
            <p:cNvPr id="69647" name="Group 14">
              <a:extLst>
                <a:ext uri="{FF2B5EF4-FFF2-40B4-BE49-F238E27FC236}">
                  <a16:creationId xmlns:a16="http://schemas.microsoft.com/office/drawing/2014/main" id="{26FAA342-CE70-5D4D-B8B1-30B7610E1A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536"/>
              <a:ext cx="384" cy="1104"/>
              <a:chOff x="528" y="1536"/>
              <a:chExt cx="384" cy="1104"/>
            </a:xfrm>
          </p:grpSpPr>
          <p:sp>
            <p:nvSpPr>
              <p:cNvPr id="69648" name="Line 15">
                <a:extLst>
                  <a:ext uri="{FF2B5EF4-FFF2-40B4-BE49-F238E27FC236}">
                    <a16:creationId xmlns:a16="http://schemas.microsoft.com/office/drawing/2014/main" id="{714A0935-C523-7E47-B44C-63DCEB3130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0" y="1632"/>
                <a:ext cx="192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649" name="Text Box 16">
                <a:extLst>
                  <a:ext uri="{FF2B5EF4-FFF2-40B4-BE49-F238E27FC236}">
                    <a16:creationId xmlns:a16="http://schemas.microsoft.com/office/drawing/2014/main" id="{3AA99675-15B6-2241-9BA7-55C4BB1AC0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4596209">
                <a:off x="96" y="1968"/>
                <a:ext cx="10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.torrent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42263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>
            <a:extLst>
              <a:ext uri="{FF2B5EF4-FFF2-40B4-BE49-F238E27FC236}">
                <a16:creationId xmlns:a16="http://schemas.microsoft.com/office/drawing/2014/main" id="{787DDD82-016C-E548-9B04-579BC4FC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0CFAC430-EAEB-F344-B923-1A44DA5FB841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233BB1F-570D-DF46-BF44-1F2EEC864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Overall Architecture</a:t>
            </a:r>
          </a:p>
        </p:txBody>
      </p:sp>
      <p:grpSp>
        <p:nvGrpSpPr>
          <p:cNvPr id="71684" name="Group 3">
            <a:extLst>
              <a:ext uri="{FF2B5EF4-FFF2-40B4-BE49-F238E27FC236}">
                <a16:creationId xmlns:a16="http://schemas.microsoft.com/office/drawing/2014/main" id="{4B284388-15C6-2E43-B351-F2FFD0570B6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71685" name="AutoShape 4">
              <a:extLst>
                <a:ext uri="{FF2B5EF4-FFF2-40B4-BE49-F238E27FC236}">
                  <a16:creationId xmlns:a16="http://schemas.microsoft.com/office/drawing/2014/main" id="{3B75E60A-FDAE-984C-B5C0-0487766BF7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Web page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with link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to .torrent</a:t>
              </a:r>
            </a:p>
          </p:txBody>
        </p:sp>
        <p:sp>
          <p:nvSpPr>
            <p:cNvPr id="71686" name="AutoShape 5">
              <a:extLst>
                <a:ext uri="{FF2B5EF4-FFF2-40B4-BE49-F238E27FC236}">
                  <a16:creationId xmlns:a16="http://schemas.microsoft.com/office/drawing/2014/main" id="{2A533D9A-2709-AE4A-9FBB-017B4CA4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1687" name="Rectangle 6">
              <a:extLst>
                <a:ext uri="{FF2B5EF4-FFF2-40B4-BE49-F238E27FC236}">
                  <a16:creationId xmlns:a16="http://schemas.microsoft.com/office/drawing/2014/main" id="{82B2E686-A14F-184A-BBF0-E0BDD12B6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1688" name="Rectangle 7">
              <a:extLst>
                <a:ext uri="{FF2B5EF4-FFF2-40B4-BE49-F238E27FC236}">
                  <a16:creationId xmlns:a16="http://schemas.microsoft.com/office/drawing/2014/main" id="{01B60ED3-4FCA-8546-9182-AFBDC2323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1689" name="Rectangle 8">
              <a:extLst>
                <a:ext uri="{FF2B5EF4-FFF2-40B4-BE49-F238E27FC236}">
                  <a16:creationId xmlns:a16="http://schemas.microsoft.com/office/drawing/2014/main" id="{CF5C75F3-CE13-CC43-98B7-97BCBDB5A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1690" name="Text Box 9">
              <a:extLst>
                <a:ext uri="{FF2B5EF4-FFF2-40B4-BE49-F238E27FC236}">
                  <a16:creationId xmlns:a16="http://schemas.microsoft.com/office/drawing/2014/main" id="{1624D8ED-CA6D-BC40-9E60-F94F57F0B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</a:p>
          </p:txBody>
        </p:sp>
        <p:sp>
          <p:nvSpPr>
            <p:cNvPr id="71691" name="Text Box 10">
              <a:extLst>
                <a:ext uri="{FF2B5EF4-FFF2-40B4-BE49-F238E27FC236}">
                  <a16:creationId xmlns:a16="http://schemas.microsoft.com/office/drawing/2014/main" id="{2F267C8B-1B6B-D844-9A7D-A2BC44B0C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[Seed]</a:t>
              </a:r>
            </a:p>
          </p:txBody>
        </p:sp>
        <p:sp>
          <p:nvSpPr>
            <p:cNvPr id="71692" name="Text Box 11">
              <a:extLst>
                <a:ext uri="{FF2B5EF4-FFF2-40B4-BE49-F238E27FC236}">
                  <a16:creationId xmlns:a16="http://schemas.microsoft.com/office/drawing/2014/main" id="{6FF248D1-D5DF-F440-B8CD-34A9001BF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</p:txBody>
        </p:sp>
        <p:sp>
          <p:nvSpPr>
            <p:cNvPr id="71693" name="Text Box 12">
              <a:extLst>
                <a:ext uri="{FF2B5EF4-FFF2-40B4-BE49-F238E27FC236}">
                  <a16:creationId xmlns:a16="http://schemas.microsoft.com/office/drawing/2014/main" id="{03148CB5-195E-F549-AEBE-57B62B13A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Tracker</a:t>
              </a:r>
            </a:p>
          </p:txBody>
        </p:sp>
        <p:grpSp>
          <p:nvGrpSpPr>
            <p:cNvPr id="71694" name="Group 13">
              <a:extLst>
                <a:ext uri="{FF2B5EF4-FFF2-40B4-BE49-F238E27FC236}">
                  <a16:creationId xmlns:a16="http://schemas.microsoft.com/office/drawing/2014/main" id="{00FE2669-0F37-154A-82EC-72AD5E2FE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680"/>
              <a:ext cx="1776" cy="960"/>
              <a:chOff x="960" y="1680"/>
              <a:chExt cx="1776" cy="960"/>
            </a:xfrm>
          </p:grpSpPr>
          <p:sp>
            <p:nvSpPr>
              <p:cNvPr id="71696" name="Line 14">
                <a:extLst>
                  <a:ext uri="{FF2B5EF4-FFF2-40B4-BE49-F238E27FC236}">
                    <a16:creationId xmlns:a16="http://schemas.microsoft.com/office/drawing/2014/main" id="{842E4D4D-12BF-6841-B86A-D286A7B45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1680"/>
                <a:ext cx="177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697" name="Text Box 15">
                <a:extLst>
                  <a:ext uri="{FF2B5EF4-FFF2-40B4-BE49-F238E27FC236}">
                    <a16:creationId xmlns:a16="http://schemas.microsoft.com/office/drawing/2014/main" id="{641C0FDD-962C-2345-820F-6378D89967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770494">
                <a:off x="1385" y="1853"/>
                <a:ext cx="10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Get-announce</a:t>
                </a:r>
              </a:p>
            </p:txBody>
          </p:sp>
        </p:grpSp>
        <p:sp>
          <p:nvSpPr>
            <p:cNvPr id="71695" name="Text Box 16">
              <a:extLst>
                <a:ext uri="{FF2B5EF4-FFF2-40B4-BE49-F238E27FC236}">
                  <a16:creationId xmlns:a16="http://schemas.microsoft.com/office/drawing/2014/main" id="{3AC70610-B2FF-1643-891D-82279CC0D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Web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2549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>
            <a:extLst>
              <a:ext uri="{FF2B5EF4-FFF2-40B4-BE49-F238E27FC236}">
                <a16:creationId xmlns:a16="http://schemas.microsoft.com/office/drawing/2014/main" id="{FD872B01-31D9-104E-B5E2-624C1F74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CC63BFE6-CFD0-EF48-B037-D2EE9CA46C76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19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0E77272-A524-114C-85F5-DD6F1CFAD9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Overall Architecture</a:t>
            </a:r>
          </a:p>
        </p:txBody>
      </p:sp>
      <p:grpSp>
        <p:nvGrpSpPr>
          <p:cNvPr id="73732" name="Group 3">
            <a:extLst>
              <a:ext uri="{FF2B5EF4-FFF2-40B4-BE49-F238E27FC236}">
                <a16:creationId xmlns:a16="http://schemas.microsoft.com/office/drawing/2014/main" id="{E8D3293C-10BF-F847-8392-B5DF3792383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73733" name="AutoShape 4">
              <a:extLst>
                <a:ext uri="{FF2B5EF4-FFF2-40B4-BE49-F238E27FC236}">
                  <a16:creationId xmlns:a16="http://schemas.microsoft.com/office/drawing/2014/main" id="{12EA2820-72F1-CE41-AC1D-4539F71E8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Web page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with link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to .torrent</a:t>
              </a:r>
            </a:p>
          </p:txBody>
        </p:sp>
        <p:sp>
          <p:nvSpPr>
            <p:cNvPr id="73734" name="AutoShape 5">
              <a:extLst>
                <a:ext uri="{FF2B5EF4-FFF2-40B4-BE49-F238E27FC236}">
                  <a16:creationId xmlns:a16="http://schemas.microsoft.com/office/drawing/2014/main" id="{4F3B7C34-8294-4D4C-8287-5DF90BDB8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735" name="Rectangle 6">
              <a:extLst>
                <a:ext uri="{FF2B5EF4-FFF2-40B4-BE49-F238E27FC236}">
                  <a16:creationId xmlns:a16="http://schemas.microsoft.com/office/drawing/2014/main" id="{D66A0EE7-9586-F048-BB6C-D0D22C28F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3736" name="Rectangle 7">
              <a:extLst>
                <a:ext uri="{FF2B5EF4-FFF2-40B4-BE49-F238E27FC236}">
                  <a16:creationId xmlns:a16="http://schemas.microsoft.com/office/drawing/2014/main" id="{3F284B17-CE19-6547-827B-18F979C2A5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3737" name="Rectangle 8">
              <a:extLst>
                <a:ext uri="{FF2B5EF4-FFF2-40B4-BE49-F238E27FC236}">
                  <a16:creationId xmlns:a16="http://schemas.microsoft.com/office/drawing/2014/main" id="{CF4056B1-E53C-4841-923D-06C70924A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3738" name="Text Box 9">
              <a:extLst>
                <a:ext uri="{FF2B5EF4-FFF2-40B4-BE49-F238E27FC236}">
                  <a16:creationId xmlns:a16="http://schemas.microsoft.com/office/drawing/2014/main" id="{5012C194-96C1-E14F-9952-990A3FE8F7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</a:p>
          </p:txBody>
        </p:sp>
        <p:sp>
          <p:nvSpPr>
            <p:cNvPr id="73739" name="Text Box 10">
              <a:extLst>
                <a:ext uri="{FF2B5EF4-FFF2-40B4-BE49-F238E27FC236}">
                  <a16:creationId xmlns:a16="http://schemas.microsoft.com/office/drawing/2014/main" id="{FF01BD8A-9129-3D4C-A282-E5DD25B7A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[Seed]</a:t>
              </a:r>
            </a:p>
          </p:txBody>
        </p:sp>
        <p:sp>
          <p:nvSpPr>
            <p:cNvPr id="73740" name="Text Box 11">
              <a:extLst>
                <a:ext uri="{FF2B5EF4-FFF2-40B4-BE49-F238E27FC236}">
                  <a16:creationId xmlns:a16="http://schemas.microsoft.com/office/drawing/2014/main" id="{C33BE8B7-31A9-084E-ACB5-859908AA74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</p:txBody>
        </p:sp>
        <p:sp>
          <p:nvSpPr>
            <p:cNvPr id="73741" name="Text Box 12">
              <a:extLst>
                <a:ext uri="{FF2B5EF4-FFF2-40B4-BE49-F238E27FC236}">
                  <a16:creationId xmlns:a16="http://schemas.microsoft.com/office/drawing/2014/main" id="{84703703-E01F-6642-8181-73932B0A7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Tracker</a:t>
              </a:r>
            </a:p>
          </p:txBody>
        </p:sp>
        <p:grpSp>
          <p:nvGrpSpPr>
            <p:cNvPr id="73742" name="Group 13">
              <a:extLst>
                <a:ext uri="{FF2B5EF4-FFF2-40B4-BE49-F238E27FC236}">
                  <a16:creationId xmlns:a16="http://schemas.microsoft.com/office/drawing/2014/main" id="{7EC1A3BA-BEB6-D44F-A928-693DEFF032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680"/>
              <a:ext cx="1808" cy="960"/>
              <a:chOff x="1152" y="1680"/>
              <a:chExt cx="1808" cy="960"/>
            </a:xfrm>
          </p:grpSpPr>
          <p:sp>
            <p:nvSpPr>
              <p:cNvPr id="73744" name="Line 14">
                <a:extLst>
                  <a:ext uri="{FF2B5EF4-FFF2-40B4-BE49-F238E27FC236}">
                    <a16:creationId xmlns:a16="http://schemas.microsoft.com/office/drawing/2014/main" id="{5C8C5929-4BE4-9F41-9EA4-F11FDAECC8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680"/>
                <a:ext cx="172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745" name="Text Box 15">
                <a:extLst>
                  <a:ext uri="{FF2B5EF4-FFF2-40B4-BE49-F238E27FC236}">
                    <a16:creationId xmlns:a16="http://schemas.microsoft.com/office/drawing/2014/main" id="{3D7A421A-7EB6-E64D-AAB8-5D4B774DC7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770494">
                <a:off x="1392" y="2112"/>
                <a:ext cx="15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Response-peer list</a:t>
                </a:r>
              </a:p>
            </p:txBody>
          </p:sp>
        </p:grpSp>
        <p:sp>
          <p:nvSpPr>
            <p:cNvPr id="73743" name="Text Box 16">
              <a:extLst>
                <a:ext uri="{FF2B5EF4-FFF2-40B4-BE49-F238E27FC236}">
                  <a16:creationId xmlns:a16="http://schemas.microsoft.com/office/drawing/2014/main" id="{D59C6B32-36D6-3A4E-9D7F-DAE6EACE5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Web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223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Single Server, Poor Performance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0" y="3551238"/>
            <a:ext cx="4495800" cy="2849562"/>
          </a:xfrm>
        </p:spPr>
        <p:txBody>
          <a:bodyPr/>
          <a:lstStyle/>
          <a:p>
            <a:r>
              <a:rPr lang="en-US" altLang="x-none" sz="3600"/>
              <a:t>Single server</a:t>
            </a:r>
          </a:p>
          <a:p>
            <a:pPr lvl="1"/>
            <a:r>
              <a:rPr lang="en-US" altLang="x-none" sz="3200"/>
              <a:t>Single point of failure</a:t>
            </a:r>
          </a:p>
          <a:p>
            <a:pPr lvl="1"/>
            <a:r>
              <a:rPr lang="en-US" altLang="x-none" sz="3200"/>
              <a:t>Easily overloaded</a:t>
            </a:r>
          </a:p>
          <a:p>
            <a:pPr lvl="1"/>
            <a:r>
              <a:rPr lang="en-US" altLang="x-none" sz="3200"/>
              <a:t>Far from most clients</a:t>
            </a:r>
          </a:p>
        </p:txBody>
      </p:sp>
      <p:sp>
        <p:nvSpPr>
          <p:cNvPr id="21508" name="Content Placeholder 12"/>
          <p:cNvSpPr>
            <a:spLocks noGrp="1"/>
          </p:cNvSpPr>
          <p:nvPr>
            <p:ph sz="half" idx="2"/>
          </p:nvPr>
        </p:nvSpPr>
        <p:spPr>
          <a:xfrm>
            <a:off x="4343400" y="3551238"/>
            <a:ext cx="4953000" cy="2697162"/>
          </a:xfrm>
        </p:spPr>
        <p:txBody>
          <a:bodyPr/>
          <a:lstStyle/>
          <a:p>
            <a:r>
              <a:rPr lang="en-US" altLang="x-none" sz="3600" dirty="0"/>
              <a:t>Popular content</a:t>
            </a:r>
          </a:p>
          <a:p>
            <a:pPr lvl="1"/>
            <a:r>
              <a:rPr lang="en-US" altLang="x-none" sz="3200" dirty="0"/>
              <a:t>Popular site</a:t>
            </a:r>
          </a:p>
          <a:p>
            <a:pPr lvl="1"/>
            <a:r>
              <a:rPr lang="en-US" altLang="x-none" sz="3200" dirty="0"/>
              <a:t>“Flash crowd” </a:t>
            </a:r>
          </a:p>
          <a:p>
            <a:pPr lvl="1"/>
            <a:r>
              <a:rPr lang="en-US" altLang="x-none" sz="3200" dirty="0"/>
              <a:t>Denial of Service attack</a:t>
            </a:r>
          </a:p>
        </p:txBody>
      </p:sp>
      <p:sp>
        <p:nvSpPr>
          <p:cNvPr id="2150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C2411AF-6120-D949-9405-F3FF6693FB0D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pic>
        <p:nvPicPr>
          <p:cNvPr id="21510" name="Picture 4" descr="j0285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1798638"/>
            <a:ext cx="173037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0" descr="MCj029572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5275"/>
            <a:ext cx="192881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3" descr="BD18185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1417638"/>
            <a:ext cx="34036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1981200" y="2403475"/>
            <a:ext cx="12192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6096000" y="2403475"/>
            <a:ext cx="12192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>
            <a:extLst>
              <a:ext uri="{FF2B5EF4-FFF2-40B4-BE49-F238E27FC236}">
                <a16:creationId xmlns:a16="http://schemas.microsoft.com/office/drawing/2014/main" id="{5BD38904-91AF-DA48-9F57-8EC7C538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15D611FF-E3FA-F645-A582-5352CB2317B4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341725AF-F8EE-5848-81FB-44E353539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Overall Architecture</a:t>
            </a:r>
          </a:p>
        </p:txBody>
      </p:sp>
      <p:grpSp>
        <p:nvGrpSpPr>
          <p:cNvPr id="75780" name="Group 3">
            <a:extLst>
              <a:ext uri="{FF2B5EF4-FFF2-40B4-BE49-F238E27FC236}">
                <a16:creationId xmlns:a16="http://schemas.microsoft.com/office/drawing/2014/main" id="{14EC7754-B064-FF47-AA0B-B9FF97E7E270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75781" name="AutoShape 4">
              <a:extLst>
                <a:ext uri="{FF2B5EF4-FFF2-40B4-BE49-F238E27FC236}">
                  <a16:creationId xmlns:a16="http://schemas.microsoft.com/office/drawing/2014/main" id="{52E02724-B785-DA4D-B40A-6BEA15CD67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Web page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with link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to .torrent</a:t>
              </a:r>
            </a:p>
          </p:txBody>
        </p:sp>
        <p:sp>
          <p:nvSpPr>
            <p:cNvPr id="75782" name="AutoShape 5">
              <a:extLst>
                <a:ext uri="{FF2B5EF4-FFF2-40B4-BE49-F238E27FC236}">
                  <a16:creationId xmlns:a16="http://schemas.microsoft.com/office/drawing/2014/main" id="{ABD502DF-5E52-CE45-9C73-960BC2766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783" name="Rectangle 6">
              <a:extLst>
                <a:ext uri="{FF2B5EF4-FFF2-40B4-BE49-F238E27FC236}">
                  <a16:creationId xmlns:a16="http://schemas.microsoft.com/office/drawing/2014/main" id="{486F5113-F009-8E41-968B-B56AD2B61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5784" name="Rectangle 7">
              <a:extLst>
                <a:ext uri="{FF2B5EF4-FFF2-40B4-BE49-F238E27FC236}">
                  <a16:creationId xmlns:a16="http://schemas.microsoft.com/office/drawing/2014/main" id="{CC738130-6CD5-FF45-A86E-D8AB3B2E0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5785" name="Rectangle 8">
              <a:extLst>
                <a:ext uri="{FF2B5EF4-FFF2-40B4-BE49-F238E27FC236}">
                  <a16:creationId xmlns:a16="http://schemas.microsoft.com/office/drawing/2014/main" id="{EA4AFAAF-0D52-7E46-B284-DC76566AE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5786" name="Text Box 9">
              <a:extLst>
                <a:ext uri="{FF2B5EF4-FFF2-40B4-BE49-F238E27FC236}">
                  <a16:creationId xmlns:a16="http://schemas.microsoft.com/office/drawing/2014/main" id="{5BAC03F1-40F5-3F49-B6C2-63CA9CA3F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</a:p>
          </p:txBody>
        </p:sp>
        <p:sp>
          <p:nvSpPr>
            <p:cNvPr id="75787" name="Text Box 10">
              <a:extLst>
                <a:ext uri="{FF2B5EF4-FFF2-40B4-BE49-F238E27FC236}">
                  <a16:creationId xmlns:a16="http://schemas.microsoft.com/office/drawing/2014/main" id="{73996D36-FC5B-0E4D-879B-7588906B89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[Seed]</a:t>
              </a:r>
            </a:p>
          </p:txBody>
        </p:sp>
        <p:sp>
          <p:nvSpPr>
            <p:cNvPr id="75788" name="Text Box 11">
              <a:extLst>
                <a:ext uri="{FF2B5EF4-FFF2-40B4-BE49-F238E27FC236}">
                  <a16:creationId xmlns:a16="http://schemas.microsoft.com/office/drawing/2014/main" id="{76522B82-EE34-1E42-8566-04B54C1433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</p:txBody>
        </p:sp>
        <p:sp>
          <p:nvSpPr>
            <p:cNvPr id="75789" name="Text Box 12">
              <a:extLst>
                <a:ext uri="{FF2B5EF4-FFF2-40B4-BE49-F238E27FC236}">
                  <a16:creationId xmlns:a16="http://schemas.microsoft.com/office/drawing/2014/main" id="{6A173CF6-F1A5-AA4B-B13A-BE7E82ABD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Tracker</a:t>
              </a:r>
            </a:p>
          </p:txBody>
        </p:sp>
        <p:grpSp>
          <p:nvGrpSpPr>
            <p:cNvPr id="75790" name="Group 13">
              <a:extLst>
                <a:ext uri="{FF2B5EF4-FFF2-40B4-BE49-F238E27FC236}">
                  <a16:creationId xmlns:a16="http://schemas.microsoft.com/office/drawing/2014/main" id="{F057D728-3BB6-454F-AB55-912773E1E3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400"/>
              <a:ext cx="2976" cy="1104"/>
              <a:chOff x="1200" y="2400"/>
              <a:chExt cx="2976" cy="1104"/>
            </a:xfrm>
          </p:grpSpPr>
          <p:sp>
            <p:nvSpPr>
              <p:cNvPr id="75793" name="Line 14">
                <a:extLst>
                  <a:ext uri="{FF2B5EF4-FFF2-40B4-BE49-F238E27FC236}">
                    <a16:creationId xmlns:a16="http://schemas.microsoft.com/office/drawing/2014/main" id="{064C6353-70E8-1740-AA83-87E6C8A5B4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4" name="Line 15">
                <a:extLst>
                  <a:ext uri="{FF2B5EF4-FFF2-40B4-BE49-F238E27FC236}">
                    <a16:creationId xmlns:a16="http://schemas.microsoft.com/office/drawing/2014/main" id="{8B90F8BE-FFD6-AD44-A8AA-F8606CBCA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795" name="Text Box 16">
                <a:extLst>
                  <a:ext uri="{FF2B5EF4-FFF2-40B4-BE49-F238E27FC236}">
                    <a16:creationId xmlns:a16="http://schemas.microsoft.com/office/drawing/2014/main" id="{4B44D9C7-B330-224D-BDC9-A88A5DE836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07199">
                <a:off x="2352" y="2400"/>
                <a:ext cx="90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Shake-hand</a:t>
                </a:r>
              </a:p>
            </p:txBody>
          </p:sp>
        </p:grpSp>
        <p:sp>
          <p:nvSpPr>
            <p:cNvPr id="75791" name="Text Box 17">
              <a:extLst>
                <a:ext uri="{FF2B5EF4-FFF2-40B4-BE49-F238E27FC236}">
                  <a16:creationId xmlns:a16="http://schemas.microsoft.com/office/drawing/2014/main" id="{C0451108-2525-7242-81B9-2C2DCA8A9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Web Server</a:t>
              </a:r>
            </a:p>
          </p:txBody>
        </p:sp>
        <p:sp>
          <p:nvSpPr>
            <p:cNvPr id="75792" name="Text Box 18">
              <a:extLst>
                <a:ext uri="{FF2B5EF4-FFF2-40B4-BE49-F238E27FC236}">
                  <a16:creationId xmlns:a16="http://schemas.microsoft.com/office/drawing/2014/main" id="{5E91565B-115D-0745-B89E-ECA3FDCD3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756914">
              <a:off x="1152" y="3216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Shake-hand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199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>
            <a:extLst>
              <a:ext uri="{FF2B5EF4-FFF2-40B4-BE49-F238E27FC236}">
                <a16:creationId xmlns:a16="http://schemas.microsoft.com/office/drawing/2014/main" id="{74CE70C9-7D33-A84D-B8CB-97DB5CF4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A64D96AA-EAA6-094B-8CF8-02B85BDFD454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DA9F8CA7-A2F3-EA40-A176-AABE4E5B6B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Overall Architecture</a:t>
            </a:r>
          </a:p>
        </p:txBody>
      </p:sp>
      <p:grpSp>
        <p:nvGrpSpPr>
          <p:cNvPr id="77828" name="Group 3">
            <a:extLst>
              <a:ext uri="{FF2B5EF4-FFF2-40B4-BE49-F238E27FC236}">
                <a16:creationId xmlns:a16="http://schemas.microsoft.com/office/drawing/2014/main" id="{0DF52908-417C-0342-B11B-0C01E11D13F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77829" name="AutoShape 4">
              <a:extLst>
                <a:ext uri="{FF2B5EF4-FFF2-40B4-BE49-F238E27FC236}">
                  <a16:creationId xmlns:a16="http://schemas.microsoft.com/office/drawing/2014/main" id="{7B713A4F-2979-B445-8ED1-B0116C1692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Web page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with link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to .torrent</a:t>
              </a:r>
            </a:p>
          </p:txBody>
        </p:sp>
        <p:sp>
          <p:nvSpPr>
            <p:cNvPr id="77830" name="AutoShape 5">
              <a:extLst>
                <a:ext uri="{FF2B5EF4-FFF2-40B4-BE49-F238E27FC236}">
                  <a16:creationId xmlns:a16="http://schemas.microsoft.com/office/drawing/2014/main" id="{1488A97E-FE69-C242-8286-7F32D9F8E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7831" name="Rectangle 6">
              <a:extLst>
                <a:ext uri="{FF2B5EF4-FFF2-40B4-BE49-F238E27FC236}">
                  <a16:creationId xmlns:a16="http://schemas.microsoft.com/office/drawing/2014/main" id="{975B7B84-3690-B94B-9288-43D5F5083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7832" name="Rectangle 7">
              <a:extLst>
                <a:ext uri="{FF2B5EF4-FFF2-40B4-BE49-F238E27FC236}">
                  <a16:creationId xmlns:a16="http://schemas.microsoft.com/office/drawing/2014/main" id="{79AD640C-FCC0-2F43-BBE6-36575AC8F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7833" name="Rectangle 8">
              <a:extLst>
                <a:ext uri="{FF2B5EF4-FFF2-40B4-BE49-F238E27FC236}">
                  <a16:creationId xmlns:a16="http://schemas.microsoft.com/office/drawing/2014/main" id="{56885868-9DB9-CB41-A6A1-0DBD105EA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7834" name="Text Box 9">
              <a:extLst>
                <a:ext uri="{FF2B5EF4-FFF2-40B4-BE49-F238E27FC236}">
                  <a16:creationId xmlns:a16="http://schemas.microsoft.com/office/drawing/2014/main" id="{84AE08E7-F99F-D345-8787-458FE2F43B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</a:p>
          </p:txBody>
        </p:sp>
        <p:sp>
          <p:nvSpPr>
            <p:cNvPr id="77835" name="Text Box 10">
              <a:extLst>
                <a:ext uri="{FF2B5EF4-FFF2-40B4-BE49-F238E27FC236}">
                  <a16:creationId xmlns:a16="http://schemas.microsoft.com/office/drawing/2014/main" id="{BE3EEA32-53F9-1C4A-B8D5-A409B2FFB2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[Seed]</a:t>
              </a:r>
            </a:p>
          </p:txBody>
        </p:sp>
        <p:sp>
          <p:nvSpPr>
            <p:cNvPr id="77836" name="Text Box 11">
              <a:extLst>
                <a:ext uri="{FF2B5EF4-FFF2-40B4-BE49-F238E27FC236}">
                  <a16:creationId xmlns:a16="http://schemas.microsoft.com/office/drawing/2014/main" id="{6FE2A9CA-3188-B246-BB5C-8280EEFF4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</p:txBody>
        </p:sp>
        <p:sp>
          <p:nvSpPr>
            <p:cNvPr id="77837" name="Text Box 12">
              <a:extLst>
                <a:ext uri="{FF2B5EF4-FFF2-40B4-BE49-F238E27FC236}">
                  <a16:creationId xmlns:a16="http://schemas.microsoft.com/office/drawing/2014/main" id="{B20F9374-E5AB-D347-958A-059D9882B7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Tracker</a:t>
              </a:r>
            </a:p>
          </p:txBody>
        </p:sp>
        <p:grpSp>
          <p:nvGrpSpPr>
            <p:cNvPr id="77838" name="Group 13">
              <a:extLst>
                <a:ext uri="{FF2B5EF4-FFF2-40B4-BE49-F238E27FC236}">
                  <a16:creationId xmlns:a16="http://schemas.microsoft.com/office/drawing/2014/main" id="{793A8165-E888-D349-929F-D355C7E787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400"/>
              <a:ext cx="2976" cy="960"/>
              <a:chOff x="1200" y="2400"/>
              <a:chExt cx="2976" cy="960"/>
            </a:xfrm>
          </p:grpSpPr>
          <p:sp>
            <p:nvSpPr>
              <p:cNvPr id="77840" name="Line 14">
                <a:extLst>
                  <a:ext uri="{FF2B5EF4-FFF2-40B4-BE49-F238E27FC236}">
                    <a16:creationId xmlns:a16="http://schemas.microsoft.com/office/drawing/2014/main" id="{B029910B-056D-3342-B4FB-C061CCB0D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832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41" name="Line 15">
                <a:extLst>
                  <a:ext uri="{FF2B5EF4-FFF2-40B4-BE49-F238E27FC236}">
                    <a16:creationId xmlns:a16="http://schemas.microsoft.com/office/drawing/2014/main" id="{281F549C-F95C-F546-946E-B41453F19B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842" name="Text Box 16">
                <a:extLst>
                  <a:ext uri="{FF2B5EF4-FFF2-40B4-BE49-F238E27FC236}">
                    <a16:creationId xmlns:a16="http://schemas.microsoft.com/office/drawing/2014/main" id="{D613BF42-5EAF-3445-A0D9-75BAA0D6B5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832436">
                <a:off x="1440" y="2928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pieces</a:t>
                </a:r>
              </a:p>
            </p:txBody>
          </p:sp>
          <p:sp>
            <p:nvSpPr>
              <p:cNvPr id="77843" name="Text Box 17">
                <a:extLst>
                  <a:ext uri="{FF2B5EF4-FFF2-40B4-BE49-F238E27FC236}">
                    <a16:creationId xmlns:a16="http://schemas.microsoft.com/office/drawing/2014/main" id="{5B383F0C-867C-2844-9DCB-29B1EEA433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07199">
                <a:off x="2544" y="2400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pieces</a:t>
                </a:r>
              </a:p>
            </p:txBody>
          </p:sp>
        </p:grpSp>
        <p:sp>
          <p:nvSpPr>
            <p:cNvPr id="77839" name="Text Box 18">
              <a:extLst>
                <a:ext uri="{FF2B5EF4-FFF2-40B4-BE49-F238E27FC236}">
                  <a16:creationId xmlns:a16="http://schemas.microsoft.com/office/drawing/2014/main" id="{328A6734-E399-064C-B1DD-48AF5FBFC5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Web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6589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>
            <a:extLst>
              <a:ext uri="{FF2B5EF4-FFF2-40B4-BE49-F238E27FC236}">
                <a16:creationId xmlns:a16="http://schemas.microsoft.com/office/drawing/2014/main" id="{174289C0-7C77-EC4C-A709-3A129AE5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5324B0ED-2CFF-4F42-AE27-7423A58F868B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BA27247-DEFB-A747-BE6D-E07B6DBA0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Overall Architecture</a:t>
            </a:r>
          </a:p>
        </p:txBody>
      </p:sp>
      <p:grpSp>
        <p:nvGrpSpPr>
          <p:cNvPr id="79876" name="Group 3">
            <a:extLst>
              <a:ext uri="{FF2B5EF4-FFF2-40B4-BE49-F238E27FC236}">
                <a16:creationId xmlns:a16="http://schemas.microsoft.com/office/drawing/2014/main" id="{8E8EA308-C3CD-A847-B9FE-1C85530968A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79877" name="AutoShape 4">
              <a:extLst>
                <a:ext uri="{FF2B5EF4-FFF2-40B4-BE49-F238E27FC236}">
                  <a16:creationId xmlns:a16="http://schemas.microsoft.com/office/drawing/2014/main" id="{F28E8E15-06E6-4C40-9914-5D3C659524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Web page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with link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to .torrent</a:t>
              </a:r>
            </a:p>
          </p:txBody>
        </p:sp>
        <p:sp>
          <p:nvSpPr>
            <p:cNvPr id="79878" name="AutoShape 5">
              <a:extLst>
                <a:ext uri="{FF2B5EF4-FFF2-40B4-BE49-F238E27FC236}">
                  <a16:creationId xmlns:a16="http://schemas.microsoft.com/office/drawing/2014/main" id="{0FA79DF8-549C-E645-A652-7238FF463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9879" name="Rectangle 6">
              <a:extLst>
                <a:ext uri="{FF2B5EF4-FFF2-40B4-BE49-F238E27FC236}">
                  <a16:creationId xmlns:a16="http://schemas.microsoft.com/office/drawing/2014/main" id="{07E7ABDE-C1AD-C34A-87B6-88A915B03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79880" name="Rectangle 7">
              <a:extLst>
                <a:ext uri="{FF2B5EF4-FFF2-40B4-BE49-F238E27FC236}">
                  <a16:creationId xmlns:a16="http://schemas.microsoft.com/office/drawing/2014/main" id="{C63CE668-007B-7943-9671-D0A1F1AF9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79881" name="Rectangle 8">
              <a:extLst>
                <a:ext uri="{FF2B5EF4-FFF2-40B4-BE49-F238E27FC236}">
                  <a16:creationId xmlns:a16="http://schemas.microsoft.com/office/drawing/2014/main" id="{84ED76FE-AE2D-104E-A402-82AE78190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79882" name="Text Box 9">
              <a:extLst>
                <a:ext uri="{FF2B5EF4-FFF2-40B4-BE49-F238E27FC236}">
                  <a16:creationId xmlns:a16="http://schemas.microsoft.com/office/drawing/2014/main" id="{A0F21D6D-D1A9-6C47-9E38-D000888D5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</a:p>
          </p:txBody>
        </p:sp>
        <p:sp>
          <p:nvSpPr>
            <p:cNvPr id="79883" name="Text Box 10">
              <a:extLst>
                <a:ext uri="{FF2B5EF4-FFF2-40B4-BE49-F238E27FC236}">
                  <a16:creationId xmlns:a16="http://schemas.microsoft.com/office/drawing/2014/main" id="{0FB58281-6B1C-7E47-B674-A6EFEF883D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[Seed]</a:t>
              </a:r>
            </a:p>
          </p:txBody>
        </p:sp>
        <p:sp>
          <p:nvSpPr>
            <p:cNvPr id="79884" name="Text Box 11">
              <a:extLst>
                <a:ext uri="{FF2B5EF4-FFF2-40B4-BE49-F238E27FC236}">
                  <a16:creationId xmlns:a16="http://schemas.microsoft.com/office/drawing/2014/main" id="{80E97A32-71E6-BD49-A01F-3C595105E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</p:txBody>
        </p:sp>
        <p:sp>
          <p:nvSpPr>
            <p:cNvPr id="79885" name="Text Box 12">
              <a:extLst>
                <a:ext uri="{FF2B5EF4-FFF2-40B4-BE49-F238E27FC236}">
                  <a16:creationId xmlns:a16="http://schemas.microsoft.com/office/drawing/2014/main" id="{8959887C-B9D2-594E-B5B9-BE7945937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Tracker</a:t>
              </a:r>
            </a:p>
          </p:txBody>
        </p:sp>
        <p:grpSp>
          <p:nvGrpSpPr>
            <p:cNvPr id="79886" name="Group 13">
              <a:extLst>
                <a:ext uri="{FF2B5EF4-FFF2-40B4-BE49-F238E27FC236}">
                  <a16:creationId xmlns:a16="http://schemas.microsoft.com/office/drawing/2014/main" id="{E19A26EE-5E88-A345-9D55-301F8F26A5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400"/>
              <a:ext cx="2976" cy="1104"/>
              <a:chOff x="1200" y="2400"/>
              <a:chExt cx="2976" cy="1104"/>
            </a:xfrm>
          </p:grpSpPr>
          <p:sp>
            <p:nvSpPr>
              <p:cNvPr id="79888" name="Line 14">
                <a:extLst>
                  <a:ext uri="{FF2B5EF4-FFF2-40B4-BE49-F238E27FC236}">
                    <a16:creationId xmlns:a16="http://schemas.microsoft.com/office/drawing/2014/main" id="{E0BDA5E0-2790-BD41-940C-10D24B86F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89" name="Line 15">
                <a:extLst>
                  <a:ext uri="{FF2B5EF4-FFF2-40B4-BE49-F238E27FC236}">
                    <a16:creationId xmlns:a16="http://schemas.microsoft.com/office/drawing/2014/main" id="{B9766495-3F76-6346-99CF-4A93939E40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832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90" name="Line 16">
                <a:extLst>
                  <a:ext uri="{FF2B5EF4-FFF2-40B4-BE49-F238E27FC236}">
                    <a16:creationId xmlns:a16="http://schemas.microsoft.com/office/drawing/2014/main" id="{CCEF3EB6-4DAF-6D41-ABD0-B1D6B9D68A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891" name="Text Box 17">
                <a:extLst>
                  <a:ext uri="{FF2B5EF4-FFF2-40B4-BE49-F238E27FC236}">
                    <a16:creationId xmlns:a16="http://schemas.microsoft.com/office/drawing/2014/main" id="{3D0ABFB1-EC21-D448-AF5B-3B6F3DC2B4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832436">
                <a:off x="1440" y="2928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pieces</a:t>
                </a:r>
              </a:p>
            </p:txBody>
          </p:sp>
          <p:sp>
            <p:nvSpPr>
              <p:cNvPr id="79892" name="Text Box 18">
                <a:extLst>
                  <a:ext uri="{FF2B5EF4-FFF2-40B4-BE49-F238E27FC236}">
                    <a16:creationId xmlns:a16="http://schemas.microsoft.com/office/drawing/2014/main" id="{D548836F-C13E-034E-9FEB-0A5393E8EF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832436">
                <a:off x="1296" y="3216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pieces</a:t>
                </a:r>
              </a:p>
            </p:txBody>
          </p:sp>
          <p:sp>
            <p:nvSpPr>
              <p:cNvPr id="79893" name="Text Box 19">
                <a:extLst>
                  <a:ext uri="{FF2B5EF4-FFF2-40B4-BE49-F238E27FC236}">
                    <a16:creationId xmlns:a16="http://schemas.microsoft.com/office/drawing/2014/main" id="{24BCA8C7-B8AC-9C4C-919C-3CB4DCDAA9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07199">
                <a:off x="2544" y="2400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pieces</a:t>
                </a:r>
              </a:p>
            </p:txBody>
          </p:sp>
        </p:grpSp>
        <p:sp>
          <p:nvSpPr>
            <p:cNvPr id="79887" name="Text Box 20">
              <a:extLst>
                <a:ext uri="{FF2B5EF4-FFF2-40B4-BE49-F238E27FC236}">
                  <a16:creationId xmlns:a16="http://schemas.microsoft.com/office/drawing/2014/main" id="{BB2F2DB9-3AB4-6146-B0B1-D27583C42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Web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3828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>
            <a:extLst>
              <a:ext uri="{FF2B5EF4-FFF2-40B4-BE49-F238E27FC236}">
                <a16:creationId xmlns:a16="http://schemas.microsoft.com/office/drawing/2014/main" id="{274BAA7C-74F0-D749-8C3D-E48AE730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CF5D016D-D6C5-5647-9CBC-9614F0C368CC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83FBE4B0-BACE-DE4A-AD67-0B5A557BF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Overall Architecture</a:t>
            </a:r>
          </a:p>
        </p:txBody>
      </p:sp>
      <p:grpSp>
        <p:nvGrpSpPr>
          <p:cNvPr id="81924" name="Group 3">
            <a:extLst>
              <a:ext uri="{FF2B5EF4-FFF2-40B4-BE49-F238E27FC236}">
                <a16:creationId xmlns:a16="http://schemas.microsoft.com/office/drawing/2014/main" id="{90295A89-3A0C-474A-9D8F-BBE433A7506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371600"/>
            <a:ext cx="7086600" cy="5351463"/>
            <a:chOff x="336" y="864"/>
            <a:chExt cx="4464" cy="3371"/>
          </a:xfrm>
        </p:grpSpPr>
        <p:sp>
          <p:nvSpPr>
            <p:cNvPr id="81925" name="AutoShape 4">
              <a:extLst>
                <a:ext uri="{FF2B5EF4-FFF2-40B4-BE49-F238E27FC236}">
                  <a16:creationId xmlns:a16="http://schemas.microsoft.com/office/drawing/2014/main" id="{5C1E3930-322F-0147-BF7D-E9031C14D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656346">
              <a:off x="768" y="1056"/>
              <a:ext cx="576" cy="576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Web page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with link </a:t>
              </a:r>
            </a:p>
            <a:p>
              <a:pPr eaLnBrk="1" hangingPunct="1"/>
              <a:r>
                <a:rPr lang="en-US" altLang="en-US" sz="1000" b="0">
                  <a:latin typeface="Arial" panose="020B0604020202020204" pitchFamily="34" charset="0"/>
                </a:rPr>
                <a:t>to .torrent</a:t>
              </a:r>
            </a:p>
          </p:txBody>
        </p:sp>
        <p:sp>
          <p:nvSpPr>
            <p:cNvPr id="81926" name="AutoShape 5">
              <a:extLst>
                <a:ext uri="{FF2B5EF4-FFF2-40B4-BE49-F238E27FC236}">
                  <a16:creationId xmlns:a16="http://schemas.microsoft.com/office/drawing/2014/main" id="{A59172B0-2E87-A647-B5E8-A9DFE54FE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056"/>
              <a:ext cx="768" cy="624"/>
            </a:xfrm>
            <a:prstGeom prst="parallelogram">
              <a:avLst>
                <a:gd name="adj" fmla="val 3076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1927" name="Rectangle 6">
              <a:extLst>
                <a:ext uri="{FF2B5EF4-FFF2-40B4-BE49-F238E27FC236}">
                  <a16:creationId xmlns:a16="http://schemas.microsoft.com/office/drawing/2014/main" id="{9AA21B7E-CDBF-8640-8840-6938C2909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640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81928" name="Rectangle 7">
              <a:extLst>
                <a:ext uri="{FF2B5EF4-FFF2-40B4-BE49-F238E27FC236}">
                  <a16:creationId xmlns:a16="http://schemas.microsoft.com/office/drawing/2014/main" id="{45216501-AD16-6743-8227-4A37E68FD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64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81929" name="Rectangle 8">
              <a:extLst>
                <a:ext uri="{FF2B5EF4-FFF2-40B4-BE49-F238E27FC236}">
                  <a16:creationId xmlns:a16="http://schemas.microsoft.com/office/drawing/2014/main" id="{06AF645E-529D-4D45-BF2D-E416BF5A8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448"/>
              <a:ext cx="624" cy="4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81930" name="Text Box 9">
              <a:extLst>
                <a:ext uri="{FF2B5EF4-FFF2-40B4-BE49-F238E27FC236}">
                  <a16:creationId xmlns:a16="http://schemas.microsoft.com/office/drawing/2014/main" id="{C6378B0F-493E-EC40-8862-38233F420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216"/>
              <a:ext cx="912" cy="1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Downloader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“US”</a:t>
              </a:r>
            </a:p>
          </p:txBody>
        </p:sp>
        <p:sp>
          <p:nvSpPr>
            <p:cNvPr id="81931" name="Text Box 10">
              <a:extLst>
                <a:ext uri="{FF2B5EF4-FFF2-40B4-BE49-F238E27FC236}">
                  <a16:creationId xmlns:a16="http://schemas.microsoft.com/office/drawing/2014/main" id="{AAA14B7F-C2B2-0E40-8BE3-31FBCD5A47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976"/>
              <a:ext cx="576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[Seed]</a:t>
              </a:r>
            </a:p>
          </p:txBody>
        </p:sp>
        <p:sp>
          <p:nvSpPr>
            <p:cNvPr id="81932" name="Text Box 11">
              <a:extLst>
                <a:ext uri="{FF2B5EF4-FFF2-40B4-BE49-F238E27FC236}">
                  <a16:creationId xmlns:a16="http://schemas.microsoft.com/office/drawing/2014/main" id="{0D634736-D234-3746-9ABB-F3B888C9B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744"/>
              <a:ext cx="62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Peer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[Leech]</a:t>
              </a:r>
            </a:p>
          </p:txBody>
        </p:sp>
        <p:sp>
          <p:nvSpPr>
            <p:cNvPr id="81933" name="Text Box 12">
              <a:extLst>
                <a:ext uri="{FF2B5EF4-FFF2-40B4-BE49-F238E27FC236}">
                  <a16:creationId xmlns:a16="http://schemas.microsoft.com/office/drawing/2014/main" id="{72F92CA9-E774-874D-BEB6-964E91F584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64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Tracker</a:t>
              </a:r>
            </a:p>
          </p:txBody>
        </p:sp>
        <p:grpSp>
          <p:nvGrpSpPr>
            <p:cNvPr id="81934" name="Group 13">
              <a:extLst>
                <a:ext uri="{FF2B5EF4-FFF2-40B4-BE49-F238E27FC236}">
                  <a16:creationId xmlns:a16="http://schemas.microsoft.com/office/drawing/2014/main" id="{599F859A-1CD4-F84E-8F27-F64500DF0A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680"/>
              <a:ext cx="2000" cy="960"/>
              <a:chOff x="960" y="1680"/>
              <a:chExt cx="2000" cy="960"/>
            </a:xfrm>
          </p:grpSpPr>
          <p:sp>
            <p:nvSpPr>
              <p:cNvPr id="81943" name="Line 14">
                <a:extLst>
                  <a:ext uri="{FF2B5EF4-FFF2-40B4-BE49-F238E27FC236}">
                    <a16:creationId xmlns:a16="http://schemas.microsoft.com/office/drawing/2014/main" id="{948644FB-B81C-CF42-A4B1-53329CD0E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60" y="1680"/>
                <a:ext cx="1776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4" name="Line 15">
                <a:extLst>
                  <a:ext uri="{FF2B5EF4-FFF2-40B4-BE49-F238E27FC236}">
                    <a16:creationId xmlns:a16="http://schemas.microsoft.com/office/drawing/2014/main" id="{5609C78D-A9F7-EE48-93C2-DD354E1B2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680"/>
                <a:ext cx="1728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5" name="Text Box 16">
                <a:extLst>
                  <a:ext uri="{FF2B5EF4-FFF2-40B4-BE49-F238E27FC236}">
                    <a16:creationId xmlns:a16="http://schemas.microsoft.com/office/drawing/2014/main" id="{385BE787-4367-D242-A78E-CD6A1A6D4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770494">
                <a:off x="1385" y="1853"/>
                <a:ext cx="10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Get-announce</a:t>
                </a:r>
              </a:p>
            </p:txBody>
          </p:sp>
          <p:sp>
            <p:nvSpPr>
              <p:cNvPr id="81946" name="Text Box 17">
                <a:extLst>
                  <a:ext uri="{FF2B5EF4-FFF2-40B4-BE49-F238E27FC236}">
                    <a16:creationId xmlns:a16="http://schemas.microsoft.com/office/drawing/2014/main" id="{FC6B1668-046E-C142-B25A-0A5A4ED74A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1770494">
                <a:off x="1392" y="2112"/>
                <a:ext cx="156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Response-peer list</a:t>
                </a:r>
              </a:p>
            </p:txBody>
          </p:sp>
        </p:grpSp>
        <p:grpSp>
          <p:nvGrpSpPr>
            <p:cNvPr id="81935" name="Group 18">
              <a:extLst>
                <a:ext uri="{FF2B5EF4-FFF2-40B4-BE49-F238E27FC236}">
                  <a16:creationId xmlns:a16="http://schemas.microsoft.com/office/drawing/2014/main" id="{407A27D1-7631-AE4C-855E-3395B7A268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400"/>
              <a:ext cx="2976" cy="1104"/>
              <a:chOff x="1200" y="2400"/>
              <a:chExt cx="2976" cy="1104"/>
            </a:xfrm>
          </p:grpSpPr>
          <p:sp>
            <p:nvSpPr>
              <p:cNvPr id="81937" name="Line 19">
                <a:extLst>
                  <a:ext uri="{FF2B5EF4-FFF2-40B4-BE49-F238E27FC236}">
                    <a16:creationId xmlns:a16="http://schemas.microsoft.com/office/drawing/2014/main" id="{0C778C99-9337-DF4E-8F67-3DCFEBBE8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976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8" name="Line 20">
                <a:extLst>
                  <a:ext uri="{FF2B5EF4-FFF2-40B4-BE49-F238E27FC236}">
                    <a16:creationId xmlns:a16="http://schemas.microsoft.com/office/drawing/2014/main" id="{0824AA85-0EE5-8340-8812-B029D26A4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00" y="2832"/>
                <a:ext cx="912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39" name="Line 21">
                <a:extLst>
                  <a:ext uri="{FF2B5EF4-FFF2-40B4-BE49-F238E27FC236}">
                    <a16:creationId xmlns:a16="http://schemas.microsoft.com/office/drawing/2014/main" id="{8700486F-F4AF-D245-96D2-573230E27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2592"/>
                <a:ext cx="297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40" name="Text Box 22">
                <a:extLst>
                  <a:ext uri="{FF2B5EF4-FFF2-40B4-BE49-F238E27FC236}">
                    <a16:creationId xmlns:a16="http://schemas.microsoft.com/office/drawing/2014/main" id="{2CCFF8AC-0D43-0A4C-B4AF-9A7B9EAD15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832436">
                <a:off x="1440" y="2928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pieces</a:t>
                </a:r>
              </a:p>
            </p:txBody>
          </p:sp>
          <p:sp>
            <p:nvSpPr>
              <p:cNvPr id="81941" name="Text Box 23">
                <a:extLst>
                  <a:ext uri="{FF2B5EF4-FFF2-40B4-BE49-F238E27FC236}">
                    <a16:creationId xmlns:a16="http://schemas.microsoft.com/office/drawing/2014/main" id="{D0587FB2-C6C3-AC48-B4F2-6C6CECD7E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832436">
                <a:off x="1296" y="3216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pieces</a:t>
                </a:r>
              </a:p>
            </p:txBody>
          </p:sp>
          <p:sp>
            <p:nvSpPr>
              <p:cNvPr id="81942" name="Text Box 24">
                <a:extLst>
                  <a:ext uri="{FF2B5EF4-FFF2-40B4-BE49-F238E27FC236}">
                    <a16:creationId xmlns:a16="http://schemas.microsoft.com/office/drawing/2014/main" id="{8CA99769-172E-A146-AB53-9A43A51709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-207199">
                <a:off x="2544" y="2400"/>
                <a:ext cx="6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lang="en-US" altLang="en-US" sz="1800" b="0">
                    <a:latin typeface="Arial" panose="020B0604020202020204" pitchFamily="34" charset="0"/>
                  </a:rPr>
                  <a:t>pieces</a:t>
                </a:r>
              </a:p>
            </p:txBody>
          </p:sp>
        </p:grpSp>
        <p:sp>
          <p:nvSpPr>
            <p:cNvPr id="81936" name="Text Box 25">
              <a:extLst>
                <a:ext uri="{FF2B5EF4-FFF2-40B4-BE49-F238E27FC236}">
                  <a16:creationId xmlns:a16="http://schemas.microsoft.com/office/drawing/2014/main" id="{C7FF2123-2149-2F49-8C1D-0024637F9D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912"/>
              <a:ext cx="9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b="0">
                  <a:latin typeface="Arial" panose="020B0604020202020204" pitchFamily="34" charset="0"/>
                </a:rPr>
                <a:t>Web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7071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>
            <a:extLst>
              <a:ext uri="{FF2B5EF4-FFF2-40B4-BE49-F238E27FC236}">
                <a16:creationId xmlns:a16="http://schemas.microsoft.com/office/drawing/2014/main" id="{91525526-0555-7840-90DF-6427B129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522E4CFC-7DDA-EF43-8A1B-CAE32FA573DD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E468EAEE-F5E7-9843-83D4-2087925F5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Chunk Request Order</a:t>
            </a:r>
          </a:p>
        </p:txBody>
      </p:sp>
      <p:sp>
        <p:nvSpPr>
          <p:cNvPr id="1844227" name="Rectangle 3">
            <a:extLst>
              <a:ext uri="{FF2B5EF4-FFF2-40B4-BE49-F238E27FC236}">
                <a16:creationId xmlns:a16="http://schemas.microsoft.com/office/drawing/2014/main" id="{61E85A22-6C60-7741-AED5-509D59859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Which chunks to request?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Could download in order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Like an HTTP client does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Problem: many peers have the early chunks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Peers have little to share with each other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altLang="en-US" dirty="0">
                <a:ea typeface="ＭＳ Ｐゴシック" panose="020B0600070205080204" pitchFamily="34" charset="-128"/>
              </a:rPr>
              <a:t>Limiting the scalability of the system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Problem: eventually nobody has rare chunks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E.g., the chunks need the end of the file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Limiting the ability to complete a download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Solutions: random selection and rarest first</a:t>
            </a:r>
          </a:p>
          <a:p>
            <a:pPr lvl="1">
              <a:lnSpc>
                <a:spcPct val="90000"/>
              </a:lnSpc>
              <a:buFont typeface="Helvetica" pitchFamily="2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873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2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>
            <a:extLst>
              <a:ext uri="{FF2B5EF4-FFF2-40B4-BE49-F238E27FC236}">
                <a16:creationId xmlns:a16="http://schemas.microsoft.com/office/drawing/2014/main" id="{7F701234-5834-AB4F-ADC5-1FDB5745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B0733F41-FA18-E64E-9E9B-7AA4119CD45A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AE37F5A-414E-0748-9A90-1F8227036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BitTorrent: Rarest Chunk First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BEC70CC9-BF24-6E41-B9FC-4D55751B0C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763000" cy="490696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Which chunks to request first?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Chunk with fewest available copies (i.e., rarest chunk)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Benefits to the peer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Avoid starvation when some peers depart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Benefits to the system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Avoid starvation across all peers wanting a file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Balance load by equalizing # of copies of chunks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8470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4DFC19F-AA8B-A741-8735-95E48FAAA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Free-Riding in P2P Networks</a:t>
            </a:r>
          </a:p>
        </p:txBody>
      </p:sp>
      <p:sp>
        <p:nvSpPr>
          <p:cNvPr id="1744899" name="Rectangle 3">
            <a:extLst>
              <a:ext uri="{FF2B5EF4-FFF2-40B4-BE49-F238E27FC236}">
                <a16:creationId xmlns:a16="http://schemas.microsoft.com/office/drawing/2014/main" id="{679C8177-4CA7-6546-9B04-C6A8DA98F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Vast majority of users are free-riders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Most share no files and answer no queries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Others limit # of connections or upload speed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 few “peers” essentially act as servers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few individuals contributing to the public good</a:t>
            </a:r>
          </a:p>
          <a:p>
            <a:pPr lvl="1"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Making them hubs that basically act as a server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BitTorrent prevent free riding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Allow the fastest peers to download from you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Occasionally let some free loaders download</a:t>
            </a:r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0FC5102C-9280-7E41-A273-8EC02D64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7EBBB10D-C89C-7049-AE87-3539580A7278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40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3">
            <a:extLst>
              <a:ext uri="{FF2B5EF4-FFF2-40B4-BE49-F238E27FC236}">
                <a16:creationId xmlns:a16="http://schemas.microsoft.com/office/drawing/2014/main" id="{48949E17-A62A-7A47-B76A-929201C25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457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fld id="{8F218248-C6D3-E648-97E8-026D7C392759}" type="slidenum">
              <a:rPr lang="en-US" altLang="en-US" sz="1200">
                <a:solidFill>
                  <a:srgbClr val="898989"/>
                </a:solidFill>
              </a:rPr>
              <a:pPr algn="l" eaLnBrk="1" hangingPunct="1"/>
              <a:t>27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C07E521-3644-C747-8E64-CD043B7C3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Bit-Torrent: Preventing Free-Riding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D8202855-C707-4A4C-AC26-9A8EDF94C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Peer has limited upload bandwidth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And must share it among multiple peers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Tit-for-tat: favor neighbors uploading at highest rate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Rewarding the top four neighbors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Measure download bit rates from each neighbor</a:t>
            </a:r>
          </a:p>
          <a:p>
            <a:pPr lvl="1">
              <a:lnSpc>
                <a:spcPct val="90000"/>
              </a:lnSpc>
              <a:spcAft>
                <a:spcPts val="1200"/>
              </a:spcAft>
            </a:pPr>
            <a:r>
              <a:rPr lang="en-US" altLang="en-US">
                <a:ea typeface="ＭＳ Ｐゴシック" panose="020B0600070205080204" pitchFamily="34" charset="-128"/>
              </a:rPr>
              <a:t>Reciprocate by sending to the top four peers</a:t>
            </a:r>
          </a:p>
          <a:p>
            <a:pPr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Optimistic unchoking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Randomly try a new neighbor every 30 seconds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So new neighbor has a chance to be a better partner</a:t>
            </a:r>
          </a:p>
          <a:p>
            <a:pPr lvl="1">
              <a:lnSpc>
                <a:spcPct val="90000"/>
              </a:lnSpc>
            </a:pPr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389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Conclusion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7647450" cy="4906963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altLang="x-none" sz="2800" dirty="0"/>
              <a:t>Content distribution is hard</a:t>
            </a:r>
          </a:p>
          <a:p>
            <a:pPr lvl="1">
              <a:spcBef>
                <a:spcPts val="400"/>
              </a:spcBef>
            </a:pPr>
            <a:r>
              <a:rPr lang="en-US" altLang="x-none" sz="2400" dirty="0"/>
              <a:t>Many, diverse, changing objects</a:t>
            </a:r>
          </a:p>
          <a:p>
            <a:pPr lvl="1">
              <a:spcBef>
                <a:spcPts val="400"/>
              </a:spcBef>
            </a:pPr>
            <a:r>
              <a:rPr lang="en-US" altLang="x-none" sz="2400" dirty="0"/>
              <a:t>Clients distributed all over the world</a:t>
            </a:r>
          </a:p>
          <a:p>
            <a:pPr lvl="1">
              <a:spcBef>
                <a:spcPts val="400"/>
              </a:spcBef>
              <a:spcAft>
                <a:spcPts val="1200"/>
              </a:spcAft>
            </a:pPr>
            <a:r>
              <a:rPr lang="en-US" altLang="x-none" sz="2400" dirty="0"/>
              <a:t>Reducing latency is king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x-none" sz="2800" dirty="0"/>
              <a:t>Contribution distribution solutions</a:t>
            </a:r>
          </a:p>
          <a:p>
            <a:pPr lvl="1">
              <a:spcBef>
                <a:spcPts val="400"/>
              </a:spcBef>
              <a:spcAft>
                <a:spcPts val="1200"/>
              </a:spcAft>
            </a:pPr>
            <a:r>
              <a:rPr lang="en-US" altLang="x-none" sz="2400" dirty="0"/>
              <a:t>Reactive caching, proactive CDNs</a:t>
            </a:r>
          </a:p>
          <a:p>
            <a:pPr>
              <a:spcBef>
                <a:spcPts val="400"/>
              </a:spcBef>
            </a:pPr>
            <a:r>
              <a:rPr lang="en-US" altLang="en-US" sz="2800" dirty="0" err="1">
                <a:ea typeface="ＭＳ Ｐゴシック" panose="020B0600070205080204" pitchFamily="34" charset="-128"/>
              </a:rPr>
              <a:t>BitTorrent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en-US" altLang="en-US" sz="2400" dirty="0">
                <a:ea typeface="ＭＳ Ｐゴシック" panose="020B0600070205080204" pitchFamily="34" charset="-128"/>
              </a:rPr>
              <a:t>Distributed download of large files</a:t>
            </a:r>
          </a:p>
          <a:p>
            <a:pPr lvl="1">
              <a:spcBef>
                <a:spcPts val="400"/>
              </a:spcBef>
              <a:spcAft>
                <a:spcPts val="1200"/>
              </a:spcAft>
            </a:pPr>
            <a:r>
              <a:rPr lang="en-US" altLang="en-US" sz="2400" dirty="0">
                <a:ea typeface="ＭＳ Ｐゴシック" panose="020B0600070205080204" pitchFamily="34" charset="-128"/>
              </a:rPr>
              <a:t>Anti-free-riding techniques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altLang="en-US" sz="2800" dirty="0">
                <a:ea typeface="ＭＳ Ｐゴシック" panose="020B0600070205080204" pitchFamily="34" charset="-128"/>
              </a:rPr>
              <a:t>Great example of how change can happen quickly in application-level protocols</a:t>
            </a:r>
          </a:p>
          <a:p>
            <a:pPr lvl="1">
              <a:spcBef>
                <a:spcPts val="400"/>
              </a:spcBef>
            </a:pPr>
            <a:endParaRPr lang="en-US" altLang="x-none" sz="2400" dirty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2CF09F7-5968-BC40-AF40-21AB453E26CB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28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43000"/>
            <a:ext cx="82359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34400" cy="1143000"/>
          </a:xfrm>
        </p:spPr>
        <p:txBody>
          <a:bodyPr/>
          <a:lstStyle/>
          <a:p>
            <a:r>
              <a:rPr lang="en-US" altLang="x-none"/>
              <a:t>Skewed Popularity of Web Traffic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3581400" y="1524000"/>
            <a:ext cx="4648200" cy="5334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altLang="x-none" sz="2800"/>
              <a:t>“Zipf” or “power-law” distribution</a:t>
            </a:r>
          </a:p>
        </p:txBody>
      </p:sp>
      <p:sp>
        <p:nvSpPr>
          <p:cNvPr id="2253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366612A-164F-2541-94D2-9D3105FB6DC2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538" y="5486400"/>
            <a:ext cx="8170862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Characteristics of WWW Client-based Traces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Carlos R. Cunha,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Azer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Bestavros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, Mark E.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Crovella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, BU-CS-95-01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Web Caching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C33CFAB4-3605-4840-86A8-05151C3D8653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Proxy Caches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2268678" y="2760663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client</a:t>
            </a:r>
            <a:endParaRPr lang="en-US" altLang="x-none">
              <a:latin typeface="Arial" charset="0"/>
            </a:endParaRP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4210050" y="2057400"/>
            <a:ext cx="89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>
                <a:latin typeface="Arial" charset="0"/>
              </a:rPr>
              <a:t>Proxy</a:t>
            </a:r>
          </a:p>
          <a:p>
            <a:r>
              <a:rPr lang="en-US" altLang="x-none">
                <a:latin typeface="Arial" charset="0"/>
              </a:rPr>
              <a:t>server</a:t>
            </a:r>
          </a:p>
        </p:txBody>
      </p:sp>
      <p:sp>
        <p:nvSpPr>
          <p:cNvPr id="24585" name="Freeform 18"/>
          <p:cNvSpPr>
            <a:spLocks/>
          </p:cNvSpPr>
          <p:nvPr/>
        </p:nvSpPr>
        <p:spPr bwMode="auto">
          <a:xfrm>
            <a:off x="3032125" y="2514600"/>
            <a:ext cx="3251200" cy="730250"/>
          </a:xfrm>
          <a:custGeom>
            <a:avLst/>
            <a:gdLst>
              <a:gd name="T0" fmla="*/ 0 w 2048"/>
              <a:gd name="T1" fmla="*/ 2147483647 h 460"/>
              <a:gd name="T2" fmla="*/ 2147483647 w 2048"/>
              <a:gd name="T3" fmla="*/ 2147483647 h 460"/>
              <a:gd name="T4" fmla="*/ 2147483647 w 2048"/>
              <a:gd name="T5" fmla="*/ 0 h 460"/>
              <a:gd name="T6" fmla="*/ 0 60000 65536"/>
              <a:gd name="T7" fmla="*/ 0 60000 65536"/>
              <a:gd name="T8" fmla="*/ 0 60000 65536"/>
              <a:gd name="T9" fmla="*/ 0 w 2048"/>
              <a:gd name="T10" fmla="*/ 0 h 460"/>
              <a:gd name="T11" fmla="*/ 2048 w 204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8" h="460">
                <a:moveTo>
                  <a:pt x="0" y="2"/>
                </a:moveTo>
                <a:lnTo>
                  <a:pt x="1011" y="460"/>
                </a:lnTo>
                <a:lnTo>
                  <a:pt x="204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86" name="Line 19"/>
          <p:cNvSpPr>
            <a:spLocks noChangeShapeType="1"/>
          </p:cNvSpPr>
          <p:nvPr/>
        </p:nvSpPr>
        <p:spPr bwMode="auto">
          <a:xfrm flipV="1">
            <a:off x="3025775" y="3492500"/>
            <a:ext cx="1401763" cy="760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20"/>
          <p:cNvSpPr>
            <a:spLocks noChangeShapeType="1"/>
          </p:cNvSpPr>
          <p:nvPr/>
        </p:nvSpPr>
        <p:spPr bwMode="auto">
          <a:xfrm flipH="1">
            <a:off x="3076575" y="3579813"/>
            <a:ext cx="1403350" cy="785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2268678" y="4581150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 dirty="0">
                <a:latin typeface="Arial" charset="0"/>
              </a:rPr>
              <a:t>client</a:t>
            </a:r>
            <a:endParaRPr lang="en-US" altLang="x-none" dirty="0">
              <a:latin typeface="Arial" charset="0"/>
            </a:endParaRPr>
          </a:p>
        </p:txBody>
      </p:sp>
      <p:sp>
        <p:nvSpPr>
          <p:cNvPr id="24589" name="Text Box 22"/>
          <p:cNvSpPr txBox="1">
            <a:spLocks noChangeArrowheads="1"/>
          </p:cNvSpPr>
          <p:nvPr/>
        </p:nvSpPr>
        <p:spPr bwMode="auto">
          <a:xfrm rot="1422049">
            <a:off x="3160713" y="2576513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4590" name="Text Box 23"/>
          <p:cNvSpPr txBox="1">
            <a:spLocks noChangeArrowheads="1"/>
          </p:cNvSpPr>
          <p:nvPr/>
        </p:nvSpPr>
        <p:spPr bwMode="auto">
          <a:xfrm rot="-1692639">
            <a:off x="2863850" y="3592513"/>
            <a:ext cx="1449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4591" name="Text Box 24"/>
          <p:cNvSpPr txBox="1">
            <a:spLocks noChangeArrowheads="1"/>
          </p:cNvSpPr>
          <p:nvPr/>
        </p:nvSpPr>
        <p:spPr bwMode="auto">
          <a:xfrm rot="1411598">
            <a:off x="2878138" y="2954338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4592" name="Text Box 25"/>
          <p:cNvSpPr txBox="1">
            <a:spLocks noChangeArrowheads="1"/>
          </p:cNvSpPr>
          <p:nvPr/>
        </p:nvSpPr>
        <p:spPr bwMode="auto">
          <a:xfrm rot="-1737783">
            <a:off x="3046413" y="3911600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4594" name="Freeform 44"/>
          <p:cNvSpPr>
            <a:spLocks/>
          </p:cNvSpPr>
          <p:nvPr/>
        </p:nvSpPr>
        <p:spPr bwMode="auto">
          <a:xfrm>
            <a:off x="3005138" y="2613025"/>
            <a:ext cx="3363912" cy="755650"/>
          </a:xfrm>
          <a:custGeom>
            <a:avLst/>
            <a:gdLst>
              <a:gd name="T0" fmla="*/ 2147483647 w 2119"/>
              <a:gd name="T1" fmla="*/ 0 h 476"/>
              <a:gd name="T2" fmla="*/ 2147483647 w 2119"/>
              <a:gd name="T3" fmla="*/ 2147483647 h 476"/>
              <a:gd name="T4" fmla="*/ 0 w 2119"/>
              <a:gd name="T5" fmla="*/ 2147483647 h 476"/>
              <a:gd name="T6" fmla="*/ 0 60000 65536"/>
              <a:gd name="T7" fmla="*/ 0 60000 65536"/>
              <a:gd name="T8" fmla="*/ 0 60000 65536"/>
              <a:gd name="T9" fmla="*/ 0 w 2119"/>
              <a:gd name="T10" fmla="*/ 0 h 476"/>
              <a:gd name="T11" fmla="*/ 2119 w 2119"/>
              <a:gd name="T12" fmla="*/ 476 h 4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9" h="476">
                <a:moveTo>
                  <a:pt x="2119" y="0"/>
                </a:moveTo>
                <a:lnTo>
                  <a:pt x="1020" y="476"/>
                </a:lnTo>
                <a:lnTo>
                  <a:pt x="0" y="8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95" name="Text Box 45"/>
          <p:cNvSpPr txBox="1">
            <a:spLocks noChangeArrowheads="1"/>
          </p:cNvSpPr>
          <p:nvPr/>
        </p:nvSpPr>
        <p:spPr bwMode="auto">
          <a:xfrm rot="-1419968">
            <a:off x="4797425" y="2486025"/>
            <a:ext cx="1449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4596" name="Text Box 46"/>
          <p:cNvSpPr txBox="1">
            <a:spLocks noChangeArrowheads="1"/>
          </p:cNvSpPr>
          <p:nvPr/>
        </p:nvSpPr>
        <p:spPr bwMode="auto">
          <a:xfrm rot="-1415789">
            <a:off x="4830763" y="2935288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4" name="Text Box 48"/>
          <p:cNvSpPr txBox="1">
            <a:spLocks noChangeArrowheads="1"/>
          </p:cNvSpPr>
          <p:nvPr/>
        </p:nvSpPr>
        <p:spPr bwMode="auto">
          <a:xfrm>
            <a:off x="6205538" y="1524000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origin </a:t>
            </a:r>
          </a:p>
          <a:p>
            <a:r>
              <a:rPr lang="en-US" altLang="x-none" sz="1600">
                <a:latin typeface="Arial" charset="0"/>
              </a:rPr>
              <a:t>server</a:t>
            </a:r>
            <a:endParaRPr lang="en-US" altLang="x-none">
              <a:latin typeface="Arial" charset="0"/>
            </a:endParaRPr>
          </a:p>
        </p:txBody>
      </p:sp>
      <p:sp>
        <p:nvSpPr>
          <p:cNvPr id="24597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86AF6C2C-EEE0-6243-84BD-E857DA07002D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5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245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E89E5E8E-5766-A449-A791-65E021CF09C9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53" y="2098249"/>
            <a:ext cx="741863" cy="694001"/>
          </a:xfrm>
          <a:prstGeom prst="rect">
            <a:avLst/>
          </a:prstGeom>
        </p:spPr>
      </p:pic>
      <p:grpSp>
        <p:nvGrpSpPr>
          <p:cNvPr id="24583" name="Group 9"/>
          <p:cNvGrpSpPr>
            <a:grpSpLocks/>
          </p:cNvGrpSpPr>
          <p:nvPr/>
        </p:nvGrpSpPr>
        <p:grpSpPr bwMode="auto">
          <a:xfrm>
            <a:off x="4516438" y="2952750"/>
            <a:ext cx="346075" cy="742950"/>
            <a:chOff x="4180" y="783"/>
            <a:chExt cx="150" cy="307"/>
          </a:xfrm>
        </p:grpSpPr>
        <p:sp>
          <p:nvSpPr>
            <p:cNvPr id="24607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8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9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10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11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14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440488" y="2162175"/>
            <a:ext cx="346075" cy="742950"/>
            <a:chOff x="4180" y="783"/>
            <a:chExt cx="150" cy="307"/>
          </a:xfrm>
        </p:grpSpPr>
        <p:sp>
          <p:nvSpPr>
            <p:cNvPr id="24599" name="AutoShape 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0" name="Rectangle 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1" name="Rectangle 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2" name="AutoShape 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3" name="Line 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Line 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6" name="Rectangle 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53" y="3921556"/>
            <a:ext cx="741863" cy="694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 animBg="1"/>
      <p:bldP spid="24586" grpId="0" animBg="1"/>
      <p:bldP spid="24587" grpId="0" animBg="1"/>
      <p:bldP spid="24589" grpId="0"/>
      <p:bldP spid="24590" grpId="0"/>
      <p:bldP spid="24591" grpId="0"/>
      <p:bldP spid="24592" grpId="0"/>
      <p:bldP spid="24594" grpId="0" animBg="1"/>
      <p:bldP spid="24595" grpId="0"/>
      <p:bldP spid="245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Forward Proxy</a:t>
            </a:r>
          </a:p>
        </p:txBody>
      </p:sp>
      <p:sp>
        <p:nvSpPr>
          <p:cNvPr id="26629" name="Content Placeholder 2"/>
          <p:cNvSpPr>
            <a:spLocks noGrp="1"/>
          </p:cNvSpPr>
          <p:nvPr>
            <p:ph idx="1"/>
          </p:nvPr>
        </p:nvSpPr>
        <p:spPr>
          <a:xfrm>
            <a:off x="381000" y="1333823"/>
            <a:ext cx="8334375" cy="5410200"/>
          </a:xfrm>
        </p:spPr>
        <p:txBody>
          <a:bodyPr/>
          <a:lstStyle/>
          <a:p>
            <a:r>
              <a:rPr lang="en-US" altLang="x-none" dirty="0"/>
              <a:t>Cache “close” to the client</a:t>
            </a:r>
          </a:p>
          <a:p>
            <a:pPr lvl="1"/>
            <a:r>
              <a:rPr lang="en-US" altLang="x-none" dirty="0"/>
              <a:t>Under administrative control </a:t>
            </a:r>
          </a:p>
          <a:p>
            <a:pPr lvl="1">
              <a:spcAft>
                <a:spcPts val="1200"/>
              </a:spcAft>
              <a:buFont typeface="Arial" charset="0"/>
              <a:buNone/>
            </a:pPr>
            <a:r>
              <a:rPr lang="en-US" altLang="x-none" dirty="0"/>
              <a:t>	of client-side AS</a:t>
            </a:r>
          </a:p>
          <a:p>
            <a:r>
              <a:rPr lang="en-US" altLang="x-none" dirty="0"/>
              <a:t>Explicit proxy</a:t>
            </a:r>
          </a:p>
          <a:p>
            <a:pPr lvl="1">
              <a:spcAft>
                <a:spcPts val="1200"/>
              </a:spcAft>
            </a:pPr>
            <a:r>
              <a:rPr lang="en-US" altLang="x-none" dirty="0"/>
              <a:t>Requires configuring browser</a:t>
            </a:r>
          </a:p>
          <a:p>
            <a:r>
              <a:rPr lang="en-US" altLang="x-none" dirty="0"/>
              <a:t>Implicit proxy</a:t>
            </a:r>
          </a:p>
          <a:p>
            <a:pPr lvl="1"/>
            <a:r>
              <a:rPr lang="en-US" altLang="x-none" dirty="0"/>
              <a:t>Service provider deploys an “on path” proxy</a:t>
            </a:r>
          </a:p>
          <a:p>
            <a:pPr lvl="1"/>
            <a:r>
              <a:rPr lang="en-US" altLang="x-none" dirty="0"/>
              <a:t>… that intercepts and handles Web requests</a:t>
            </a:r>
          </a:p>
        </p:txBody>
      </p:sp>
      <p:sp>
        <p:nvSpPr>
          <p:cNvPr id="266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D544038-C6DA-2F45-9A7B-CEA9A2FF5D62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7928591" y="1601262"/>
            <a:ext cx="890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>
                <a:latin typeface="Arial" charset="0"/>
              </a:rPr>
              <a:t>Proxy</a:t>
            </a:r>
          </a:p>
          <a:p>
            <a:r>
              <a:rPr lang="en-US" altLang="x-none">
                <a:latin typeface="Arial" charset="0"/>
              </a:rPr>
              <a:t>server</a:t>
            </a:r>
          </a:p>
        </p:txBody>
      </p:sp>
      <p:sp>
        <p:nvSpPr>
          <p:cNvPr id="26634" name="Line 19"/>
          <p:cNvSpPr>
            <a:spLocks noChangeShapeType="1"/>
          </p:cNvSpPr>
          <p:nvPr/>
        </p:nvSpPr>
        <p:spPr bwMode="auto">
          <a:xfrm flipV="1">
            <a:off x="6630016" y="2928412"/>
            <a:ext cx="1401762" cy="760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20"/>
          <p:cNvSpPr>
            <a:spLocks noChangeShapeType="1"/>
          </p:cNvSpPr>
          <p:nvPr/>
        </p:nvSpPr>
        <p:spPr bwMode="auto">
          <a:xfrm flipH="1">
            <a:off x="6680816" y="3015725"/>
            <a:ext cx="1403350" cy="785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Text Box 22"/>
          <p:cNvSpPr txBox="1">
            <a:spLocks noChangeArrowheads="1"/>
          </p:cNvSpPr>
          <p:nvPr/>
        </p:nvSpPr>
        <p:spPr bwMode="auto">
          <a:xfrm rot="1422049">
            <a:off x="6764953" y="2012425"/>
            <a:ext cx="1449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6638" name="Text Box 23"/>
          <p:cNvSpPr txBox="1">
            <a:spLocks noChangeArrowheads="1"/>
          </p:cNvSpPr>
          <p:nvPr/>
        </p:nvSpPr>
        <p:spPr bwMode="auto">
          <a:xfrm rot="19907361">
            <a:off x="6468091" y="3028425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6639" name="Text Box 24"/>
          <p:cNvSpPr txBox="1">
            <a:spLocks noChangeArrowheads="1"/>
          </p:cNvSpPr>
          <p:nvPr/>
        </p:nvSpPr>
        <p:spPr bwMode="auto">
          <a:xfrm rot="1411598">
            <a:off x="6482378" y="2390250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6640" name="Text Box 25"/>
          <p:cNvSpPr txBox="1">
            <a:spLocks noChangeArrowheads="1"/>
          </p:cNvSpPr>
          <p:nvPr/>
        </p:nvSpPr>
        <p:spPr bwMode="auto">
          <a:xfrm rot="19862217">
            <a:off x="6650653" y="3347512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6641" name="Line 20"/>
          <p:cNvSpPr>
            <a:spLocks noChangeShapeType="1"/>
          </p:cNvSpPr>
          <p:nvPr/>
        </p:nvSpPr>
        <p:spPr bwMode="auto">
          <a:xfrm flipH="1" flipV="1">
            <a:off x="6533178" y="2058462"/>
            <a:ext cx="16002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6533178" y="1906062"/>
            <a:ext cx="16002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919295" y="2357075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client</a:t>
            </a:r>
            <a:endParaRPr lang="en-US" altLang="x-none"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919295" y="4177562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 dirty="0">
                <a:latin typeface="Arial" charset="0"/>
              </a:rPr>
              <a:t>client</a:t>
            </a:r>
            <a:endParaRPr lang="en-US" altLang="x-none" dirty="0">
              <a:latin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770" y="1694661"/>
            <a:ext cx="741863" cy="6940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770" y="3517968"/>
            <a:ext cx="741863" cy="694001"/>
          </a:xfrm>
          <a:prstGeom prst="rect">
            <a:avLst/>
          </a:prstGeom>
        </p:spPr>
      </p:pic>
      <p:grpSp>
        <p:nvGrpSpPr>
          <p:cNvPr id="26633" name="Group 9"/>
          <p:cNvGrpSpPr>
            <a:grpSpLocks/>
          </p:cNvGrpSpPr>
          <p:nvPr/>
        </p:nvGrpSpPr>
        <p:grpSpPr bwMode="auto">
          <a:xfrm>
            <a:off x="8120678" y="2388662"/>
            <a:ext cx="346075" cy="742950"/>
            <a:chOff x="4180" y="783"/>
            <a:chExt cx="150" cy="307"/>
          </a:xfrm>
        </p:grpSpPr>
        <p:sp>
          <p:nvSpPr>
            <p:cNvPr id="26643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44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45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46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47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50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Reverse Proxy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28600" y="1868249"/>
            <a:ext cx="5815492" cy="3669190"/>
          </a:xfrm>
        </p:spPr>
        <p:txBody>
          <a:bodyPr/>
          <a:lstStyle/>
          <a:p>
            <a:r>
              <a:rPr lang="en-US" altLang="x-none" dirty="0"/>
              <a:t>Cache “close” to server</a:t>
            </a:r>
          </a:p>
          <a:p>
            <a:pPr lvl="1">
              <a:spcAft>
                <a:spcPts val="1200"/>
              </a:spcAft>
            </a:pPr>
            <a:r>
              <a:rPr lang="en-US" altLang="x-none" dirty="0"/>
              <a:t>Either by proxy run by server or in third-party CDNs</a:t>
            </a:r>
          </a:p>
          <a:p>
            <a:pPr>
              <a:spcBef>
                <a:spcPts val="2400"/>
              </a:spcBef>
            </a:pPr>
            <a:r>
              <a:rPr lang="en-US" altLang="x-none" dirty="0"/>
              <a:t>Directing clients to the proxy</a:t>
            </a:r>
          </a:p>
          <a:p>
            <a:pPr lvl="1"/>
            <a:r>
              <a:rPr lang="en-US" altLang="x-none" dirty="0"/>
              <a:t>Map the site name to the </a:t>
            </a:r>
            <a:br>
              <a:rPr lang="en-US" altLang="x-none" dirty="0"/>
            </a:br>
            <a:r>
              <a:rPr lang="en-US" altLang="x-none" dirty="0"/>
              <a:t>IP address of the proxy</a:t>
            </a:r>
          </a:p>
          <a:p>
            <a:pPr lvl="1"/>
            <a:endParaRPr lang="en-US" altLang="x-none" dirty="0"/>
          </a:p>
          <a:p>
            <a:pPr lvl="1"/>
            <a:endParaRPr lang="en-US" altLang="x-none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CB4F8BE7-A582-7443-8F89-92C31ECD40B5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6258237" y="2066131"/>
            <a:ext cx="89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dirty="0">
                <a:latin typeface="Arial" charset="0"/>
              </a:rPr>
              <a:t>Proxy</a:t>
            </a:r>
          </a:p>
          <a:p>
            <a:r>
              <a:rPr lang="en-US" altLang="x-none" dirty="0">
                <a:latin typeface="Arial" charset="0"/>
              </a:rPr>
              <a:t>server</a:t>
            </a:r>
          </a:p>
        </p:txBody>
      </p:sp>
      <p:sp>
        <p:nvSpPr>
          <p:cNvPr id="27655" name="Line 19"/>
          <p:cNvSpPr>
            <a:spLocks noChangeShapeType="1"/>
          </p:cNvSpPr>
          <p:nvPr/>
        </p:nvSpPr>
        <p:spPr bwMode="auto">
          <a:xfrm flipV="1">
            <a:off x="6829737" y="2421731"/>
            <a:ext cx="1524000" cy="6842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20"/>
          <p:cNvSpPr>
            <a:spLocks noChangeShapeType="1"/>
          </p:cNvSpPr>
          <p:nvPr/>
        </p:nvSpPr>
        <p:spPr bwMode="auto">
          <a:xfrm flipH="1">
            <a:off x="6753537" y="2574131"/>
            <a:ext cx="1600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45"/>
          <p:cNvSpPr txBox="1">
            <a:spLocks noChangeArrowheads="1"/>
          </p:cNvSpPr>
          <p:nvPr/>
        </p:nvSpPr>
        <p:spPr bwMode="auto">
          <a:xfrm rot="20180032">
            <a:off x="6821800" y="2469356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7660" name="Text Box 46"/>
          <p:cNvSpPr txBox="1">
            <a:spLocks noChangeArrowheads="1"/>
          </p:cNvSpPr>
          <p:nvPr/>
        </p:nvSpPr>
        <p:spPr bwMode="auto">
          <a:xfrm rot="20184211">
            <a:off x="6823387" y="2882106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7661" name="Text Box 47"/>
          <p:cNvSpPr txBox="1">
            <a:spLocks noChangeArrowheads="1"/>
          </p:cNvSpPr>
          <p:nvPr/>
        </p:nvSpPr>
        <p:spPr bwMode="auto">
          <a:xfrm>
            <a:off x="8110850" y="4758531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origin </a:t>
            </a:r>
          </a:p>
          <a:p>
            <a:r>
              <a:rPr lang="en-US" altLang="x-none" sz="1600">
                <a:latin typeface="Arial" charset="0"/>
              </a:rPr>
              <a:t>server</a:t>
            </a:r>
            <a:endParaRPr lang="en-US" altLang="x-none">
              <a:latin typeface="Arial" charset="0"/>
            </a:endParaRPr>
          </a:p>
        </p:txBody>
      </p:sp>
      <p:sp>
        <p:nvSpPr>
          <p:cNvPr id="27662" name="Text Box 48"/>
          <p:cNvSpPr txBox="1">
            <a:spLocks noChangeArrowheads="1"/>
          </p:cNvSpPr>
          <p:nvPr/>
        </p:nvSpPr>
        <p:spPr bwMode="auto">
          <a:xfrm>
            <a:off x="8139425" y="1424781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origin </a:t>
            </a:r>
          </a:p>
          <a:p>
            <a:r>
              <a:rPr lang="en-US" altLang="x-none" sz="1600">
                <a:latin typeface="Arial" charset="0"/>
              </a:rPr>
              <a:t>server</a:t>
            </a:r>
            <a:endParaRPr lang="en-US" altLang="x-none">
              <a:latin typeface="Arial" charset="0"/>
            </a:endParaRPr>
          </a:p>
        </p:txBody>
      </p:sp>
      <p:sp>
        <p:nvSpPr>
          <p:cNvPr id="27663" name="Text Box 22"/>
          <p:cNvSpPr txBox="1">
            <a:spLocks noChangeArrowheads="1"/>
          </p:cNvSpPr>
          <p:nvPr/>
        </p:nvSpPr>
        <p:spPr bwMode="auto">
          <a:xfrm rot="1422049">
            <a:off x="7050400" y="3534569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7664" name="Text Box 24"/>
          <p:cNvSpPr txBox="1">
            <a:spLocks noChangeArrowheads="1"/>
          </p:cNvSpPr>
          <p:nvPr/>
        </p:nvSpPr>
        <p:spPr bwMode="auto">
          <a:xfrm rot="1411598">
            <a:off x="6677337" y="3988594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7665" name="Line 20"/>
          <p:cNvSpPr>
            <a:spLocks noChangeShapeType="1"/>
          </p:cNvSpPr>
          <p:nvPr/>
        </p:nvSpPr>
        <p:spPr bwMode="auto">
          <a:xfrm flipH="1" flipV="1">
            <a:off x="6677337" y="3564731"/>
            <a:ext cx="1752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>
            <a:off x="6753537" y="3412331"/>
            <a:ext cx="16764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54" name="Group 9"/>
          <p:cNvGrpSpPr>
            <a:grpSpLocks/>
          </p:cNvGrpSpPr>
          <p:nvPr/>
        </p:nvGrpSpPr>
        <p:grpSpPr bwMode="auto">
          <a:xfrm>
            <a:off x="6450325" y="2853531"/>
            <a:ext cx="346075" cy="742950"/>
            <a:chOff x="4180" y="783"/>
            <a:chExt cx="150" cy="307"/>
          </a:xfrm>
        </p:grpSpPr>
        <p:sp>
          <p:nvSpPr>
            <p:cNvPr id="27683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4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5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6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7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90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27657" name="Group 26"/>
          <p:cNvGrpSpPr>
            <a:grpSpLocks/>
          </p:cNvGrpSpPr>
          <p:nvPr/>
        </p:nvGrpSpPr>
        <p:grpSpPr bwMode="auto">
          <a:xfrm>
            <a:off x="8374375" y="2062956"/>
            <a:ext cx="346075" cy="742950"/>
            <a:chOff x="4180" y="783"/>
            <a:chExt cx="150" cy="307"/>
          </a:xfrm>
        </p:grpSpPr>
        <p:sp>
          <p:nvSpPr>
            <p:cNvPr id="27675" name="AutoShape 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8" name="AutoShape 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9" name="Line 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Line 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27658" name="Group 35"/>
          <p:cNvGrpSpPr>
            <a:grpSpLocks/>
          </p:cNvGrpSpPr>
          <p:nvPr/>
        </p:nvGrpSpPr>
        <p:grpSpPr bwMode="auto">
          <a:xfrm>
            <a:off x="8374375" y="3967956"/>
            <a:ext cx="346075" cy="742950"/>
            <a:chOff x="4180" y="783"/>
            <a:chExt cx="150" cy="307"/>
          </a:xfrm>
        </p:grpSpPr>
        <p:sp>
          <p:nvSpPr>
            <p:cNvPr id="27667" name="AutoShape 3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68" name="Rectangle 3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69" name="Rectangle 3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0" name="AutoShape 3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1" name="Line 4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Line 4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Rectangle 4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4" name="Rectangle 4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6" name="Group 62"/>
          <p:cNvGrpSpPr>
            <a:grpSpLocks/>
          </p:cNvGrpSpPr>
          <p:nvPr/>
        </p:nvGrpSpPr>
        <p:grpSpPr bwMode="auto">
          <a:xfrm>
            <a:off x="254000" y="760413"/>
            <a:ext cx="8737600" cy="5945187"/>
            <a:chOff x="1124302" y="914400"/>
            <a:chExt cx="7232298" cy="4961381"/>
          </a:xfrm>
        </p:grpSpPr>
        <p:cxnSp>
          <p:nvCxnSpPr>
            <p:cNvPr id="9" name="Straight Connector 8"/>
            <p:cNvCxnSpPr>
              <a:cxnSpLocks noChangeShapeType="1"/>
              <a:stCxn id="6" idx="2"/>
            </p:cNvCxnSpPr>
            <p:nvPr/>
          </p:nvCxnSpPr>
          <p:spPr bwMode="auto">
            <a:xfrm rot="16200000" flipH="1">
              <a:off x="2125935" y="2922953"/>
              <a:ext cx="879668" cy="36003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10800000" flipV="1">
              <a:off x="5921744" y="2386254"/>
              <a:ext cx="555825" cy="48752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</p:cNvCxnSpPr>
            <p:nvPr/>
          </p:nvCxnSpPr>
          <p:spPr bwMode="auto">
            <a:xfrm rot="10800000" flipV="1">
              <a:off x="6108333" y="2709506"/>
              <a:ext cx="776578" cy="45838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</p:cNvCxnSpPr>
            <p:nvPr/>
          </p:nvCxnSpPr>
          <p:spPr bwMode="auto">
            <a:xfrm rot="10800000" flipV="1">
              <a:off x="6477569" y="2709506"/>
              <a:ext cx="621526" cy="61735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Connector 98"/>
            <p:cNvCxnSpPr>
              <a:cxnSpLocks noChangeShapeType="1"/>
              <a:stCxn id="39" idx="0"/>
            </p:cNvCxnSpPr>
            <p:nvPr/>
          </p:nvCxnSpPr>
          <p:spPr bwMode="auto">
            <a:xfrm rot="5400000" flipH="1" flipV="1">
              <a:off x="3664450" y="4608725"/>
              <a:ext cx="764410" cy="99601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  <a:stCxn id="43" idx="0"/>
            </p:cNvCxnSpPr>
            <p:nvPr/>
          </p:nvCxnSpPr>
          <p:spPr bwMode="auto">
            <a:xfrm rot="5400000" flipH="1" flipV="1">
              <a:off x="4803716" y="4975312"/>
              <a:ext cx="759111" cy="25754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  <a:stCxn id="46" idx="0"/>
            </p:cNvCxnSpPr>
            <p:nvPr/>
          </p:nvCxnSpPr>
          <p:spPr bwMode="auto">
            <a:xfrm rot="16200000" flipV="1">
              <a:off x="5857648" y="4686370"/>
              <a:ext cx="735264" cy="86987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Connector 10"/>
            <p:cNvCxnSpPr>
              <a:cxnSpLocks noChangeShapeType="1"/>
              <a:stCxn id="6" idx="3"/>
            </p:cNvCxnSpPr>
            <p:nvPr/>
          </p:nvCxnSpPr>
          <p:spPr bwMode="auto">
            <a:xfrm>
              <a:off x="2954715" y="2471041"/>
              <a:ext cx="616269" cy="61868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12"/>
            <p:cNvCxnSpPr>
              <a:cxnSpLocks noChangeShapeType="1"/>
            </p:cNvCxnSpPr>
            <p:nvPr/>
          </p:nvCxnSpPr>
          <p:spPr bwMode="auto">
            <a:xfrm>
              <a:off x="2753671" y="2709506"/>
              <a:ext cx="467787" cy="45838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8674" name="Object 2"/>
            <p:cNvGraphicFramePr>
              <a:graphicFrameLocks noChangeAspect="1"/>
            </p:cNvGraphicFramePr>
            <p:nvPr/>
          </p:nvGraphicFramePr>
          <p:xfrm>
            <a:off x="2267896" y="2659015"/>
            <a:ext cx="4708692" cy="1404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0" name="Photo Editor Photo" r:id="rId3" imgW="1905266" imgH="1390844" progId="">
                    <p:embed/>
                  </p:oleObj>
                </mc:Choice>
                <mc:Fallback>
                  <p:oleObj name="Photo Editor Photo" r:id="rId3" imgW="1905266" imgH="1390844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896" y="2659015"/>
                          <a:ext cx="4708692" cy="14049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818098" y="2277620"/>
              <a:ext cx="1136617" cy="3855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Calibri"/>
                  <a:ea typeface="+mn-ea"/>
                  <a:cs typeface="Calibri"/>
                </a:rPr>
                <a:t>Router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02536" y="2281595"/>
              <a:ext cx="1181292" cy="3855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Calibri"/>
                  <a:ea typeface="+mn-ea"/>
                  <a:cs typeface="Calibri"/>
                </a:rPr>
                <a:t>Router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013845" y="5488939"/>
              <a:ext cx="1069602" cy="378893"/>
            </a:xfrm>
            <a:prstGeom prst="rect">
              <a:avLst/>
            </a:prstGeom>
            <a:solidFill>
              <a:srgbClr val="E46C0A"/>
            </a:solidFill>
            <a:ln w="9525">
              <a:solidFill>
                <a:srgbClr val="E46C0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544664" y="5483640"/>
              <a:ext cx="1018356" cy="378893"/>
            </a:xfrm>
            <a:prstGeom prst="rect">
              <a:avLst/>
            </a:prstGeom>
            <a:solidFill>
              <a:srgbClr val="E46C0A"/>
            </a:solidFill>
            <a:ln w="9525">
              <a:solidFill>
                <a:srgbClr val="E46C0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6145126" y="5488939"/>
              <a:ext cx="1031496" cy="378893"/>
            </a:xfrm>
            <a:prstGeom prst="rect">
              <a:avLst/>
            </a:prstGeom>
            <a:solidFill>
              <a:srgbClr val="E46C0A"/>
            </a:solidFill>
            <a:ln w="9525">
              <a:solidFill>
                <a:srgbClr val="E46C0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79" name="Rounded Rectangle 78"/>
            <p:cNvSpPr>
              <a:spLocks noChangeArrowheads="1"/>
            </p:cNvSpPr>
            <p:nvPr/>
          </p:nvSpPr>
          <p:spPr bwMode="auto">
            <a:xfrm>
              <a:off x="1176862" y="914400"/>
              <a:ext cx="2044596" cy="195938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80" name="Rounded Rectangle 79"/>
            <p:cNvSpPr>
              <a:spLocks noChangeArrowheads="1"/>
            </p:cNvSpPr>
            <p:nvPr/>
          </p:nvSpPr>
          <p:spPr bwMode="auto">
            <a:xfrm>
              <a:off x="6269956" y="914400"/>
              <a:ext cx="2086644" cy="195938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8699" name="TextBox 80"/>
            <p:cNvSpPr txBox="1">
              <a:spLocks noChangeArrowheads="1"/>
            </p:cNvSpPr>
            <p:nvPr/>
          </p:nvSpPr>
          <p:spPr bwMode="auto">
            <a:xfrm>
              <a:off x="3689244" y="1679055"/>
              <a:ext cx="2079001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>
                  <a:latin typeface="Calibri" charset="0"/>
                </a:rPr>
                <a:t>Data Centers</a:t>
              </a:r>
            </a:p>
          </p:txBody>
        </p:sp>
        <p:grpSp>
          <p:nvGrpSpPr>
            <p:cNvPr id="28700" name="Group 86"/>
            <p:cNvGrpSpPr>
              <a:grpSpLocks/>
            </p:cNvGrpSpPr>
            <p:nvPr/>
          </p:nvGrpSpPr>
          <p:grpSpPr bwMode="auto">
            <a:xfrm>
              <a:off x="1483026" y="1081157"/>
              <a:ext cx="1386278" cy="580431"/>
              <a:chOff x="4311256" y="727214"/>
              <a:chExt cx="1386278" cy="580431"/>
            </a:xfrm>
          </p:grpSpPr>
          <p:sp>
            <p:nvSpPr>
              <p:cNvPr id="83" name="Rounded Rectangle 82"/>
              <p:cNvSpPr>
                <a:spLocks noChangeArrowheads="1"/>
              </p:cNvSpPr>
              <p:nvPr/>
            </p:nvSpPr>
            <p:spPr bwMode="auto">
              <a:xfrm>
                <a:off x="5079951" y="902256"/>
                <a:ext cx="232580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84" name="Rounded Rectangle 83"/>
              <p:cNvSpPr>
                <a:spLocks noChangeArrowheads="1"/>
              </p:cNvSpPr>
              <p:nvPr/>
            </p:nvSpPr>
            <p:spPr bwMode="auto">
              <a:xfrm>
                <a:off x="5464956" y="902256"/>
                <a:ext cx="232579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85" name="Rounded Rectangle 84"/>
              <p:cNvSpPr>
                <a:spLocks noChangeArrowheads="1"/>
              </p:cNvSpPr>
              <p:nvPr/>
            </p:nvSpPr>
            <p:spPr bwMode="auto">
              <a:xfrm>
                <a:off x="4311257" y="914178"/>
                <a:ext cx="232579" cy="39346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28719" name="TextBox 85"/>
              <p:cNvSpPr txBox="1">
                <a:spLocks noChangeArrowheads="1"/>
              </p:cNvSpPr>
              <p:nvPr/>
            </p:nvSpPr>
            <p:spPr bwMode="auto">
              <a:xfrm>
                <a:off x="4405808" y="727214"/>
                <a:ext cx="618954" cy="539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3600">
                    <a:solidFill>
                      <a:schemeClr val="accent1"/>
                    </a:solidFill>
                    <a:latin typeface="Calibri" charset="0"/>
                  </a:rPr>
                  <a:t> . .</a:t>
                </a:r>
              </a:p>
            </p:txBody>
          </p:sp>
        </p:grpSp>
        <p:grpSp>
          <p:nvGrpSpPr>
            <p:cNvPr id="28701" name="Group 87"/>
            <p:cNvGrpSpPr>
              <a:grpSpLocks/>
            </p:cNvGrpSpPr>
            <p:nvPr/>
          </p:nvGrpSpPr>
          <p:grpSpPr bwMode="auto">
            <a:xfrm>
              <a:off x="6657475" y="1068457"/>
              <a:ext cx="1386695" cy="580886"/>
              <a:chOff x="4310927" y="727214"/>
              <a:chExt cx="1386695" cy="580886"/>
            </a:xfrm>
          </p:grpSpPr>
          <p:sp>
            <p:nvSpPr>
              <p:cNvPr id="89" name="Rounded Rectangle 88"/>
              <p:cNvSpPr>
                <a:spLocks noChangeArrowheads="1"/>
              </p:cNvSpPr>
              <p:nvPr/>
            </p:nvSpPr>
            <p:spPr bwMode="auto">
              <a:xfrm>
                <a:off x="5079735" y="901708"/>
                <a:ext cx="232580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90" name="Rounded Rectangle 89"/>
              <p:cNvSpPr>
                <a:spLocks noChangeArrowheads="1"/>
              </p:cNvSpPr>
              <p:nvPr/>
            </p:nvSpPr>
            <p:spPr bwMode="auto">
              <a:xfrm>
                <a:off x="5464739" y="901708"/>
                <a:ext cx="232579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91" name="Rounded Rectangle 90"/>
              <p:cNvSpPr>
                <a:spLocks noChangeArrowheads="1"/>
              </p:cNvSpPr>
              <p:nvPr/>
            </p:nvSpPr>
            <p:spPr bwMode="auto">
              <a:xfrm>
                <a:off x="4311040" y="913631"/>
                <a:ext cx="232579" cy="39479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28715" name="TextBox 91"/>
              <p:cNvSpPr txBox="1">
                <a:spLocks noChangeArrowheads="1"/>
              </p:cNvSpPr>
              <p:nvPr/>
            </p:nvSpPr>
            <p:spPr bwMode="auto">
              <a:xfrm>
                <a:off x="4494833" y="727214"/>
                <a:ext cx="618954" cy="539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3600">
                    <a:solidFill>
                      <a:schemeClr val="accent1"/>
                    </a:solidFill>
                    <a:latin typeface="Calibri" charset="0"/>
                  </a:rPr>
                  <a:t>.</a:t>
                </a:r>
              </a:p>
            </p:txBody>
          </p:sp>
        </p:grpSp>
        <p:sp>
          <p:nvSpPr>
            <p:cNvPr id="28702" name="TextBox 92"/>
            <p:cNvSpPr txBox="1">
              <a:spLocks noChangeArrowheads="1"/>
            </p:cNvSpPr>
            <p:nvPr/>
          </p:nvSpPr>
          <p:spPr bwMode="auto">
            <a:xfrm>
              <a:off x="1124302" y="1693598"/>
              <a:ext cx="1261447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>
                  <a:latin typeface="Calibri" charset="0"/>
                </a:rPr>
                <a:t>Servers</a:t>
              </a:r>
            </a:p>
          </p:txBody>
        </p:sp>
        <p:sp>
          <p:nvSpPr>
            <p:cNvPr id="28703" name="TextBox 93"/>
            <p:cNvSpPr txBox="1">
              <a:spLocks noChangeArrowheads="1"/>
            </p:cNvSpPr>
            <p:nvPr/>
          </p:nvSpPr>
          <p:spPr bwMode="auto">
            <a:xfrm>
              <a:off x="7053105" y="1693598"/>
              <a:ext cx="1257900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>
                  <a:latin typeface="Calibri" charset="0"/>
                </a:rPr>
                <a:t>Servers</a:t>
              </a:r>
            </a:p>
          </p:txBody>
        </p:sp>
        <p:cxnSp>
          <p:nvCxnSpPr>
            <p:cNvPr id="96" name="Curved Connector 95"/>
            <p:cNvCxnSpPr>
              <a:cxnSpLocks noChangeShapeType="1"/>
            </p:cNvCxnSpPr>
            <p:nvPr/>
          </p:nvCxnSpPr>
          <p:spPr bwMode="auto">
            <a:xfrm rot="16200000" flipV="1">
              <a:off x="2002058" y="1965027"/>
              <a:ext cx="1935535" cy="130481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Curved Connector 104"/>
            <p:cNvCxnSpPr>
              <a:cxnSpLocks noChangeShapeType="1"/>
            </p:cNvCxnSpPr>
            <p:nvPr/>
          </p:nvCxnSpPr>
          <p:spPr bwMode="auto">
            <a:xfrm rot="16200000" flipH="1">
              <a:off x="2293112" y="1801433"/>
              <a:ext cx="1935535" cy="1631997"/>
            </a:xfrm>
            <a:prstGeom prst="curvedConnector3">
              <a:avLst>
                <a:gd name="adj1" fmla="val 4475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6" name="TextBox 117"/>
            <p:cNvSpPr txBox="1">
              <a:spLocks noChangeArrowheads="1"/>
            </p:cNvSpPr>
            <p:nvPr/>
          </p:nvSpPr>
          <p:spPr bwMode="auto">
            <a:xfrm>
              <a:off x="3016473" y="5490535"/>
              <a:ext cx="1072230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>
                  <a:latin typeface="Calibri" charset="0"/>
                </a:rPr>
                <a:t>Client</a:t>
              </a:r>
            </a:p>
          </p:txBody>
        </p:sp>
        <p:graphicFrame>
          <p:nvGraphicFramePr>
            <p:cNvPr id="28675" name="Object 3"/>
            <p:cNvGraphicFramePr>
              <a:graphicFrameLocks noChangeAspect="1"/>
            </p:cNvGraphicFramePr>
            <p:nvPr/>
          </p:nvGraphicFramePr>
          <p:xfrm>
            <a:off x="2444275" y="3975100"/>
            <a:ext cx="4710113" cy="1216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41" name="Photo Editor Photo" r:id="rId5" imgW="1905266" imgH="1390844" progId="">
                    <p:embed/>
                  </p:oleObj>
                </mc:Choice>
                <mc:Fallback>
                  <p:oleObj name="Photo Editor Photo" r:id="rId5" imgW="1905266" imgH="1390844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4275" y="3975100"/>
                          <a:ext cx="4710113" cy="12168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5079465" y="3585200"/>
              <a:ext cx="1405988" cy="6941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Calibri"/>
                  <a:ea typeface="+mn-ea"/>
                  <a:cs typeface="Calibri"/>
                </a:rPr>
                <a:t>Reverse Proxy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05690" y="3585200"/>
              <a:ext cx="1324520" cy="6941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Calibri"/>
                  <a:ea typeface="+mn-ea"/>
                  <a:cs typeface="Calibri"/>
                </a:rPr>
                <a:t>Reverse Proxy</a:t>
              </a:r>
            </a:p>
          </p:txBody>
        </p:sp>
        <p:cxnSp>
          <p:nvCxnSpPr>
            <p:cNvPr id="57" name="Curved Connector 56"/>
            <p:cNvCxnSpPr>
              <a:cxnSpLocks noChangeShapeType="1"/>
              <a:endCxn id="39" idx="0"/>
            </p:cNvCxnSpPr>
            <p:nvPr/>
          </p:nvCxnSpPr>
          <p:spPr bwMode="auto">
            <a:xfrm rot="5400000">
              <a:off x="3180170" y="4592231"/>
              <a:ext cx="1265185" cy="528231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Curved Connector 59"/>
            <p:cNvCxnSpPr>
              <a:cxnSpLocks noChangeShapeType="1"/>
            </p:cNvCxnSpPr>
            <p:nvPr/>
          </p:nvCxnSpPr>
          <p:spPr bwMode="auto">
            <a:xfrm rot="5400000" flipH="1" flipV="1">
              <a:off x="2793883" y="4659278"/>
              <a:ext cx="1257236" cy="40208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11" name="TextBox 61"/>
            <p:cNvSpPr txBox="1">
              <a:spLocks noChangeArrowheads="1"/>
            </p:cNvSpPr>
            <p:nvPr/>
          </p:nvSpPr>
          <p:spPr bwMode="auto">
            <a:xfrm>
              <a:off x="1755025" y="5007235"/>
              <a:ext cx="1476781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 i="1">
                  <a:latin typeface="Calibri" charset="0"/>
                </a:rPr>
                <a:t>Requests</a:t>
              </a:r>
            </a:p>
          </p:txBody>
        </p:sp>
      </p:grpSp>
      <p:sp>
        <p:nvSpPr>
          <p:cNvPr id="28677" name="TextBox 49"/>
          <p:cNvSpPr txBox="1">
            <a:spLocks noChangeArrowheads="1"/>
          </p:cNvSpPr>
          <p:nvPr/>
        </p:nvSpPr>
        <p:spPr bwMode="auto">
          <a:xfrm>
            <a:off x="4292600" y="62436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>
                <a:latin typeface="Calibri" charset="0"/>
              </a:rPr>
              <a:t>Client</a:t>
            </a:r>
          </a:p>
        </p:txBody>
      </p:sp>
      <p:sp>
        <p:nvSpPr>
          <p:cNvPr id="28678" name="TextBox 50"/>
          <p:cNvSpPr txBox="1">
            <a:spLocks noChangeArrowheads="1"/>
          </p:cNvSpPr>
          <p:nvPr/>
        </p:nvSpPr>
        <p:spPr bwMode="auto">
          <a:xfrm>
            <a:off x="6273800" y="6240463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>
                <a:latin typeface="Calibri" charset="0"/>
              </a:rPr>
              <a:t>Client</a:t>
            </a:r>
          </a:p>
        </p:txBody>
      </p:sp>
      <p:sp>
        <p:nvSpPr>
          <p:cNvPr id="28679" name="TextBox 53"/>
          <p:cNvSpPr txBox="1">
            <a:spLocks noChangeArrowheads="1"/>
          </p:cNvSpPr>
          <p:nvPr/>
        </p:nvSpPr>
        <p:spPr bwMode="auto">
          <a:xfrm>
            <a:off x="3733800" y="3132138"/>
            <a:ext cx="2006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>
                <a:latin typeface="Calibri" charset="0"/>
              </a:rPr>
              <a:t>Private Backbone</a:t>
            </a:r>
          </a:p>
        </p:txBody>
      </p:sp>
      <p:sp>
        <p:nvSpPr>
          <p:cNvPr id="28680" name="TextBox 54"/>
          <p:cNvSpPr txBox="1">
            <a:spLocks noChangeArrowheads="1"/>
          </p:cNvSpPr>
          <p:nvPr/>
        </p:nvSpPr>
        <p:spPr bwMode="auto">
          <a:xfrm>
            <a:off x="3884613" y="4900613"/>
            <a:ext cx="2006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>
                <a:latin typeface="Calibri" charset="0"/>
              </a:rPr>
              <a:t>Internet</a:t>
            </a:r>
          </a:p>
        </p:txBody>
      </p:sp>
      <p:sp>
        <p:nvSpPr>
          <p:cNvPr id="28681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Google Design</a:t>
            </a:r>
          </a:p>
        </p:txBody>
      </p:sp>
      <p:sp>
        <p:nvSpPr>
          <p:cNvPr id="286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6DC0BC11-450A-A340-BDB4-855E18666E40}" type="slidenum">
              <a:rPr lang="en-US" altLang="x-none" sz="12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n-US" altLang="x-none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Proxy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4906963"/>
          </a:xfrm>
        </p:spPr>
        <p:txBody>
          <a:bodyPr/>
          <a:lstStyle/>
          <a:p>
            <a:pPr>
              <a:spcAft>
                <a:spcPts val="2400"/>
              </a:spcAft>
              <a:buFont typeface="Arial" charset="0"/>
              <a:buNone/>
            </a:pPr>
            <a:r>
              <a:rPr lang="en-US" altLang="x-none"/>
              <a:t>(A)  Forward    (B)  Reverse    (C) Both    (D)  Neither</a:t>
            </a:r>
          </a:p>
          <a:p>
            <a:r>
              <a:rPr lang="en-US" altLang="x-none" sz="2800">
                <a:solidFill>
                  <a:srgbClr val="000000"/>
                </a:solidFill>
              </a:rPr>
              <a:t>Reactively replicates popular content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Reduces origin server costs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Reduces client ISP costs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Intelligent load balancing between origin servers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Offload form submissions (POSTs) and user auth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Content reassembly or transcoding on behalf of origin</a:t>
            </a:r>
          </a:p>
          <a:p>
            <a:r>
              <a:rPr lang="en-US" altLang="x-none" sz="2800">
                <a:solidFill>
                  <a:srgbClr val="000000"/>
                </a:solidFill>
              </a:rPr>
              <a:t>Smaller round-trip times to clients</a:t>
            </a:r>
          </a:p>
          <a:p>
            <a:r>
              <a:rPr lang="en-US" altLang="x-none" sz="2800">
                <a:solidFill>
                  <a:srgbClr val="000000"/>
                </a:solidFill>
              </a:rPr>
              <a:t>Maintain persistent connections to avoid TCP setup delay (handshake, slow start) </a:t>
            </a:r>
          </a:p>
          <a:p>
            <a:endParaRPr lang="en-US" altLang="x-none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184043F3-6BBB-754D-BFEC-C3E5E4507942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20309</TotalTime>
  <Words>1268</Words>
  <Application>Microsoft Macintosh PowerPoint</Application>
  <PresentationFormat>On-screen Show (4:3)</PresentationFormat>
  <Paragraphs>373</Paragraphs>
  <Slides>28</Slides>
  <Notes>16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Calibri</vt:lpstr>
      <vt:lpstr>Courier New</vt:lpstr>
      <vt:lpstr>Helvetica</vt:lpstr>
      <vt:lpstr>Times New Roman</vt:lpstr>
      <vt:lpstr>Wingdings</vt:lpstr>
      <vt:lpstr>Office Theme</vt:lpstr>
      <vt:lpstr>Photo Editor Photo</vt:lpstr>
      <vt:lpstr>Content Distribution Networks + P2P File Sharing</vt:lpstr>
      <vt:lpstr>Single Server, Poor Performance</vt:lpstr>
      <vt:lpstr>Skewed Popularity of Web Traffic</vt:lpstr>
      <vt:lpstr>Web Caching</vt:lpstr>
      <vt:lpstr>Proxy Caches</vt:lpstr>
      <vt:lpstr>Forward Proxy</vt:lpstr>
      <vt:lpstr>Reverse Proxy</vt:lpstr>
      <vt:lpstr>Google Design</vt:lpstr>
      <vt:lpstr>Proxy Caches</vt:lpstr>
      <vt:lpstr>Proxy Caches</vt:lpstr>
      <vt:lpstr>Limitations of Web Caching</vt:lpstr>
      <vt:lpstr>Modern HTTP Video-on-Demand</vt:lpstr>
      <vt:lpstr>What about large files?</vt:lpstr>
      <vt:lpstr>Peer-to-Peer Networks: BitTorrent</vt:lpstr>
      <vt:lpstr>BitTorrent: Simultaneous Downloads</vt:lpstr>
      <vt:lpstr>BitTorrent: Tracker</vt:lpstr>
      <vt:lpstr>BitTorrent: Overall Architecture</vt:lpstr>
      <vt:lpstr>BitTorrent: Overall Architecture</vt:lpstr>
      <vt:lpstr>BitTorrent: Overall Architecture</vt:lpstr>
      <vt:lpstr>BitTorrent: Overall Architecture</vt:lpstr>
      <vt:lpstr>BitTorrent: Overall Architecture</vt:lpstr>
      <vt:lpstr>BitTorrent: Overall Architecture</vt:lpstr>
      <vt:lpstr>BitTorrent: Overall Architecture</vt:lpstr>
      <vt:lpstr>BitTorrent: Chunk Request Order</vt:lpstr>
      <vt:lpstr>BitTorrent: Rarest Chunk First</vt:lpstr>
      <vt:lpstr>Free-Riding in P2P Networks</vt:lpstr>
      <vt:lpstr>Bit-Torrent: Preventing Free-Riding</vt:lpstr>
      <vt:lpstr>Conclusion</vt:lpstr>
    </vt:vector>
  </TitlesOfParts>
  <Company>Princeton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1776</cp:revision>
  <cp:lastPrinted>2018-04-11T02:58:36Z</cp:lastPrinted>
  <dcterms:created xsi:type="dcterms:W3CDTF">2014-03-24T03:17:35Z</dcterms:created>
  <dcterms:modified xsi:type="dcterms:W3CDTF">2019-04-07T21:36:40Z</dcterms:modified>
</cp:coreProperties>
</file>