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381" r:id="rId2"/>
    <p:sldId id="314" r:id="rId3"/>
    <p:sldId id="387" r:id="rId4"/>
    <p:sldId id="382" r:id="rId5"/>
    <p:sldId id="315" r:id="rId6"/>
    <p:sldId id="392" r:id="rId7"/>
    <p:sldId id="383" r:id="rId8"/>
    <p:sldId id="384" r:id="rId9"/>
    <p:sldId id="385" r:id="rId10"/>
    <p:sldId id="378" r:id="rId11"/>
    <p:sldId id="386" r:id="rId12"/>
    <p:sldId id="391" r:id="rId13"/>
    <p:sldId id="390" r:id="rId1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8" autoAdjust="0"/>
    <p:restoredTop sz="83861" autoAdjust="0"/>
  </p:normalViewPr>
  <p:slideViewPr>
    <p:cSldViewPr snapToGrid="0">
      <p:cViewPr>
        <p:scale>
          <a:sx n="90" d="100"/>
          <a:sy n="90" d="100"/>
        </p:scale>
        <p:origin x="1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8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2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5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i="1" dirty="0" err="1"/>
              <a:t>Flashield</a:t>
            </a:r>
            <a:r>
              <a:rPr lang="en-US" i="1" dirty="0"/>
              <a:t> : a Key-value Cache that Minimizes Writes to Flash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i="1" dirty="0"/>
              <a:t>Ashwini Raina</a:t>
            </a:r>
          </a:p>
          <a:p>
            <a:pPr>
              <a:lnSpc>
                <a:spcPct val="150000"/>
              </a:lnSpc>
            </a:pPr>
            <a:r>
              <a:rPr lang="en-US" i="1" dirty="0"/>
              <a:t>03/11/2019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  </a:t>
            </a:r>
            <a:r>
              <a:rPr lang="en-US" i="1" dirty="0"/>
              <a:t>DRAM-as-a-filter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D0FD-8313-5C4B-B173-7818642E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8" y="2076449"/>
            <a:ext cx="6485917" cy="31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  DRAM as an index for </a:t>
            </a:r>
            <a:r>
              <a:rPr lang="en-US" i="1" dirty="0"/>
              <a:t>flash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DEE82-5546-D046-8AC0-3F286DA4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09" y="4486477"/>
            <a:ext cx="6504891" cy="1856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6BE01-81AC-5949-A759-7ECB6C724465}"/>
              </a:ext>
            </a:extLst>
          </p:cNvPr>
          <p:cNvSpPr txBox="1"/>
          <p:nvPr/>
        </p:nvSpPr>
        <p:spPr>
          <a:xfrm>
            <a:off x="350196" y="1676279"/>
            <a:ext cx="762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spc="-50" dirty="0">
                <a:latin typeface="+mn-lt"/>
                <a:ea typeface="ＭＳ Ｐゴシック" pitchFamily="-1" charset="-128"/>
              </a:rPr>
              <a:t>Identities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spc="-50" dirty="0">
                <a:latin typeface="+mn-lt"/>
                <a:ea typeface="ＭＳ Ｐゴシック" pitchFamily="-1" charset="-128"/>
              </a:rPr>
              <a:t>of keys not stored in index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spc="-50" dirty="0">
                <a:latin typeface="+mn-lt"/>
                <a:ea typeface="ＭＳ Ｐゴシック" pitchFamily="-1" charset="-128"/>
              </a:rPr>
              <a:t>Uses a set of hash functions to look up key segment entry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spc="-50" dirty="0">
                <a:latin typeface="+mn-lt"/>
                <a:ea typeface="ＭＳ Ｐゴシック" pitchFamily="-1" charset="-128"/>
              </a:rPr>
              <a:t>Each segment has a bloom filter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spc="-50" dirty="0">
                <a:latin typeface="+mn-lt"/>
                <a:ea typeface="ＭＳ Ｐゴシック" pitchFamily="-1" charset="-128"/>
              </a:rPr>
              <a:t>16 pre-defined hash functions used to map the location of key within the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E0D62-F2C5-5043-9DE6-CA5B2D94D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104" y="3300413"/>
            <a:ext cx="4965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88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Classification using Support Vector Machine. 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Features used: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number of past reads 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number of past updates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Classifier predicts whether an object will be accessed at least n times in the future without being updated.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Achieves 75% to 90% accuracy on seven applications</a:t>
            </a:r>
          </a:p>
          <a:p>
            <a:pPr>
              <a:lnSpc>
                <a:spcPct val="130000"/>
              </a:lnSpc>
            </a:pPr>
            <a:endParaRPr lang="en-US" sz="28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  </a:t>
            </a:r>
            <a:r>
              <a:rPr lang="en-US" i="1" dirty="0"/>
              <a:t>Predict object “flashiness”</a:t>
            </a:r>
          </a:p>
        </p:txBody>
      </p:sp>
    </p:spTree>
    <p:extLst>
      <p:ext uri="{BB962C8B-B14F-4D97-AF65-F5344CB8AC3E}">
        <p14:creationId xmlns:p14="http://schemas.microsoft.com/office/powerpoint/2010/main" val="404391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51FDC4A-4C6E-EA48-A666-4E933B934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92" y="1780937"/>
            <a:ext cx="2621604" cy="29427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5C6C8-939C-6541-8506-E7AA15EFB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34" y="2471022"/>
            <a:ext cx="1386530" cy="409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4F017-9D27-E44E-B723-25FBE4FB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98" y="3570919"/>
            <a:ext cx="1481201" cy="412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140E4-2270-6943-BEBE-5C961C29B1B7}"/>
              </a:ext>
            </a:extLst>
          </p:cNvPr>
          <p:cNvSpPr txBox="1"/>
          <p:nvPr/>
        </p:nvSpPr>
        <p:spPr>
          <a:xfrm>
            <a:off x="1429623" y="156164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Clients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2F5003-E398-A64D-8BA9-71841990A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54" y="5034063"/>
            <a:ext cx="1106488" cy="934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A85AE-C3FB-3B46-9B7A-C87505060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849" y="4954187"/>
            <a:ext cx="993846" cy="1013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CA64E5-B4D2-354D-BDE8-95434AC0DA82}"/>
              </a:ext>
            </a:extLst>
          </p:cNvPr>
          <p:cNvSpPr txBox="1"/>
          <p:nvPr/>
        </p:nvSpPr>
        <p:spPr>
          <a:xfrm>
            <a:off x="736911" y="6158664"/>
            <a:ext cx="2129878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Typically use DRAM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29106-D4A5-A449-9F06-49B7B619C205}"/>
              </a:ext>
            </a:extLst>
          </p:cNvPr>
          <p:cNvSpPr txBox="1"/>
          <p:nvPr/>
        </p:nvSpPr>
        <p:spPr>
          <a:xfrm>
            <a:off x="3413695" y="1785938"/>
            <a:ext cx="57303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Why use Flash?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Client access times in order of hundreds of microseconds to milliseconds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Flash 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10X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cheaper than DRAM</a:t>
            </a:r>
          </a:p>
          <a:p>
            <a:pPr algn="l"/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Why is it not used?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Cache workloads wear out flash quickly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Device-Level Write Amplification (DLWA)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Reducing DLWA creates Cache Level Write Amplification (CLWA)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Next-gen QLC SSDs support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30X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fewer writes compared to TLC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BBE6C-E60B-6448-A0BD-5A923983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6" y="1527075"/>
            <a:ext cx="4221803" cy="2223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07523-C619-8242-BA24-1247FF90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557678"/>
            <a:ext cx="3911600" cy="199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3C71C4-3C29-8D45-B019-7CA9DE61E0A1}"/>
              </a:ext>
            </a:extLst>
          </p:cNvPr>
          <p:cNvSpPr txBox="1"/>
          <p:nvPr/>
        </p:nvSpPr>
        <p:spPr>
          <a:xfrm>
            <a:off x="239745" y="4034310"/>
            <a:ext cx="3895746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Large sequential writes reduce DLWA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8063A4-7587-B743-9E16-ADCCBD7D7782}"/>
              </a:ext>
            </a:extLst>
          </p:cNvPr>
          <p:cNvSpPr txBox="1"/>
          <p:nvPr/>
        </p:nvSpPr>
        <p:spPr>
          <a:xfrm>
            <a:off x="5095064" y="3734629"/>
            <a:ext cx="3744936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Large % of objects smaller than 1KB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6C2B0-51C8-664D-B8C9-4CDCE280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91" y="4704278"/>
            <a:ext cx="4686300" cy="660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82A9AB2-6D95-2942-803E-040289F2A6F2}"/>
              </a:ext>
            </a:extLst>
          </p:cNvPr>
          <p:cNvSpPr/>
          <p:nvPr/>
        </p:nvSpPr>
        <p:spPr>
          <a:xfrm>
            <a:off x="7300913" y="4416091"/>
            <a:ext cx="1657352" cy="111317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29F40D-D72C-A349-80C3-5DB626A3E728}"/>
              </a:ext>
            </a:extLst>
          </p:cNvPr>
          <p:cNvCxnSpPr/>
          <p:nvPr/>
        </p:nvCxnSpPr>
        <p:spPr>
          <a:xfrm flipH="1">
            <a:off x="6729415" y="2128836"/>
            <a:ext cx="242887" cy="1014413"/>
          </a:xfrm>
          <a:prstGeom prst="straightConnector1">
            <a:avLst/>
          </a:prstGeom>
          <a:ln w="25400">
            <a:solidFill>
              <a:srgbClr val="0070C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F092DA-9398-4346-BADF-495489CFE8AE}"/>
              </a:ext>
            </a:extLst>
          </p:cNvPr>
          <p:cNvSpPr txBox="1"/>
          <p:nvPr/>
        </p:nvSpPr>
        <p:spPr>
          <a:xfrm>
            <a:off x="6554320" y="1888629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257 bytes</a:t>
            </a:r>
          </a:p>
        </p:txBody>
      </p:sp>
    </p:spTree>
    <p:extLst>
      <p:ext uri="{BB962C8B-B14F-4D97-AF65-F5344CB8AC3E}">
        <p14:creationId xmlns:p14="http://schemas.microsoft.com/office/powerpoint/2010/main" val="6891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/>
          <a:p>
            <a:r>
              <a:rPr lang="en-US" sz="2600" b="1" dirty="0"/>
              <a:t>Victim Cache</a:t>
            </a:r>
            <a:r>
              <a:rPr lang="en-US" sz="2600" dirty="0"/>
              <a:t> - every object evicted from DRAM is written into flash.</a:t>
            </a:r>
          </a:p>
          <a:p>
            <a:pPr lvl="1"/>
            <a:r>
              <a:rPr lang="en-US" sz="2400" dirty="0"/>
              <a:t>suffers from high DLWA due to small writes to flash</a:t>
            </a:r>
          </a:p>
          <a:p>
            <a:r>
              <a:rPr lang="en-US" sz="2600" b="1" dirty="0"/>
              <a:t>RIPQ</a:t>
            </a:r>
            <a:r>
              <a:rPr lang="en-US" sz="2600" dirty="0"/>
              <a:t> – objects with similar read frequencies are written to flash in the same segment.</a:t>
            </a:r>
          </a:p>
          <a:p>
            <a:pPr lvl="1"/>
            <a:r>
              <a:rPr lang="en-US" sz="2400" dirty="0"/>
              <a:t>no admission policy; all incoming objects written to flash</a:t>
            </a:r>
          </a:p>
          <a:p>
            <a:pPr lvl="1"/>
            <a:r>
              <a:rPr lang="en-US" sz="2400" dirty="0"/>
              <a:t>If object read frequency changes in future, object needs to be re-written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860E9-CCB9-9E4C-8CBA-7E176B62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9" y="4494037"/>
            <a:ext cx="3655032" cy="12684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7A500F-A474-4749-8705-56B923A65190}"/>
              </a:ext>
            </a:extLst>
          </p:cNvPr>
          <p:cNvSpPr/>
          <p:nvPr/>
        </p:nvSpPr>
        <p:spPr>
          <a:xfrm>
            <a:off x="5725942" y="4649273"/>
            <a:ext cx="1307156" cy="111317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Flashield</a:t>
            </a:r>
            <a:r>
              <a:rPr lang="en-US" dirty="0"/>
              <a:t>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708EB-202A-AB4A-8B9E-092DC8B3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8" y="2076449"/>
            <a:ext cx="6485917" cy="31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Use DRAM as a filter to predict flash worthiness of objects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It will be accessed n times in the near future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It will be immutable in the near future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Use Machine Learning to predict flash worthiness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Classifier predicts whether an object will be accessed at least n times in the future without being updated.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Use DRAM as an index for flash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In-memory look up index 4bytes compared to 22bytes in RIPQ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Multiple choice hash table without chains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Bloom filter for each segment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16 predefined hash functions to map object location within a segment</a:t>
            </a:r>
          </a:p>
          <a:p>
            <a:pPr lvl="1">
              <a:lnSpc>
                <a:spcPct val="130000"/>
              </a:lnSpc>
            </a:pPr>
            <a:r>
              <a:rPr lang="en-US" sz="2300" dirty="0"/>
              <a:t>Priority is implemented as approximated LRU (CLOCK algorithm)</a:t>
            </a:r>
            <a:br>
              <a:rPr lang="en-US" sz="2300" dirty="0"/>
            </a:br>
            <a:endParaRPr lang="en-US" sz="2300" dirty="0"/>
          </a:p>
          <a:p>
            <a:pPr lvl="1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1245604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Efficient look-up index in DRAM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Frequently accessed objects can result in oversampling biases in classifier training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Single sample for each object chosen uniformly over all its accesses.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Evictions for objects stored on flash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Ghost bit serves as a hint to flash cleaning service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B77B2-A1FB-2748-8773-5A0B57E5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76" y="1447800"/>
            <a:ext cx="5407421" cy="2430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A5EAA-1FBC-6947-826D-344CC9AD7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098" y="4287837"/>
            <a:ext cx="4775200" cy="1422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064D5B-F76E-8342-8469-F49325EE1835}"/>
              </a:ext>
            </a:extLst>
          </p:cNvPr>
          <p:cNvSpPr/>
          <p:nvPr/>
        </p:nvSpPr>
        <p:spPr>
          <a:xfrm>
            <a:off x="3300413" y="1857375"/>
            <a:ext cx="628650" cy="1914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A8606-291C-EF40-A9E3-1671B5DE454D}"/>
              </a:ext>
            </a:extLst>
          </p:cNvPr>
          <p:cNvSpPr/>
          <p:nvPr/>
        </p:nvSpPr>
        <p:spPr>
          <a:xfrm>
            <a:off x="4832550" y="1857374"/>
            <a:ext cx="628650" cy="1914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A911E-0C70-704F-8BEC-C98B469B47E8}"/>
              </a:ext>
            </a:extLst>
          </p:cNvPr>
          <p:cNvSpPr/>
          <p:nvPr/>
        </p:nvSpPr>
        <p:spPr>
          <a:xfrm>
            <a:off x="6364687" y="1857374"/>
            <a:ext cx="628650" cy="1914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1FC61-CF9B-D84A-B4F4-3CAB27E4FAE4}"/>
              </a:ext>
            </a:extLst>
          </p:cNvPr>
          <p:cNvSpPr/>
          <p:nvPr/>
        </p:nvSpPr>
        <p:spPr>
          <a:xfrm>
            <a:off x="4271963" y="5172073"/>
            <a:ext cx="612873" cy="457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5433A-B152-3945-907D-A3AF71AD591A}"/>
              </a:ext>
            </a:extLst>
          </p:cNvPr>
          <p:cNvSpPr/>
          <p:nvPr/>
        </p:nvSpPr>
        <p:spPr>
          <a:xfrm>
            <a:off x="5657156" y="5134771"/>
            <a:ext cx="612873" cy="50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1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Paper published at NSDI in February 2019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49751</TotalTime>
  <Words>447</Words>
  <Application>Microsoft Macintosh PowerPoint</Application>
  <PresentationFormat>On-screen Show (4:3)</PresentationFormat>
  <Paragraphs>75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</vt:lpstr>
      <vt:lpstr>Times New Roman</vt:lpstr>
      <vt:lpstr>1_Office Theme</vt:lpstr>
      <vt:lpstr>Student Presentation  Flashield : a Key-value Cache that Minimizes Writes to Flash</vt:lpstr>
      <vt:lpstr>Problem Statement / Motivation</vt:lpstr>
      <vt:lpstr>Problem Statement / Motivation</vt:lpstr>
      <vt:lpstr>Previous Solutions</vt:lpstr>
      <vt:lpstr>Flashield Design</vt:lpstr>
      <vt:lpstr>Key Idea</vt:lpstr>
      <vt:lpstr>Key Challenges</vt:lpstr>
      <vt:lpstr>Key Result (Evaluation)</vt:lpstr>
      <vt:lpstr>Impact</vt:lpstr>
      <vt:lpstr>Technical Details</vt:lpstr>
      <vt:lpstr>Key Idea:   DRAM-as-a-filter</vt:lpstr>
      <vt:lpstr>Key Idea:   DRAM as an index for flash</vt:lpstr>
      <vt:lpstr>Key Idea:   Predict object “flashiness”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Ashwini Raina</cp:lastModifiedBy>
  <cp:revision>1508</cp:revision>
  <cp:lastPrinted>2016-09-14T02:16:39Z</cp:lastPrinted>
  <dcterms:created xsi:type="dcterms:W3CDTF">2013-10-08T01:49:25Z</dcterms:created>
  <dcterms:modified xsi:type="dcterms:W3CDTF">2019-03-11T13:14:29Z</dcterms:modified>
</cp:coreProperties>
</file>