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11.xml" ContentType="application/vnd.openxmlformats-officedocument.presentationml.notesSlide+xml"/>
  <Override PartName="/ppt/ink/ink1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2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13.xml" ContentType="application/inkml+xml"/>
  <Override PartName="/ppt/notesSlides/notesSlide20.xml" ContentType="application/vnd.openxmlformats-officedocument.presentationml.notesSlide+xml"/>
  <Override PartName="/ppt/ink/ink14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6"/>
  </p:notesMasterIdLst>
  <p:handoutMasterIdLst>
    <p:handoutMasterId r:id="rId27"/>
  </p:handoutMasterIdLst>
  <p:sldIdLst>
    <p:sldId id="381" r:id="rId2"/>
    <p:sldId id="350" r:id="rId3"/>
    <p:sldId id="332" r:id="rId4"/>
    <p:sldId id="382" r:id="rId5"/>
    <p:sldId id="315" r:id="rId6"/>
    <p:sldId id="401" r:id="rId7"/>
    <p:sldId id="402" r:id="rId8"/>
    <p:sldId id="397" r:id="rId9"/>
    <p:sldId id="383" r:id="rId10"/>
    <p:sldId id="405" r:id="rId11"/>
    <p:sldId id="406" r:id="rId12"/>
    <p:sldId id="407" r:id="rId13"/>
    <p:sldId id="399" r:id="rId14"/>
    <p:sldId id="384" r:id="rId15"/>
    <p:sldId id="387" r:id="rId16"/>
    <p:sldId id="388" r:id="rId17"/>
    <p:sldId id="389" r:id="rId18"/>
    <p:sldId id="390" r:id="rId19"/>
    <p:sldId id="385" r:id="rId20"/>
    <p:sldId id="378" r:id="rId21"/>
    <p:sldId id="403" r:id="rId22"/>
    <p:sldId id="411" r:id="rId23"/>
    <p:sldId id="410" r:id="rId24"/>
    <p:sldId id="409" r:id="rId25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204"/>
    <a:srgbClr val="FFFF99"/>
    <a:srgbClr val="0000FF"/>
    <a:srgbClr val="92D050"/>
    <a:srgbClr val="CCFFFF"/>
    <a:srgbClr val="FFCC99"/>
    <a:srgbClr val="FF3300"/>
    <a:srgbClr val="FFCC00"/>
    <a:srgbClr val="00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08" autoAdjust="0"/>
    <p:restoredTop sz="87669" autoAdjust="0"/>
  </p:normalViewPr>
  <p:slideViewPr>
    <p:cSldViewPr snapToGrid="0">
      <p:cViewPr>
        <p:scale>
          <a:sx n="98" d="100"/>
          <a:sy n="98" d="100"/>
        </p:scale>
        <p:origin x="1296" y="4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2432" y="192"/>
      </p:cViewPr>
      <p:guideLst/>
    </p:cSldViewPr>
  </p:notes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microsoft.com/office/2016/11/relationships/changesInfo" Target="changesInfos/changesInfo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handoutMaster" Target="handoutMasters/handoutMaster1.xml" /><Relationship Id="rId30" Type="http://schemas.openxmlformats.org/officeDocument/2006/relationships/theme" Target="theme/theme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ue Tan" userId="6d2726d033c57e38" providerId="LiveId" clId="{D43DB390-D595-C347-AEA0-1D3C409A32E3}"/>
    <pc:docChg chg="custSel delSld modSld">
      <pc:chgData name="Yue Tan" userId="6d2726d033c57e38" providerId="LiveId" clId="{D43DB390-D595-C347-AEA0-1D3C409A32E3}" dt="2019-04-08T07:52:22.808" v="97" actId="20577"/>
      <pc:docMkLst>
        <pc:docMk/>
      </pc:docMkLst>
      <pc:sldChg chg="del">
        <pc:chgData name="Yue Tan" userId="6d2726d033c57e38" providerId="LiveId" clId="{D43DB390-D595-C347-AEA0-1D3C409A32E3}" dt="2019-04-08T07:49:06.544" v="0" actId="2696"/>
        <pc:sldMkLst>
          <pc:docMk/>
          <pc:sldMk cId="2867207546" sldId="398"/>
        </pc:sldMkLst>
      </pc:sldChg>
      <pc:sldChg chg="modSp">
        <pc:chgData name="Yue Tan" userId="6d2726d033c57e38" providerId="LiveId" clId="{D43DB390-D595-C347-AEA0-1D3C409A32E3}" dt="2019-04-08T07:52:22.808" v="97" actId="20577"/>
        <pc:sldMkLst>
          <pc:docMk/>
          <pc:sldMk cId="2670393394" sldId="399"/>
        </pc:sldMkLst>
        <pc:spChg chg="mod">
          <ac:chgData name="Yue Tan" userId="6d2726d033c57e38" providerId="LiveId" clId="{D43DB390-D595-C347-AEA0-1D3C409A32E3}" dt="2019-04-08T07:52:22.808" v="97" actId="20577"/>
          <ac:spMkLst>
            <pc:docMk/>
            <pc:sldMk cId="2670393394" sldId="399"/>
            <ac:spMk id="2560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8T05:25:55.876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0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8T05:20:31.570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2663 1172 24575,'-9'-13'0,"0"2"0,-27-28 0,-11-2 0,3-1 0,-6-2 0,1 7 0,-4-1-643,-11-7 0,-3-1 643,-8 1 0,-2 3 0,2 4 0,-2 2 0,-10-6 0,4 4 0,23 14 0,-1 2 0,-25-13 0,-1 0 0,29 14 0,0 1 0,-3-3 0,-5-3 0,3 1 0,-13-3 0,3 1 0,7 3 0,2 1 157,2 1 0,4 2-157,-19-6 0,26 10 0,1-1 0,-22-10 0,-5 1 0,26 9 972,6 6-972,7 0 0,10 5 0,10 1 0,9 5 0,0-4 0,0 3 0,0-3 0,4 0 0,-3 3 0,3-3 0,-26 4 0,11 0 0,-12 0 0,26-4 0,12 3 0,14-3 0,0 4 0,10-4 0,-9 3 0,21-4 0,0 5 0,4 0 0,4 0 0,-17 0 0,-6 0 0,-9 4 0,-9-3 0,5 3 0,6 0 0,0-3 0,0 4 0,-19-1 0,-8-3 0,-24 4 0,-24 1 0,25-5 0,-12 5 0</inkml:trace>
  <inkml:trace contextRef="#ctx0" brushRef="#br0" timeOffset="596">0 81 24575,'4'9'0,"1"0"0,15 11 0,23 11 0,2 11 0,31 10 0,-19-9 0,-1-6 0,-18-14 0,-14-9 0,-13-5 0,-2-3 0,-9-2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8T05:20:03.390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 1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6T04:07:57.083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1142 0 24575,'-19'17'0,"2"-4"0,5 10 0,-5-10 0,-10 17 0,1-9 0,-6 11 0,-8 1 0,12-6 0,-28 21 0,28-25 0,-19 16 0,22-25 0,-22 18 0,12-10 0,-20 13 0,20-9 0,-10-6 0,19-2 0,-20 9 0,18-12 0,-12 17 0,15-18 0,-5 3 0,-12 10 0,7-6 0,1 7 0,11-11 0,5 0 0,-1-4 0,2 4 0,6-11 0,0 3 0,0-2 0,0 4 0,-1 0 0,1-1 0,0-3 0,5 2 0,1-7 0,5 2 0</inkml:trace>
  <inkml:trace contextRef="#ctx0" brushRef="#br0" timeOffset="1321">236 435 24575,'0'11'0,"0"0"0,-5 0 0,-7 6 0,-7 8 0,0 0 0,1 0 0,0 4 0,-2-2 0,0 5 0,2-1 0,6-13 0,1-1 0,-1 0 0,6-5 0,-5 5 0,10-6 0,-4 0 0,0 0 0,4 0 0,-9-5 0,9 4 0,-4-4 0,5 5 0,-5-5 0,4 4 0,0-9 0,8 4 0,16-11 0,11-1 0,14-7 0,8 6 0,-8-4 0,-2 5 0,-7 0 0,0 1 0,-6 0 0,-3 5 0,-5-5 0,5 6 0,-4-5 0,-1 4 0,12-11 0,-9 5 0,26-1 0,-6-4 0,0 10 0,-8-9 0,-15 9 0,-13-8 0,-3 9 0,-7-4 0,3 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8T06:23:36.868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144 76 24575,'0'9'0,"5"15"0,1-6 0,0 18 0,2-16 0,-7 0 0,4-6 0,-5-6 0,0 1 0,0 5 0,0-4 0,0 3 0,0-4 0,0 0 0,3-1 0,-2 1 0,3 0 0,-4 0 0,0 4 0,0 2 0,0 4 0,0 0 0,0 1 0,0 4 0,0-3 0,0 9 0,0-10 0,0 5 0,0-6 0,0 6 0,0 1 0,0 5 0,0-5 0,0-2 0,0-9 0,0 3 0,0-8 0,0 3 0,0-4 0,0 0 0,0 0 0,0-4 0,0-1 0</inkml:trace>
  <inkml:trace contextRef="#ctx0" brushRef="#br0" timeOffset="1046">186 1 24575,'-4'8'0,"-1"6"0,-9 6 0,2 6 0,-19 12 0,5 8 0,-9 1 0,7-2 0,12-22 0,6-5 0,6-17 0,4 3 0</inkml:trace>
  <inkml:trace contextRef="#ctx0" brushRef="#br0" timeOffset="1777">195 78 24575,'9'0'0,"5"9"0,7 19 0,13 8 0,17 32 0,5-16 0,7 5 0,-20-26 0,-14-11 0,-20-14 0,-9-2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8T06:23:36.868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144 76 24575,'0'9'0,"5"15"0,1-6 0,0 18 0,2-16 0,-7 0 0,4-6 0,-5-6 0,0 1 0,0 5 0,0-4 0,0 3 0,0-4 0,0 0 0,3-1 0,-2 1 0,3 0 0,-4 0 0,0 4 0,0 2 0,0 4 0,0 0 0,0 1 0,0 4 0,0-3 0,0 9 0,0-10 0,0 5 0,0-6 0,0 6 0,0 1 0,0 5 0,0-5 0,0-2 0,0-9 0,0 3 0,0-8 0,0 3 0,0-4 0,0 0 0,0 0 0,0-4 0,0-1 0</inkml:trace>
  <inkml:trace contextRef="#ctx0" brushRef="#br0" timeOffset="1046">186 1 24575,'-4'8'0,"-1"6"0,-9 6 0,2 6 0,-19 12 0,5 8 0,-9 1 0,7-2 0,12-22 0,6-5 0,6-17 0,4 3 0</inkml:trace>
  <inkml:trace contextRef="#ctx0" brushRef="#br0" timeOffset="1777">195 78 24575,'9'0'0,"5"9"0,7 19 0,13 8 0,17 32 0,5-16 0,7 5 0,-20-26 0,-14-11 0,-20-14 0,-9-2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8T05:20:03.390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8T05:20:06.279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0 1607 24575,'0'-15'0,"0"-8"0,0 1 0,0-9 0,5 0 0,-4 9 0,4-6 0,-1 12 0,-3-4 0,8-4 0,-8 13 0,8-13 0,-8 9 0,8-4 0,-8-1 0,3 6 0,0 0 0,-3 0 0,7 0 0,-7-1 0,8-3 0,-8 3 0,7-4 0,-7-1 0,8 1 0,-8 4 0,13-9 0,-12 8 0,12-14 0,-9 10 0,6-16 0,-1 8 0,1-22 0,0 16 0,-1-5 0,-4 15 0,3-7 0,-3 9 0,0-9 0,-2 16 0,-4 2 0,4-1 0,1 0 0,5-11 0,-4 9 0,-2-8 0,0 14 0,-3-8 0,8 3 0,-8 0 0,7-3 0,-7 3 0,4 1 0,-5 0 0,3 9 0,-2-3 0,3 3 0,0-4 0,-3 0 0,7-4 0,-7 3 0,4-9 0,-1 9 0,-3-3 0,3 4 0,-1 0 0,-2 0 0,3 0 0,0 0 0,-3 0 0,7-5 0,-7 4 0,4-3 0,-1 4 0,-3 0 0,6 0 0,-6 0 0,7 0 0,-3 4 0,0-3 0,3 3 0,-3-4 0,3 0 0,1 1 0,5-2 0,-4 1 0,3-5 0,-4 4 0,1-3 0,3 3 0,-3 1 0,8 0 0,-3-1 0,-1 1 0,0-1 0,-5 5 0,-1-3 0,-3 7 0,-1-2 0</inkml:trace>
  <inkml:trace contextRef="#ctx0" brushRef="#br0" timeOffset="1158">430 81 24575,'9'-5'0,"0"-3"0,17-8 0,-13 4 0,18-10 0,-21 13 0,3 4 0,-4 1 0,0 4 0,-1 0 0,1 0 0,0 0 0,0 0 0,4 0 0,-3 0 0,4 0 0,-6 0 0,1 0 0,-4 4 0,-1 1 0,0 0 0,-3 3 0,7-4 0,-7 5 0,3 0 0,-4 0 0,0 0 0,0-1 0,0 6 0,0-4 0,0 19 0,0-11 0,0 12 0,-5-5 0,4-5 0,-4 10 0,5-14 0,-4-1 0,3-7 0,-3-7 0,4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8T05:20:12.546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659 1741 24575,'0'-13'0,"-5"-7"0,-2-19 0,-9-8 0,3 0 0,-4-16 0,0 7 0,3-13 0,-8 15 0,10 10 0,-3 7 0,-1-2 0,3-5 0,-8-1 0,9 12 0,-3-3 0,-1 4 0,4-1 0,-4-4 0,7 15 0,-1-5 0,5 16 0,-4-11 0,8 11 0,-8-7 0,4 3 0,-5-4 0,5 4 0,0-3 0,1 3 0,-2-9 0,-4 3 0,1 1 0,-7-16 0,4 11 0,-4-19 0,6 18 0,-1-4 0,1 10 0,0-5 0,1 6 0,-2-6 0,6 9 0,-4-3 0,4 5 0,0 0 0,-3-1 0,7 1 0,-3 5 0,-1-4 0,0-2 0,-1 0 0,-2 2 0,7-1 0,-3 4 0,0-4 0,3 5 0,-7-10 0,-4-8 0,5 4 0,-7-11 0,9 22 0,-1-7 0,-2 10 0,7 0 0,-7 4 0,7-2 0,-3 2 0,-5-9 0,-1-1 0,-5 0 0,1 2 0,9 4 0,5 4 0,10 5 0,4 1 0,24 9 0,-4-4 0,17 5 0,-6 1 0,-6-6 0,-8 3 0,-6-8 0,-14 7 0,1-7 0,-11 3 0,3-4 0</inkml:trace>
  <inkml:trace contextRef="#ctx0" brushRef="#br0" timeOffset="900">25 55 24575,'0'9'0,"0"15"0,0-1 0,0 14 0,-4-11 0,3 10 0,-4-14 0,1 8 0,3-10 0,-4-6 0,5 0 0,0-6 0,0 1 0,0 0 0,0 0 0,0-4 0,0-1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8T05:20:20.207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0 1502 24575,'0'-14'0,"0"-26"0,0 3 0,0-35 0,0 2 0,0-24 0,0-2 0,0 16 0,6 7 0,5 27 0,2-19 0,3 28 0,-5-19 0,0 9 0,1-1 0,-1-11 0,0 26 0,-1-3 0,0 10 0,0 0 0,0 1 0,0 6 0,0 0 0,3-1 0,4-11 0,-2 9 0,0-4 0,-6 8 0,5 3 0,-4 1 0,8-5 0,-7 5 0,2-1 0,-3 5 0,-6 2 0,4 3 0,-7-4 0,7 4 0,-7-3 0,7 7 0,-7-7 0,7 7 0,-4-6 0,5 6 0,-4-7 0,3 7 0,-3-3 0,0 0 0,3 3 0,-4-3 0,5 4 0,0 0 0,0 0 0,0 0 0,-1 0 0,1 0 0,0 0 0,0 0 0,-1 0 0,1 0 0,-4 0 0,-1 0 0</inkml:trace>
  <inkml:trace contextRef="#ctx0" brushRef="#br0" timeOffset="1317">112 20 24575,'37'-5'0,"-14"-4"0,14 8 0,-22-4 0,3 5 0,-8 0 0,14 0 0,-3 0 0,10 0 0,-5 0 0,-2 0 0,-9 0 0,-2 0 0,-4 0 0,0 0 0,4 9 0,-3-3 0,15 18 0,-3-1 0,5 4 0,-1-6 0,-16-7 0,-1-5 0,-5-4 0,-3 2 0,3-2 0,-4 4 0,0 0 0,0 0 0,0 0 0,0-1 0,0 1 0,0 0 0,0 0 0,-4-1 0,3 1 0,-7 0 0,7 0 0,-7 0 0,7-1 0,-3 1 0,0 0 0,3 0 0,-3-4 0,4-1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8T05:45:26.553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0 1177 24575,'15'-14'0,"15"-17"0,-7 12 0,30-27 0,3 8 0,15-7 0,-6 1 0,-12 14-6784,-1-11 6784,-5 10 0,29-13 0,-28 23 0,0 2 0,35-14 0,-15 8 0,-1-1 0,18-9-2269,-25 13 1,2 0 2268,-6-3 0,-1 3 0,28-2 0,-26 1 0,2-1 0,29-4 4537,1-7-4537,-38 18 0,-3 1 0,8-7 0,17-2 6784,-33 7-6784,16-4 0,-21 5 0,14 0 0,-4-5 0,-5 6 0,10-2 0,-17 3 0,-1 4 0,-13 1 0,-5 1 0,-9 4 0,-1 1 0</inkml:trace>
  <inkml:trace contextRef="#ctx0" brushRef="#br0" timeOffset="1">2102 0 24575,'3'9'0,"7"5"0,10 1 0,-8 0 0,10-1 0,-11-5 0,4 5 0,3-7 0,-7 5 0,2-7 0,-4 9 0,5 0 0,1 11 0,5 1 0,1 5 0,0 0 0,-5-5 0,-1 4 0,-6-14 0,-4 7 0,-1-13 0,-4 3 0,0-4 0,0 5 0,-8 0 0,6 1 0,-16 8 0,7-11 0,-5 7 0,7-10 0,5-4 0,4-1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8T05:20:26.631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519 1395 24575,'0'-9'0,"0"-16"0,0 2 0,0-27 0,0-4 0,0-14 0,0-8 0,0 20 0,-11-7 0,4 22 0,-10-4 0,6 8 0,1 11 0,0-4 0,-1 4 0,1 0 0,-5-4 0,9 9 0,-13-9 0,12 9 0,-8-9 0,10 9 0,-4 1 0,4 2 0,-5-2 0,-5-6 0,-1-11 0,-1 9 0,-3-8 0,9 16 0,-4-5 0,5 0 0,0 4 0,5 1 0,-4 2 0,4 8 0,0-4 0,1 6 0,0 3 0,3-3 0,-3 3 0,0 0 0,3-3 0,-3 3 0,0 0 0,3-3 0,-3 3 0,0-4 0,-1-5 0,-9 0 0,3-6 0,-3 1 0,9 4 0,-4 1 0,4 10 0,0-4 0,-3 3 0,3-4 0,0 0 0,-2 4 0,6-3 0,-7 7 0,7-7 0,-12-2 0,7 4 0,0-2 0,7 8 0,30 10 0,-6-7 0,13 12 0,-2-14 0,-9 7 0,10-6 0,-11 2 0,-10 0 0,-7-3 0,-9 3 0</inkml:trace>
  <inkml:trace contextRef="#ctx0" brushRef="#br0" timeOffset="641">92 24 24575,'-5'4'0,"-3"-3"0,7 11 0,-7-1 0,2 13 0,-4 2 0,-1 11 0,0 2 0,5 6 0,-4-1 0,9-11 0,-8-7 0,8-12 0,-3-10 0,4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8T05:20:37.836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884 1634 24575,'-4'-9'0,"-8"-30"0,0 7 0,-19-57 0,3 15 0,11 20 0,-1-2 0,-3 3 0,2 2 0,-8-32 0,-6-6 0,4 35 0,-4-28 0,-3 19 0,10 1 0,-7 5 0,15 23 0,-16-22 0,16 26 0,-15-19 0,9 14 0,-5-6 0,6 3 0,9 16 0,4 3 0,1 6 0,-5-2 0,-1-10 0,4 9 0,-7-7 0,7 8 0,-9-10 0,-5 4 0,3-9 0,-8 8 0,8-8 0,-9 2 0,14 6 0,-3 6 0,11 4 0,0 6 0,-1-4 0,5 2 0,1 7 0,4-3 0</inkml:trace>
  <inkml:trace contextRef="#ctx0" brushRef="#br0" timeOffset="810">0 21 24575,'9'0'0,"16"-5"0,-2 4 0,8-8 0,-6 8 0,-10-4 0,3 5 0,-4 0 0,1 0 0,-6 4 0,4 1 0,-11 4 0,11-3 0,-13 1 0,8-2 0,-7 4 0,3-4 0,-4-1 0</inkml:trace>
  <inkml:trace contextRef="#ctx0" brushRef="#br0" timeOffset="1621">36 82 24575,'0'24'0,"0"-11"0,0 28 0,0-6 0,0 5 0,0 10 0,0-18 0,0 0 0,0-12 0,0-10 0,0-7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9-04-08T05:20:33.629"/>
    </inkml:context>
    <inkml:brush xml:id="br0">
      <inkml:brushProperty name="width" value="0.05" units="cm"/>
      <inkml:brushProperty name="height" value="0.05" units="cm"/>
      <inkml:brushProperty name="color" value="#E71225"/>
    </inkml:brush>
  </inkml:definitions>
  <inkml:trace contextRef="#ctx0" brushRef="#br0">0 1405 24575,'4'-9'0,"2"-10"0,3-2 0,7-16 0,-3-16 0,7 11 0,-1-29 0,-2 29 0,5-10 0,-10-5 0,4 20 0,1-26 0,-10 34 0,15-34 0,-15 27 0,16-23 0,-10-7 0,3 27 0,-9-31 0,2 35 0,-3-23 0,1 23 0,2 2 0,-4 15 0,4-2 0,6-6 0,-4 0 0,4-10 0,-4 3 0,0-6 0,4 2 0,-4 15 0,7-1 0,-7 8 0,2 0 0,-3 2 0,-2 4 0,1 0 0,0 4 0,-4-3 0,7-2 0,-10 4 0,7-3 0</inkml:trace>
  <inkml:trace contextRef="#ctx0" brushRef="#br0" timeOffset="416">506 0 24575,'-9'10'0,"-7"4"0,-30 9 0,-10 7 0,1 0 0,-9 5 0,29-7 0,-9 1 0,21-8 0,0-7 0,17-13 0,-3-1 0,13-9 0,-3 4 0,3 1 0</inkml:trace>
  <inkml:trace contextRef="#ctx0" brushRef="#br0" timeOffset="866">441 78 24575,'9'13'0,"5"7"0,-3 1 0,16 28 0,-7 2 0,15 17 0,-10-8 0,-2-20 0,-12-14 0,-3-13 0,-7-8 0,3-1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85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11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155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12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773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13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9165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14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9294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15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077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16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3959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17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106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18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701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19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52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21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624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235813-68A5-994F-98A0-B259A4623569}" type="slidenum">
              <a:rPr lang="en-US"/>
              <a:pPr/>
              <a:t>2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pitchFamily="-107" charset="-128"/>
              </a:rPr>
              <a:t>A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pitchFamily="-107" charset="-128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pitchFamily="-107" charset="-128"/>
              </a:rPr>
              <a:t>quick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pitchFamily="-107" charset="-128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pitchFamily="-107" charset="-128"/>
              </a:rPr>
              <a:t>recap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pitchFamily="-107" charset="-128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pitchFamily="-107" charset="-128"/>
              </a:rPr>
              <a:t>of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pitchFamily="-107" charset="-128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pitchFamily="-107" charset="-128"/>
              </a:rPr>
              <a:t>Chord.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4184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22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0869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23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5458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24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389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SEGUE: So we’ll come back to this point when we discuss Chord’s impact at the</a:t>
            </a:r>
            <a:r>
              <a:rPr lang="en-US" baseline="0" dirty="0"/>
              <a:t>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68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5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406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6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b="1" dirty="0">
                <a:latin typeface="Times New Roman" pitchFamily="-1" charset="0"/>
              </a:rPr>
              <a:t>Before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we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go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to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replication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level,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let’s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first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take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a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look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at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the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DHT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structure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Beehive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assumes,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which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deviates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a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bit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from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Chord</a:t>
            </a:r>
            <a:r>
              <a:rPr lang="zh-CN" altLang="en-US" b="1" dirty="0">
                <a:latin typeface="Times New Roman" pitchFamily="-1" charset="0"/>
              </a:rPr>
              <a:t> </a:t>
            </a:r>
            <a:r>
              <a:rPr lang="en-US" altLang="zh-CN" b="1" dirty="0">
                <a:latin typeface="Times New Roman" pitchFamily="-1" charset="0"/>
              </a:rPr>
              <a:t>DHT.</a:t>
            </a:r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580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7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037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8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394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9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56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10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09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2C562-3101-0D43-9BC5-1FD230FF41EF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061D7-F64F-8E4D-8C48-35B191211857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C55DC-D3DB-A142-8833-8A2BDFA4DAAA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447800"/>
            <a:ext cx="8565204" cy="50292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400"/>
              </a:spcBef>
              <a:defRPr sz="3000"/>
            </a:lvl1pPr>
            <a:lvl2pPr>
              <a:spcBef>
                <a:spcPts val="800"/>
              </a:spcBef>
              <a:defRPr sz="2800"/>
            </a:lvl2pPr>
            <a:lvl3pPr>
              <a:spcBef>
                <a:spcPts val="800"/>
              </a:spcBef>
              <a:defRPr sz="2400"/>
            </a:lvl3pPr>
            <a:lvl4pPr>
              <a:spcBef>
                <a:spcPts val="800"/>
              </a:spcBef>
              <a:defRPr sz="2200"/>
            </a:lvl4pPr>
            <a:lvl5pPr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Second main line</a:t>
            </a:r>
          </a:p>
          <a:p>
            <a:pPr lvl="1"/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76201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75945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4/8/2019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6C878-1A61-1D40-8C94-88B875F76C97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9" name="Picture 8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7AF70-5002-B24C-BAA9-0C2EC79E2C37}" type="datetime1">
              <a:rPr lang="en-US" smtClean="0"/>
              <a:t>4/8/2019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44EB9-203A-2649-A5DC-C807C557D821}" type="datetime1">
              <a:rPr lang="en-US" smtClean="0"/>
              <a:t>4/8/2019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68DF-4358-664B-A04B-7A4BE79C5464}" type="datetime1">
              <a:rPr lang="en-US" smtClean="0"/>
              <a:t>4/8/2019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B6B8-460D-9A45-A983-067DAFC8AE2B}" type="datetime1">
              <a:rPr lang="en-US" smtClean="0"/>
              <a:t>4/8/2019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AB581CF-9A74-854B-A279-C8C42F61C879}" type="datetime1">
              <a:rPr lang="en-US" smtClean="0"/>
              <a:pPr>
                <a:defRPr/>
              </a:pPr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 /><Relationship Id="rId13" Type="http://schemas.openxmlformats.org/officeDocument/2006/relationships/image" Target="../media/image14.png" /><Relationship Id="rId18" Type="http://schemas.openxmlformats.org/officeDocument/2006/relationships/customXml" Target="../ink/ink9.xml" /><Relationship Id="rId3" Type="http://schemas.openxmlformats.org/officeDocument/2006/relationships/image" Target="../media/image8.png" /><Relationship Id="rId21" Type="http://schemas.openxmlformats.org/officeDocument/2006/relationships/image" Target="../media/image18.png" /><Relationship Id="rId7" Type="http://schemas.openxmlformats.org/officeDocument/2006/relationships/image" Target="../media/image11.png" /><Relationship Id="rId12" Type="http://schemas.openxmlformats.org/officeDocument/2006/relationships/customXml" Target="../ink/ink6.xml" /><Relationship Id="rId17" Type="http://schemas.openxmlformats.org/officeDocument/2006/relationships/image" Target="../media/image16.png" /><Relationship Id="rId2" Type="http://schemas.openxmlformats.org/officeDocument/2006/relationships/notesSlide" Target="../notesSlides/notesSlide10.xml" /><Relationship Id="rId16" Type="http://schemas.openxmlformats.org/officeDocument/2006/relationships/customXml" Target="../ink/ink8.xml" /><Relationship Id="rId20" Type="http://schemas.openxmlformats.org/officeDocument/2006/relationships/customXml" Target="../ink/ink10.xml" /><Relationship Id="rId1" Type="http://schemas.openxmlformats.org/officeDocument/2006/relationships/slideLayout" Target="../slideLayouts/slideLayout2.xml" /><Relationship Id="rId6" Type="http://schemas.openxmlformats.org/officeDocument/2006/relationships/customXml" Target="../ink/ink3.xml" /><Relationship Id="rId11" Type="http://schemas.openxmlformats.org/officeDocument/2006/relationships/image" Target="../media/image13.png" /><Relationship Id="rId5" Type="http://schemas.openxmlformats.org/officeDocument/2006/relationships/image" Target="../media/image6.png" /><Relationship Id="rId15" Type="http://schemas.openxmlformats.org/officeDocument/2006/relationships/image" Target="../media/image15.png" /><Relationship Id="rId10" Type="http://schemas.openxmlformats.org/officeDocument/2006/relationships/customXml" Target="../ink/ink5.xml" /><Relationship Id="rId19" Type="http://schemas.openxmlformats.org/officeDocument/2006/relationships/image" Target="../media/image17.png" /><Relationship Id="rId4" Type="http://schemas.openxmlformats.org/officeDocument/2006/relationships/customXml" Target="../ink/ink2.xml" /><Relationship Id="rId9" Type="http://schemas.openxmlformats.org/officeDocument/2006/relationships/image" Target="../media/image12.png" /><Relationship Id="rId14" Type="http://schemas.openxmlformats.org/officeDocument/2006/relationships/customXml" Target="../ink/ink7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9.png" /><Relationship Id="rId4" Type="http://schemas.openxmlformats.org/officeDocument/2006/relationships/image" Target="../media/image6.png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2.png" /><Relationship Id="rId5" Type="http://schemas.openxmlformats.org/officeDocument/2006/relationships/image" Target="../media/image21.png" /><Relationship Id="rId4" Type="http://schemas.openxmlformats.org/officeDocument/2006/relationships/customXml" Target="../ink/ink1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27.png" /><Relationship Id="rId4" Type="http://schemas.openxmlformats.org/officeDocument/2006/relationships/image" Target="../media/image25.png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30.png" /><Relationship Id="rId5" Type="http://schemas.openxmlformats.org/officeDocument/2006/relationships/customXml" Target="../ink/ink13.xml" /><Relationship Id="rId4" Type="http://schemas.openxmlformats.org/officeDocument/2006/relationships/image" Target="../media/image26.png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 /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30.png" /><Relationship Id="rId5" Type="http://schemas.openxmlformats.org/officeDocument/2006/relationships/customXml" Target="../ink/ink14.xml" /><Relationship Id="rId4" Type="http://schemas.openxmlformats.org/officeDocument/2006/relationships/image" Target="../media/image26.png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6.png" /><Relationship Id="rId5" Type="http://schemas.openxmlformats.org/officeDocument/2006/relationships/customXml" Target="../ink/ink1.xml" /><Relationship Id="rId4" Type="http://schemas.openxmlformats.org/officeDocument/2006/relationships/image" Target="../media/image5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" y="166253"/>
            <a:ext cx="8763000" cy="2452255"/>
          </a:xfrm>
        </p:spPr>
        <p:txBody>
          <a:bodyPr anchor="ctr"/>
          <a:lstStyle/>
          <a:p>
            <a:r>
              <a:rPr lang="en-US" sz="2800" u="sng" dirty="0"/>
              <a:t>Student Presentation</a:t>
            </a:r>
            <a:br>
              <a:rPr lang="en-US" sz="3200" dirty="0"/>
            </a:br>
            <a:br>
              <a:rPr lang="en-US" dirty="0"/>
            </a:br>
            <a:r>
              <a:rPr lang="en-US" altLang="zh-CN" i="1" dirty="0"/>
              <a:t>Beehive:</a:t>
            </a:r>
            <a:r>
              <a:rPr lang="zh-CN" altLang="en-US" i="1" dirty="0"/>
              <a:t> </a:t>
            </a:r>
            <a:r>
              <a:rPr lang="en-US" altLang="zh-CN" i="1" dirty="0"/>
              <a:t>O(1)</a:t>
            </a:r>
            <a:r>
              <a:rPr lang="zh-CN" altLang="en-US" i="1" dirty="0"/>
              <a:t> </a:t>
            </a:r>
            <a:r>
              <a:rPr lang="en-US" altLang="zh-CN" i="1" dirty="0"/>
              <a:t>Lookup</a:t>
            </a:r>
            <a:r>
              <a:rPr lang="zh-CN" altLang="en-US" i="1" dirty="0"/>
              <a:t> </a:t>
            </a:r>
            <a:r>
              <a:rPr lang="en-US" altLang="zh-CN" i="1" dirty="0"/>
              <a:t>Performance</a:t>
            </a:r>
            <a:r>
              <a:rPr lang="zh-CN" altLang="en-US" i="1" dirty="0"/>
              <a:t> </a:t>
            </a:r>
            <a:r>
              <a:rPr lang="en-US" altLang="zh-CN" i="1" dirty="0"/>
              <a:t>for</a:t>
            </a:r>
            <a:r>
              <a:rPr lang="zh-CN" altLang="en-US" i="1" dirty="0"/>
              <a:t> </a:t>
            </a:r>
            <a:r>
              <a:rPr lang="en-US" altLang="zh-CN" i="1" dirty="0"/>
              <a:t>Power-Law</a:t>
            </a:r>
            <a:r>
              <a:rPr lang="zh-CN" altLang="en-US" i="1" dirty="0"/>
              <a:t> </a:t>
            </a:r>
            <a:r>
              <a:rPr lang="en-US" altLang="zh-CN" i="1" dirty="0"/>
              <a:t>Query</a:t>
            </a:r>
            <a:r>
              <a:rPr lang="zh-CN" altLang="en-US" i="1" dirty="0"/>
              <a:t> </a:t>
            </a:r>
            <a:r>
              <a:rPr lang="en-US" altLang="zh-CN" i="1" dirty="0"/>
              <a:t>Distributions</a:t>
            </a:r>
            <a:r>
              <a:rPr lang="zh-CN" altLang="en-US" i="1" dirty="0"/>
              <a:t> </a:t>
            </a:r>
            <a:r>
              <a:rPr lang="en-US" altLang="zh-CN" i="1" dirty="0"/>
              <a:t>in</a:t>
            </a:r>
            <a:r>
              <a:rPr lang="zh-CN" altLang="en-US" i="1" dirty="0"/>
              <a:t> </a:t>
            </a:r>
            <a:r>
              <a:rPr lang="en-US" altLang="zh-CN" i="1" dirty="0"/>
              <a:t>Peer-to-Peer</a:t>
            </a:r>
            <a:r>
              <a:rPr lang="zh-CN" altLang="en-US" i="1" dirty="0"/>
              <a:t> </a:t>
            </a:r>
            <a:r>
              <a:rPr lang="en-US" altLang="zh-CN" i="1" dirty="0"/>
              <a:t>Overlays</a:t>
            </a:r>
            <a:endParaRPr lang="en-US" i="1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2362200"/>
          </a:xfrm>
        </p:spPr>
        <p:txBody>
          <a:bodyPr>
            <a:normAutofit/>
          </a:bodyPr>
          <a:lstStyle/>
          <a:p>
            <a:r>
              <a:rPr lang="en-US" dirty="0"/>
              <a:t>COS 518: </a:t>
            </a:r>
            <a:r>
              <a:rPr lang="en-US" i="1" dirty="0"/>
              <a:t>Advanced Computer Systems</a:t>
            </a:r>
          </a:p>
          <a:p>
            <a:endParaRPr lang="en-US" dirty="0"/>
          </a:p>
          <a:p>
            <a:r>
              <a:rPr lang="en-US" altLang="zh-CN" i="1" dirty="0"/>
              <a:t>Yue</a:t>
            </a:r>
            <a:r>
              <a:rPr lang="zh-CN" altLang="en-US" i="1" dirty="0"/>
              <a:t> </a:t>
            </a:r>
            <a:r>
              <a:rPr lang="en-US" altLang="zh-CN" i="1" dirty="0"/>
              <a:t>Tan</a:t>
            </a:r>
            <a:endParaRPr lang="en-US" i="1" dirty="0"/>
          </a:p>
          <a:p>
            <a:pPr>
              <a:lnSpc>
                <a:spcPct val="150000"/>
              </a:lnSpc>
            </a:pPr>
            <a:r>
              <a:rPr lang="en-US" altLang="zh-CN" i="1" dirty="0"/>
              <a:t>04/08/2019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79162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50196" y="1447800"/>
                <a:ext cx="8793804" cy="54102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600" dirty="0">
                    <a:ea typeface="Cambria Math" panose="02040503050406030204" pitchFamily="18" charset="0"/>
                  </a:rPr>
                  <a:t>Beehive</a:t>
                </a:r>
                <a:r>
                  <a:rPr lang="zh-CN" altLang="en-US" sz="26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600" dirty="0">
                    <a:ea typeface="Cambria Math" panose="02040503050406030204" pitchFamily="18" charset="0"/>
                  </a:rPr>
                  <a:t>nodes</a:t>
                </a:r>
                <a:r>
                  <a:rPr lang="zh-CN" altLang="en-US" sz="26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600" dirty="0">
                    <a:ea typeface="Cambria Math" panose="02040503050406030204" pitchFamily="18" charset="0"/>
                  </a:rPr>
                  <a:t>measure</a:t>
                </a:r>
                <a:r>
                  <a:rPr lang="zh-CN" altLang="en-US" sz="2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6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600" dirty="0">
                    <a:ea typeface="Cambria Math" panose="02040503050406030204" pitchFamily="18" charset="0"/>
                  </a:rPr>
                  <a:t>and</a:t>
                </a:r>
                <a:r>
                  <a:rPr lang="zh-CN" altLang="en-US" sz="26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600" dirty="0">
                    <a:ea typeface="Cambria Math" panose="02040503050406030204" pitchFamily="18" charset="0"/>
                  </a:rPr>
                  <a:t>object</a:t>
                </a:r>
                <a:r>
                  <a:rPr lang="zh-CN" altLang="en-US" sz="26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600" dirty="0">
                    <a:ea typeface="Cambria Math" panose="02040503050406030204" pitchFamily="18" charset="0"/>
                  </a:rPr>
                  <a:t>popularities</a:t>
                </a:r>
                <a:r>
                  <a:rPr lang="zh-CN" altLang="en-US" sz="26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600" dirty="0">
                    <a:ea typeface="Cambria Math" panose="02040503050406030204" pitchFamily="18" charset="0"/>
                  </a:rPr>
                  <a:t>locally</a:t>
                </a:r>
                <a:r>
                  <a:rPr lang="zh-CN" altLang="en-US" sz="26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600" dirty="0">
                    <a:ea typeface="Cambria Math" panose="02040503050406030204" pitchFamily="18" charset="0"/>
                  </a:rPr>
                  <a:t>(i.e.</a:t>
                </a:r>
                <a:r>
                  <a:rPr lang="zh-CN" altLang="en-US" sz="26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600" dirty="0">
                    <a:ea typeface="Cambria Math" panose="02040503050406030204" pitchFamily="18" charset="0"/>
                  </a:rPr>
                  <a:t>w/o</a:t>
                </a:r>
                <a:r>
                  <a:rPr lang="zh-CN" altLang="en-US" sz="26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600" dirty="0">
                    <a:ea typeface="Cambria Math" panose="02040503050406030204" pitchFamily="18" charset="0"/>
                  </a:rPr>
                  <a:t>coordination</a:t>
                </a:r>
                <a:r>
                  <a:rPr lang="zh-CN" altLang="en-US" sz="26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600" dirty="0">
                    <a:ea typeface="Cambria Math" panose="02040503050406030204" pitchFamily="18" charset="0"/>
                  </a:rPr>
                  <a:t>w/</a:t>
                </a:r>
                <a:r>
                  <a:rPr lang="zh-CN" altLang="en-US" sz="26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600" dirty="0">
                    <a:ea typeface="Cambria Math" panose="02040503050406030204" pitchFamily="18" charset="0"/>
                  </a:rPr>
                  <a:t>other</a:t>
                </a:r>
                <a:r>
                  <a:rPr lang="zh-CN" altLang="en-US" sz="26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600" dirty="0">
                    <a:ea typeface="Cambria Math" panose="02040503050406030204" pitchFamily="18" charset="0"/>
                  </a:rPr>
                  <a:t>nodes)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2600" dirty="0">
                    <a:ea typeface="Cambria Math" panose="02040503050406030204" pitchFamily="18" charset="0"/>
                  </a:rPr>
                  <a:t>#</a:t>
                </a:r>
                <a:r>
                  <a:rPr lang="zh-CN" altLang="en-US" sz="26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600" dirty="0">
                    <a:ea typeface="Cambria Math" panose="02040503050406030204" pitchFamily="18" charset="0"/>
                  </a:rPr>
                  <a:t>accesses</a:t>
                </a:r>
                <a:r>
                  <a:rPr lang="zh-CN" altLang="en-US" sz="26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600" dirty="0">
                    <a:ea typeface="Cambria Math" panose="02040503050406030204" pitchFamily="18" charset="0"/>
                  </a:rPr>
                  <a:t>to</a:t>
                </a:r>
                <a:r>
                  <a:rPr lang="zh-CN" altLang="en-US" sz="26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600" dirty="0">
                    <a:ea typeface="Cambria Math" panose="02040503050406030204" pitchFamily="18" charset="0"/>
                  </a:rPr>
                  <a:t>replicated</a:t>
                </a:r>
                <a:r>
                  <a:rPr lang="zh-CN" altLang="en-US" sz="26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600" dirty="0">
                    <a:ea typeface="Cambria Math" panose="02040503050406030204" pitchFamily="18" charset="0"/>
                  </a:rPr>
                  <a:t>objects</a:t>
                </a:r>
                <a:r>
                  <a:rPr lang="zh-CN" altLang="en-US" sz="26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600" dirty="0">
                    <a:ea typeface="Cambria Math" panose="02040503050406030204" pitchFamily="18" charset="0"/>
                  </a:rPr>
                  <a:t>needs</a:t>
                </a:r>
                <a:r>
                  <a:rPr lang="zh-CN" altLang="en-US" sz="26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600" dirty="0">
                    <a:ea typeface="Cambria Math" panose="02040503050406030204" pitchFamily="18" charset="0"/>
                  </a:rPr>
                  <a:t>to</a:t>
                </a:r>
                <a:r>
                  <a:rPr lang="zh-CN" altLang="en-US" sz="26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600" dirty="0">
                    <a:ea typeface="Cambria Math" panose="02040503050406030204" pitchFamily="18" charset="0"/>
                  </a:rPr>
                  <a:t>be</a:t>
                </a:r>
                <a:r>
                  <a:rPr lang="zh-CN" altLang="en-US" sz="26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600" dirty="0">
                    <a:ea typeface="Cambria Math" panose="02040503050406030204" pitchFamily="18" charset="0"/>
                  </a:rPr>
                  <a:t>aggregated</a:t>
                </a:r>
                <a:r>
                  <a:rPr lang="zh-CN" altLang="en-US" sz="26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600" dirty="0">
                    <a:ea typeface="Cambria Math" panose="02040503050406030204" pitchFamily="18" charset="0"/>
                  </a:rPr>
                  <a:t>over</a:t>
                </a:r>
                <a:r>
                  <a:rPr lang="zh-CN" altLang="en-US" sz="26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600" dirty="0">
                    <a:ea typeface="Cambria Math" panose="02040503050406030204" pitchFamily="18" charset="0"/>
                  </a:rPr>
                  <a:t>all</a:t>
                </a:r>
                <a:r>
                  <a:rPr lang="zh-CN" altLang="en-US" sz="26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600" dirty="0">
                    <a:ea typeface="Cambria Math" panose="02040503050406030204" pitchFamily="18" charset="0"/>
                  </a:rPr>
                  <a:t>nodes</a:t>
                </a:r>
                <a:r>
                  <a:rPr lang="zh-CN" altLang="en-US" sz="26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600" dirty="0">
                    <a:ea typeface="Cambria Math" panose="02040503050406030204" pitchFamily="18" charset="0"/>
                  </a:rPr>
                  <a:t>that</a:t>
                </a:r>
                <a:r>
                  <a:rPr lang="zh-CN" altLang="en-US" sz="26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600" dirty="0">
                    <a:ea typeface="Cambria Math" panose="02040503050406030204" pitchFamily="18" charset="0"/>
                  </a:rPr>
                  <a:t>replicate</a:t>
                </a:r>
                <a:r>
                  <a:rPr lang="zh-CN" altLang="en-US" sz="26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600" dirty="0">
                    <a:ea typeface="Cambria Math" panose="02040503050406030204" pitchFamily="18" charset="0"/>
                  </a:rPr>
                  <a:t>them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altLang="zh-CN" sz="2600" dirty="0">
                    <a:ea typeface="Cambria Math" panose="02040503050406030204" pitchFamily="18" charset="0"/>
                  </a:rPr>
                  <a:t>Aggregation</a:t>
                </a:r>
                <a:r>
                  <a:rPr lang="zh-CN" altLang="en-US" sz="26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600" dirty="0">
                    <a:ea typeface="Cambria Math" panose="02040503050406030204" pitchFamily="18" charset="0"/>
                  </a:rPr>
                  <a:t>is</a:t>
                </a:r>
                <a:r>
                  <a:rPr lang="zh-CN" altLang="en-US" sz="26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600" dirty="0">
                    <a:ea typeface="Cambria Math" panose="02040503050406030204" pitchFamily="18" charset="0"/>
                  </a:rPr>
                  <a:t>done</a:t>
                </a:r>
                <a:r>
                  <a:rPr lang="zh-CN" altLang="en-US" sz="26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600" dirty="0">
                    <a:ea typeface="Cambria Math" panose="02040503050406030204" pitchFamily="18" charset="0"/>
                  </a:rPr>
                  <a:t>in</a:t>
                </a:r>
                <a:r>
                  <a:rPr lang="zh-CN" altLang="en-US" sz="26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600" dirty="0">
                    <a:ea typeface="Cambria Math" panose="02040503050406030204" pitchFamily="18" charset="0"/>
                  </a:rPr>
                  <a:t>a</a:t>
                </a:r>
                <a:r>
                  <a:rPr lang="zh-CN" altLang="en-US" sz="26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600" dirty="0">
                    <a:ea typeface="Cambria Math" panose="02040503050406030204" pitchFamily="18" charset="0"/>
                  </a:rPr>
                  <a:t>periodic</a:t>
                </a:r>
                <a:r>
                  <a:rPr lang="zh-CN" altLang="en-US" sz="260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sz="2600" dirty="0">
                    <a:ea typeface="Cambria Math" panose="02040503050406030204" pitchFamily="18" charset="0"/>
                  </a:rPr>
                  <a:t>fashion</a:t>
                </a:r>
              </a:p>
            </p:txBody>
          </p:sp>
        </mc:Choice>
        <mc:Fallback xmlns="">
          <p:sp>
            <p:nvSpPr>
              <p:cNvPr id="25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0196" y="1447800"/>
                <a:ext cx="8793804" cy="5410200"/>
              </a:xfrm>
              <a:blipFill>
                <a:blip r:embed="rId3"/>
                <a:stretch>
                  <a:fillRect l="-1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Aggregation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34673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Aggregation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DB371E-89F3-E349-89A6-572304F576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51548" y="1947817"/>
            <a:ext cx="4762500" cy="254000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40E9A3-6AD6-E748-9567-F65355727776}"/>
                  </a:ext>
                </a:extLst>
              </p14:cNvPr>
              <p14:cNvContentPartPr/>
              <p14:nvPr/>
            </p14:nvContentPartPr>
            <p14:xfrm>
              <a:off x="7488977" y="6611451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40E9A3-6AD6-E748-9567-F6535572777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80337" y="660281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A2F875F-C218-C84A-AD87-D6B8D329CDF4}"/>
                  </a:ext>
                </a:extLst>
              </p14:cNvPr>
              <p14:cNvContentPartPr/>
              <p14:nvPr/>
            </p14:nvContentPartPr>
            <p14:xfrm>
              <a:off x="3928217" y="3274251"/>
              <a:ext cx="243000" cy="5788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A2F875F-C218-C84A-AD87-D6B8D329CD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19217" y="3265251"/>
                <a:ext cx="260640" cy="59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B1A3713-9C9A-6842-BE2C-41249659BA73}"/>
                  </a:ext>
                </a:extLst>
              </p14:cNvPr>
              <p14:cNvContentPartPr/>
              <p14:nvPr/>
            </p14:nvContentPartPr>
            <p14:xfrm>
              <a:off x="4692497" y="3279651"/>
              <a:ext cx="237240" cy="6267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B1A3713-9C9A-6842-BE2C-41249659BA7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83497" y="3271011"/>
                <a:ext cx="254880" cy="64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69ED11B-372A-7942-8125-C87E4668E1C1}"/>
                  </a:ext>
                </a:extLst>
              </p14:cNvPr>
              <p14:cNvContentPartPr/>
              <p14:nvPr/>
            </p14:nvContentPartPr>
            <p14:xfrm>
              <a:off x="2628977" y="3280011"/>
              <a:ext cx="207000" cy="540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69ED11B-372A-7942-8125-C87E4668E1C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19977" y="3271011"/>
                <a:ext cx="22464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F9FE1B6-1F9D-DE46-A165-DEF95259ACC8}"/>
                  </a:ext>
                </a:extLst>
              </p14:cNvPr>
              <p14:cNvContentPartPr/>
              <p14:nvPr/>
            </p14:nvContentPartPr>
            <p14:xfrm>
              <a:off x="3267257" y="2529051"/>
              <a:ext cx="858960" cy="424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F9FE1B6-1F9D-DE46-A165-DEF95259ACC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58261" y="2520051"/>
                <a:ext cx="876593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FD098D5-E30C-F84F-A239-F903A04085E3}"/>
                  </a:ext>
                </a:extLst>
              </p14:cNvPr>
              <p14:cNvContentPartPr/>
              <p14:nvPr/>
            </p14:nvContentPartPr>
            <p14:xfrm>
              <a:off x="3378137" y="3371091"/>
              <a:ext cx="187200" cy="5022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FD098D5-E30C-F84F-A239-F903A04085E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69480" y="3362451"/>
                <a:ext cx="204874" cy="51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E0F0CA5-7A19-2342-87E2-DFBCE68CD686}"/>
                  </a:ext>
                </a:extLst>
              </p14:cNvPr>
              <p14:cNvContentPartPr/>
              <p14:nvPr/>
            </p14:nvContentPartPr>
            <p14:xfrm>
              <a:off x="5913617" y="3359931"/>
              <a:ext cx="318600" cy="5886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E0F0CA5-7A19-2342-87E2-DFBCE68CD68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04617" y="3350931"/>
                <a:ext cx="336240" cy="6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C023E43-2176-3444-8638-011B65A74BF0}"/>
                  </a:ext>
                </a:extLst>
              </p14:cNvPr>
              <p14:cNvContentPartPr/>
              <p14:nvPr/>
            </p14:nvContentPartPr>
            <p14:xfrm>
              <a:off x="5196497" y="3323931"/>
              <a:ext cx="226800" cy="5061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C023E43-2176-3444-8638-011B65A74BF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87497" y="3314931"/>
                <a:ext cx="24444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F76D13F-9A0D-9D47-B8DB-0AFA4FA1440A}"/>
                  </a:ext>
                </a:extLst>
              </p14:cNvPr>
              <p14:cNvContentPartPr/>
              <p14:nvPr/>
            </p14:nvContentPartPr>
            <p14:xfrm>
              <a:off x="4724537" y="2594931"/>
              <a:ext cx="959040" cy="4219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F76D13F-9A0D-9D47-B8DB-0AFA4FA1440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715537" y="2586291"/>
                <a:ext cx="976680" cy="439560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A9CF9536-6BA3-7F45-A317-D00BA56231F4}"/>
              </a:ext>
            </a:extLst>
          </p:cNvPr>
          <p:cNvSpPr txBox="1"/>
          <p:nvPr/>
        </p:nvSpPr>
        <p:spPr>
          <a:xfrm>
            <a:off x="643277" y="5063582"/>
            <a:ext cx="84340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Local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measured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values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are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aggregated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propagated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towards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home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node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(red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arrows)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home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node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disseminates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updated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values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downwards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leaf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nodes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(black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arrows)</a:t>
            </a:r>
          </a:p>
        </p:txBody>
      </p:sp>
    </p:spTree>
    <p:extLst>
      <p:ext uri="{BB962C8B-B14F-4D97-AF65-F5344CB8AC3E}">
        <p14:creationId xmlns:p14="http://schemas.microsoft.com/office/powerpoint/2010/main" val="167767751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Aggregation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A40E9A3-6AD6-E748-9567-F65355727776}"/>
                  </a:ext>
                </a:extLst>
              </p14:cNvPr>
              <p14:cNvContentPartPr/>
              <p14:nvPr/>
            </p14:nvContentPartPr>
            <p14:xfrm>
              <a:off x="7488977" y="6611451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A40E9A3-6AD6-E748-9567-F653557277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80337" y="6602811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28C281-237F-3748-A4C2-48005942AD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0196" y="1582251"/>
                <a:ext cx="8565204" cy="5029200"/>
              </a:xfrm>
            </p:spPr>
            <p:txBody>
              <a:bodyPr/>
              <a:lstStyle/>
              <a:p>
                <a:r>
                  <a:rPr lang="en-US" altLang="zh-CN" dirty="0"/>
                  <a:t>Each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node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linear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regression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estimates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During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aggregation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dissemination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#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accesses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object,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nodes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also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exchange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their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local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take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average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across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received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28C281-237F-3748-A4C2-48005942AD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0196" y="1582251"/>
                <a:ext cx="8565204" cy="5029200"/>
              </a:xfrm>
              <a:blipFill>
                <a:blip r:embed="rId5"/>
                <a:stretch>
                  <a:fillRect l="-2222" t="-1511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609451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/>
              <a:t>Consists</a:t>
            </a:r>
            <a:r>
              <a:rPr lang="zh-CN" altLang="en-US" sz="2800" dirty="0"/>
              <a:t> </a:t>
            </a:r>
            <a:r>
              <a:rPr lang="en-US" altLang="zh-CN" sz="2800" dirty="0"/>
              <a:t>of</a:t>
            </a:r>
            <a:r>
              <a:rPr lang="zh-CN" altLang="en-US" sz="2800" dirty="0"/>
              <a:t> </a:t>
            </a:r>
            <a:r>
              <a:rPr lang="en-US" altLang="zh-CN" sz="2800" dirty="0"/>
              <a:t>two</a:t>
            </a:r>
            <a:r>
              <a:rPr lang="zh-CN" altLang="en-US" sz="2800" dirty="0"/>
              <a:t> </a:t>
            </a:r>
            <a:r>
              <a:rPr lang="en-US" altLang="zh-CN" sz="2800" dirty="0"/>
              <a:t>phases:</a:t>
            </a:r>
            <a:r>
              <a:rPr lang="zh-CN" altLang="en-US" sz="2800" dirty="0"/>
              <a:t> </a:t>
            </a:r>
            <a:r>
              <a:rPr lang="en-US" altLang="zh-CN" sz="2800" dirty="0"/>
              <a:t>Analysis</a:t>
            </a:r>
            <a:r>
              <a:rPr lang="zh-CN" altLang="en-US" sz="2800" dirty="0"/>
              <a:t> </a:t>
            </a:r>
            <a:r>
              <a:rPr lang="en-US" altLang="zh-CN" sz="2800" dirty="0"/>
              <a:t>and</a:t>
            </a:r>
            <a:r>
              <a:rPr lang="zh-CN" altLang="en-US" sz="2800" dirty="0"/>
              <a:t> </a:t>
            </a:r>
            <a:r>
              <a:rPr lang="en-US" altLang="zh-CN" sz="2800" dirty="0"/>
              <a:t>Replicate.</a:t>
            </a:r>
            <a:r>
              <a:rPr lang="zh-CN" altLang="en-US" sz="2800" dirty="0"/>
              <a:t> </a:t>
            </a:r>
            <a:r>
              <a:rPr lang="en-US" altLang="zh-CN" sz="2800" dirty="0"/>
              <a:t>Both</a:t>
            </a:r>
            <a:r>
              <a:rPr lang="zh-CN" altLang="en-US" sz="2800" dirty="0"/>
              <a:t> </a:t>
            </a:r>
            <a:r>
              <a:rPr lang="en-US" altLang="zh-CN" sz="2800" dirty="0"/>
              <a:t>are</a:t>
            </a:r>
            <a:r>
              <a:rPr lang="zh-CN" altLang="en-US" sz="2800" dirty="0"/>
              <a:t> </a:t>
            </a:r>
            <a:r>
              <a:rPr lang="en-US" altLang="zh-CN" sz="2800" dirty="0"/>
              <a:t>done</a:t>
            </a:r>
            <a:r>
              <a:rPr lang="zh-CN" altLang="en-US" sz="2800" dirty="0"/>
              <a:t> </a:t>
            </a:r>
            <a:r>
              <a:rPr lang="en-US" altLang="zh-CN" sz="2800" dirty="0"/>
              <a:t>periodically</a:t>
            </a:r>
            <a:endParaRPr lang="en-US" altLang="zh-CN" sz="2600" dirty="0"/>
          </a:p>
          <a:p>
            <a:pPr>
              <a:lnSpc>
                <a:spcPct val="130000"/>
              </a:lnSpc>
            </a:pPr>
            <a:r>
              <a:rPr lang="en-US" altLang="zh-CN" sz="2600" dirty="0"/>
              <a:t>Analysis</a:t>
            </a:r>
            <a:r>
              <a:rPr lang="zh-CN" altLang="en-US" sz="2600" dirty="0"/>
              <a:t> </a:t>
            </a:r>
            <a:r>
              <a:rPr lang="en-US" altLang="zh-CN" sz="2600" dirty="0"/>
              <a:t>phase</a:t>
            </a:r>
            <a:r>
              <a:rPr lang="zh-CN" altLang="en-US" sz="2600" dirty="0"/>
              <a:t> </a:t>
            </a:r>
            <a:r>
              <a:rPr lang="en-US" altLang="zh-CN" sz="2600" dirty="0"/>
              <a:t>calculates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solution</a:t>
            </a:r>
            <a:r>
              <a:rPr lang="zh-CN" altLang="en-US" sz="2600" dirty="0"/>
              <a:t> </a:t>
            </a:r>
            <a:r>
              <a:rPr lang="en-US" altLang="zh-CN" sz="2600" dirty="0"/>
              <a:t>of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analytical</a:t>
            </a:r>
            <a:r>
              <a:rPr lang="zh-CN" altLang="en-US" sz="2600" dirty="0"/>
              <a:t> </a:t>
            </a:r>
            <a:r>
              <a:rPr lang="en-US" altLang="zh-CN" sz="2600" dirty="0"/>
              <a:t>model,</a:t>
            </a:r>
            <a:r>
              <a:rPr lang="zh-CN" altLang="en-US" sz="2600" dirty="0"/>
              <a:t> </a:t>
            </a:r>
            <a:r>
              <a:rPr lang="en-US" altLang="zh-CN" sz="2600" dirty="0"/>
              <a:t>changing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fraction</a:t>
            </a:r>
            <a:r>
              <a:rPr lang="zh-CN" altLang="en-US" sz="2600" dirty="0"/>
              <a:t> </a:t>
            </a:r>
            <a:r>
              <a:rPr lang="en-US" altLang="zh-CN" sz="2600" dirty="0"/>
              <a:t>of</a:t>
            </a:r>
            <a:r>
              <a:rPr lang="zh-CN" altLang="en-US" sz="2600" dirty="0"/>
              <a:t> </a:t>
            </a:r>
            <a:r>
              <a:rPr lang="en-US" altLang="zh-CN" sz="2600" dirty="0"/>
              <a:t>objects</a:t>
            </a:r>
            <a:r>
              <a:rPr lang="zh-CN" altLang="en-US" sz="2600" dirty="0"/>
              <a:t> </a:t>
            </a:r>
            <a:r>
              <a:rPr lang="en-US" altLang="zh-CN" sz="2600" dirty="0"/>
              <a:t>replicated</a:t>
            </a:r>
            <a:r>
              <a:rPr lang="zh-CN" altLang="en-US" sz="2600" dirty="0"/>
              <a:t> </a:t>
            </a:r>
            <a:r>
              <a:rPr lang="en-US" altLang="zh-CN" sz="2600" dirty="0"/>
              <a:t>at</a:t>
            </a:r>
            <a:r>
              <a:rPr lang="zh-CN" altLang="en-US" sz="2600" dirty="0"/>
              <a:t> </a:t>
            </a:r>
            <a:r>
              <a:rPr lang="en-US" altLang="zh-CN" sz="2600" dirty="0"/>
              <a:t>each</a:t>
            </a:r>
            <a:r>
              <a:rPr lang="zh-CN" altLang="en-US" sz="2600" dirty="0"/>
              <a:t> </a:t>
            </a:r>
            <a:r>
              <a:rPr lang="en-US" altLang="zh-CN" sz="2600" dirty="0"/>
              <a:t>level</a:t>
            </a:r>
            <a:r>
              <a:rPr lang="zh-CN" altLang="en-US" sz="2600" dirty="0"/>
              <a:t> </a:t>
            </a:r>
            <a:r>
              <a:rPr lang="en-US" altLang="zh-CN" sz="2600" dirty="0"/>
              <a:t>and each</a:t>
            </a:r>
            <a:r>
              <a:rPr lang="zh-CN" altLang="en-US" sz="2600" dirty="0"/>
              <a:t> </a:t>
            </a:r>
            <a:r>
              <a:rPr lang="en-US" altLang="zh-CN" sz="2600" dirty="0"/>
              <a:t>object’s</a:t>
            </a:r>
            <a:r>
              <a:rPr lang="zh-CN" altLang="en-US" sz="2600" dirty="0"/>
              <a:t> </a:t>
            </a:r>
            <a:r>
              <a:rPr lang="en-US" altLang="zh-CN" sz="2600" dirty="0"/>
              <a:t>replication</a:t>
            </a:r>
            <a:r>
              <a:rPr lang="zh-CN" altLang="en-US" sz="2600" dirty="0"/>
              <a:t> </a:t>
            </a:r>
            <a:r>
              <a:rPr lang="en-US" altLang="zh-CN" sz="2600" dirty="0"/>
              <a:t>level.</a:t>
            </a:r>
          </a:p>
          <a:p>
            <a:pPr>
              <a:lnSpc>
                <a:spcPct val="130000"/>
              </a:lnSpc>
            </a:pPr>
            <a:r>
              <a:rPr lang="en-US" altLang="zh-CN" sz="2600" dirty="0"/>
              <a:t>Replicate</a:t>
            </a:r>
            <a:r>
              <a:rPr lang="zh-CN" altLang="en-US" sz="2600" dirty="0"/>
              <a:t> </a:t>
            </a:r>
            <a:r>
              <a:rPr lang="en-US" altLang="zh-CN" sz="2600" dirty="0"/>
              <a:t>phase</a:t>
            </a:r>
            <a:r>
              <a:rPr lang="zh-CN" altLang="en-US" sz="2600" dirty="0"/>
              <a:t> </a:t>
            </a:r>
            <a:r>
              <a:rPr lang="en-US" altLang="zh-CN" sz="2600" dirty="0"/>
              <a:t>enforces</a:t>
            </a:r>
            <a:r>
              <a:rPr lang="zh-CN" altLang="en-US" sz="2600" dirty="0"/>
              <a:t> </a:t>
            </a:r>
            <a:r>
              <a:rPr lang="en-US" altLang="zh-CN" sz="2600" dirty="0"/>
              <a:t>replication</a:t>
            </a:r>
            <a:r>
              <a:rPr lang="zh-CN" altLang="en-US" sz="2600" dirty="0"/>
              <a:t> </a:t>
            </a:r>
            <a:r>
              <a:rPr lang="en-US" altLang="zh-CN" sz="2600" dirty="0"/>
              <a:t>or</a:t>
            </a:r>
            <a:r>
              <a:rPr lang="zh-CN" altLang="en-US" sz="2600" dirty="0"/>
              <a:t> </a:t>
            </a:r>
            <a:r>
              <a:rPr lang="en-US" altLang="zh-CN" sz="2600" dirty="0"/>
              <a:t>deletion</a:t>
            </a:r>
            <a:r>
              <a:rPr lang="zh-CN" altLang="en-US" sz="2600" dirty="0"/>
              <a:t> </a:t>
            </a:r>
            <a:r>
              <a:rPr lang="en-US" altLang="zh-CN" sz="2600" dirty="0"/>
              <a:t>of</a:t>
            </a:r>
            <a:r>
              <a:rPr lang="zh-CN" altLang="en-US" sz="2600" dirty="0"/>
              <a:t> </a:t>
            </a:r>
            <a:r>
              <a:rPr lang="en-US" altLang="zh-CN" sz="2600" dirty="0"/>
              <a:t>objects</a:t>
            </a:r>
            <a:r>
              <a:rPr lang="zh-CN" altLang="en-US" sz="2600" dirty="0"/>
              <a:t> </a:t>
            </a:r>
            <a:r>
              <a:rPr lang="en-US" altLang="zh-CN" sz="2600" dirty="0"/>
              <a:t>based</a:t>
            </a:r>
            <a:r>
              <a:rPr lang="zh-CN" altLang="en-US" sz="2600" dirty="0"/>
              <a:t> </a:t>
            </a:r>
            <a:r>
              <a:rPr lang="en-US" altLang="zh-CN" sz="2600" dirty="0"/>
              <a:t>on</a:t>
            </a:r>
            <a:r>
              <a:rPr lang="zh-CN" altLang="en-US" sz="2600" dirty="0"/>
              <a:t> </a:t>
            </a:r>
            <a:r>
              <a:rPr lang="en-US" altLang="zh-CN" sz="2600" dirty="0"/>
              <a:t>their</a:t>
            </a:r>
            <a:r>
              <a:rPr lang="zh-CN" altLang="en-US" sz="2600" dirty="0"/>
              <a:t> </a:t>
            </a:r>
            <a:r>
              <a:rPr lang="en-US" altLang="zh-CN" sz="2600" dirty="0"/>
              <a:t>popularity</a:t>
            </a:r>
            <a:r>
              <a:rPr lang="zh-CN" altLang="en-US" sz="2600" dirty="0"/>
              <a:t> </a:t>
            </a:r>
            <a:r>
              <a:rPr lang="en-US" altLang="zh-CN" sz="2600" dirty="0"/>
              <a:t>change,</a:t>
            </a:r>
            <a:r>
              <a:rPr lang="zh-CN" altLang="en-US" sz="2600" dirty="0"/>
              <a:t> </a:t>
            </a:r>
            <a:r>
              <a:rPr lang="en-US" altLang="zh-CN" sz="2600" dirty="0"/>
              <a:t>i.e.</a:t>
            </a:r>
            <a:r>
              <a:rPr lang="zh-CN" altLang="en-US" sz="2600" dirty="0"/>
              <a:t> </a:t>
            </a:r>
            <a:r>
              <a:rPr lang="en-US" altLang="zh-CN" sz="2600" dirty="0"/>
              <a:t>manipulating</a:t>
            </a:r>
            <a:r>
              <a:rPr lang="zh-CN" altLang="en-US" sz="2600" dirty="0"/>
              <a:t> </a:t>
            </a:r>
            <a:r>
              <a:rPr lang="en-US" altLang="zh-CN" sz="2600" dirty="0"/>
              <a:t>object</a:t>
            </a:r>
            <a:r>
              <a:rPr lang="zh-CN" altLang="en-US" sz="2600" dirty="0"/>
              <a:t> </a:t>
            </a:r>
            <a:r>
              <a:rPr lang="en-US" altLang="zh-CN" sz="2600" dirty="0"/>
              <a:t>replicas</a:t>
            </a:r>
            <a:endParaRPr lang="en-US" altLang="zh-CN" sz="2800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Replication</a:t>
            </a:r>
            <a:r>
              <a:rPr lang="zh-CN" altLang="en-US" dirty="0"/>
              <a:t> </a:t>
            </a:r>
            <a:r>
              <a:rPr lang="en-US" altLang="zh-CN" dirty="0"/>
              <a:t>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39339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600" dirty="0"/>
              <a:t>Regular</a:t>
            </a:r>
            <a:r>
              <a:rPr lang="zh-CN" altLang="en-US" sz="2600" dirty="0"/>
              <a:t> </a:t>
            </a:r>
            <a:r>
              <a:rPr lang="en-US" altLang="zh-CN" sz="2600" dirty="0"/>
              <a:t>Pastry</a:t>
            </a:r>
          </a:p>
          <a:p>
            <a:pPr lvl="1">
              <a:lnSpc>
                <a:spcPct val="130000"/>
              </a:lnSpc>
            </a:pPr>
            <a:r>
              <a:rPr lang="en-US" altLang="zh-CN" sz="2400" dirty="0"/>
              <a:t>Prefix-based</a:t>
            </a:r>
            <a:r>
              <a:rPr lang="zh-CN" altLang="en-US" sz="2400" dirty="0"/>
              <a:t> </a:t>
            </a:r>
            <a:r>
              <a:rPr lang="en-US" altLang="zh-CN" sz="2400" dirty="0"/>
              <a:t>DHT</a:t>
            </a:r>
            <a:r>
              <a:rPr lang="zh-CN" altLang="en-US" sz="2400" dirty="0"/>
              <a:t> </a:t>
            </a:r>
            <a:r>
              <a:rPr lang="en-US" altLang="zh-CN" sz="2400" dirty="0"/>
              <a:t>offering</a:t>
            </a:r>
            <a:r>
              <a:rPr lang="zh-CN" altLang="en-US" sz="2400" dirty="0"/>
              <a:t> </a:t>
            </a:r>
            <a:r>
              <a:rPr lang="en-US" altLang="zh-CN" sz="2400" dirty="0"/>
              <a:t>O(log</a:t>
            </a:r>
            <a:r>
              <a:rPr lang="zh-CN" altLang="en-US" sz="2400" dirty="0"/>
              <a:t> </a:t>
            </a:r>
            <a:r>
              <a:rPr lang="en-US" altLang="zh-CN" sz="2400" dirty="0"/>
              <a:t>N)</a:t>
            </a:r>
            <a:r>
              <a:rPr lang="zh-CN" altLang="en-US" sz="2400" dirty="0"/>
              <a:t> </a:t>
            </a:r>
            <a:r>
              <a:rPr lang="en-US" altLang="zh-CN" sz="2400" dirty="0"/>
              <a:t>lookup</a:t>
            </a:r>
            <a:r>
              <a:rPr lang="zh-CN" altLang="en-US" sz="2400" dirty="0"/>
              <a:t> </a:t>
            </a:r>
            <a:r>
              <a:rPr lang="en-US" altLang="zh-CN" sz="2400" dirty="0"/>
              <a:t>performance</a:t>
            </a:r>
          </a:p>
          <a:p>
            <a:pPr>
              <a:lnSpc>
                <a:spcPct val="130000"/>
              </a:lnSpc>
            </a:pPr>
            <a:r>
              <a:rPr lang="en-US" altLang="zh-CN" sz="2600" dirty="0"/>
              <a:t>Passive-caching</a:t>
            </a:r>
            <a:r>
              <a:rPr lang="zh-CN" altLang="en-US" sz="2600" dirty="0"/>
              <a:t> </a:t>
            </a:r>
            <a:r>
              <a:rPr lang="en-US" altLang="zh-CN" sz="2600" dirty="0"/>
              <a:t>Pastry</a:t>
            </a:r>
          </a:p>
          <a:p>
            <a:pPr>
              <a:lnSpc>
                <a:spcPct val="130000"/>
              </a:lnSpc>
            </a:pPr>
            <a:r>
              <a:rPr lang="en-US" altLang="zh-CN" sz="2600" dirty="0"/>
              <a:t>Beehive</a:t>
            </a:r>
          </a:p>
          <a:p>
            <a:pPr lvl="1">
              <a:lnSpc>
                <a:spcPct val="130000"/>
              </a:lnSpc>
            </a:pPr>
            <a:r>
              <a:rPr lang="en-US" altLang="zh-CN" sz="2400" dirty="0"/>
              <a:t>Aggregation</a:t>
            </a:r>
            <a:r>
              <a:rPr lang="zh-CN" altLang="en-US" sz="2400" dirty="0"/>
              <a:t> </a:t>
            </a:r>
            <a:r>
              <a:rPr lang="en-US" altLang="zh-CN" sz="2400" dirty="0"/>
              <a:t>interval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replication</a:t>
            </a:r>
            <a:r>
              <a:rPr lang="zh-CN" altLang="en-US" sz="2400" dirty="0"/>
              <a:t> </a:t>
            </a:r>
            <a:r>
              <a:rPr lang="en-US" altLang="zh-CN" sz="2400" dirty="0"/>
              <a:t>interval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48</a:t>
            </a:r>
            <a:r>
              <a:rPr lang="zh-CN" altLang="en-US" sz="2400" dirty="0"/>
              <a:t> </a:t>
            </a:r>
            <a:r>
              <a:rPr lang="en-US" altLang="zh-CN" sz="2400" dirty="0"/>
              <a:t>min</a:t>
            </a:r>
          </a:p>
          <a:p>
            <a:pPr lvl="1">
              <a:lnSpc>
                <a:spcPct val="130000"/>
              </a:lnSpc>
            </a:pPr>
            <a:r>
              <a:rPr lang="en-US" altLang="zh-CN" sz="2400" dirty="0"/>
              <a:t>Analysis</a:t>
            </a:r>
            <a:r>
              <a:rPr lang="zh-CN" altLang="en-US" sz="2400" dirty="0"/>
              <a:t> </a:t>
            </a:r>
            <a:r>
              <a:rPr lang="en-US" altLang="zh-CN" sz="2400" dirty="0"/>
              <a:t>interval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480</a:t>
            </a:r>
            <a:r>
              <a:rPr lang="zh-CN" altLang="en-US" sz="2400" dirty="0"/>
              <a:t> </a:t>
            </a:r>
            <a:r>
              <a:rPr lang="en-US" altLang="zh-CN" sz="2400" dirty="0"/>
              <a:t>min</a:t>
            </a:r>
          </a:p>
          <a:p>
            <a:pPr lvl="1">
              <a:lnSpc>
                <a:spcPct val="130000"/>
              </a:lnSpc>
            </a:pPr>
            <a:r>
              <a:rPr lang="en-US" altLang="zh-CN" sz="2400" dirty="0"/>
              <a:t>Target</a:t>
            </a:r>
            <a:r>
              <a:rPr lang="zh-CN" altLang="en-US" sz="2400" dirty="0"/>
              <a:t> </a:t>
            </a:r>
            <a:r>
              <a:rPr lang="en-US" altLang="zh-CN" sz="2400" dirty="0"/>
              <a:t>latency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set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1</a:t>
            </a:r>
            <a:r>
              <a:rPr lang="zh-CN" altLang="en-US" sz="2400" dirty="0"/>
              <a:t> </a:t>
            </a:r>
            <a:r>
              <a:rPr lang="en-US" altLang="zh-CN" sz="2400" dirty="0"/>
              <a:t>hop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Setup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6574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 (Evaluation)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08540E-CE12-364C-BF17-CE1EFE7C5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9950" y="1657350"/>
            <a:ext cx="4864100" cy="35433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2F4B268-FEA8-2A4F-B53C-A48FF6579B58}"/>
                  </a:ext>
                </a:extLst>
              </p14:cNvPr>
              <p14:cNvContentPartPr/>
              <p14:nvPr/>
            </p14:nvContentPartPr>
            <p14:xfrm>
              <a:off x="4572000" y="3429000"/>
              <a:ext cx="411480" cy="3092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2F4B268-FEA8-2A4F-B53C-A48FF6579B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63000" y="3420010"/>
                <a:ext cx="429120" cy="3268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C206F7-1E0F-BF44-A204-1BA04EED03FB}"/>
                  </a:ext>
                </a:extLst>
              </p:cNvPr>
              <p:cNvSpPr txBox="1"/>
              <p:nvPr/>
            </p:nvSpPr>
            <p:spPr>
              <a:xfrm>
                <a:off x="1907177" y="5200650"/>
                <a:ext cx="549946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average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lookup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latency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Beehive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converges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the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target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𝐶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=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1</m:t>
                    </m:r>
                  </m:oMath>
                </a14:m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hop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after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two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replication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phases</a:t>
                </a: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5C206F7-1E0F-BF44-A204-1BA04EED0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177" y="5200650"/>
                <a:ext cx="5499463" cy="1015663"/>
              </a:xfrm>
              <a:prstGeom prst="rect">
                <a:avLst/>
              </a:prstGeom>
              <a:blipFill>
                <a:blip r:embed="rId6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525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 (Evaluation)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D10F243-2340-734D-9D19-CD20345AA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1400" y="1657350"/>
            <a:ext cx="4521200" cy="3543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31CF54E-B96F-CA40-8E42-DC9C73571426}"/>
              </a:ext>
            </a:extLst>
          </p:cNvPr>
          <p:cNvSpPr txBox="1"/>
          <p:nvPr/>
        </p:nvSpPr>
        <p:spPr>
          <a:xfrm>
            <a:off x="1907177" y="5200650"/>
            <a:ext cx="5499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Beehive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generates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significantly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lower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background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traffic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due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object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transfers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compared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passive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caching.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54476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 (Evaluation)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F3035-FD6F-2E49-90C5-EC9C00565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1689100"/>
            <a:ext cx="4648200" cy="347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5129DC-8A35-F24A-87A8-7531EEC16AF9}"/>
              </a:ext>
            </a:extLst>
          </p:cNvPr>
          <p:cNvSpPr txBox="1"/>
          <p:nvPr/>
        </p:nvSpPr>
        <p:spPr>
          <a:xfrm>
            <a:off x="1907177" y="5200650"/>
            <a:ext cx="549946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This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plot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captures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trade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off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between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storage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overhead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incurred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by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replication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and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target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lookup</a:t>
            </a:r>
            <a:r>
              <a:rPr lang="zh-CN" altLang="en-US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latency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59334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Result (Evaluation)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149B81-F0C8-8846-937E-59BB435DE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96" y="1444715"/>
            <a:ext cx="4285304" cy="32403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207F9D-3443-5442-B184-18A8792FE8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497" y="1347886"/>
            <a:ext cx="4548415" cy="3337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6567D7-6A41-5A4B-A146-21EED4336824}"/>
                  </a:ext>
                </a:extLst>
              </p:cNvPr>
              <p:cNvSpPr txBox="1"/>
              <p:nvPr/>
            </p:nvSpPr>
            <p:spPr>
              <a:xfrm>
                <a:off x="1907177" y="5200650"/>
                <a:ext cx="5499463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These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two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plots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show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that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Beehive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can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react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changes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in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objective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popularities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and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𝜶</m:t>
                    </m:r>
                  </m:oMath>
                </a14:m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parameter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of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Zipfian</a:t>
                </a:r>
                <a:r>
                  <a:rPr lang="zh-CN" altLang="en-US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dirty="0">
                    <a:latin typeface="Arial" charset="0"/>
                    <a:ea typeface="Arial" charset="0"/>
                    <a:cs typeface="Arial" charset="0"/>
                  </a:rPr>
                  <a:t>distribution</a:t>
                </a:r>
                <a:endParaRPr lang="en-US" dirty="0"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6567D7-6A41-5A4B-A146-21EED4336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177" y="5200650"/>
                <a:ext cx="5499463" cy="1015663"/>
              </a:xfrm>
              <a:prstGeom prst="rect">
                <a:avLst/>
              </a:prstGeom>
              <a:blipFill>
                <a:blip r:embed="rId5"/>
                <a:stretch>
                  <a:fillRect t="-25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05669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same</a:t>
            </a:r>
            <a:r>
              <a:rPr lang="zh-CN" altLang="en-US" sz="2600" dirty="0"/>
              <a:t> </a:t>
            </a:r>
            <a:r>
              <a:rPr lang="en-US" altLang="zh-CN" sz="2600" dirty="0"/>
              <a:t>lab</a:t>
            </a:r>
            <a:r>
              <a:rPr lang="zh-CN" altLang="en-US" sz="2600" dirty="0"/>
              <a:t> </a:t>
            </a:r>
            <a:r>
              <a:rPr lang="en-US" altLang="zh-CN" sz="2600" dirty="0"/>
              <a:t>built</a:t>
            </a:r>
            <a:r>
              <a:rPr lang="zh-CN" altLang="en-US" sz="2600" dirty="0"/>
              <a:t> </a:t>
            </a:r>
            <a:r>
              <a:rPr lang="en-US" altLang="zh-CN" sz="2600" dirty="0"/>
              <a:t>three</a:t>
            </a:r>
            <a:r>
              <a:rPr lang="zh-CN" altLang="en-US" sz="2600" dirty="0"/>
              <a:t> </a:t>
            </a:r>
            <a:r>
              <a:rPr lang="en-US" altLang="zh-CN" sz="2600" dirty="0"/>
              <a:t>systems</a:t>
            </a:r>
            <a:r>
              <a:rPr lang="zh-CN" altLang="en-US" sz="2600" dirty="0"/>
              <a:t> </a:t>
            </a:r>
            <a:r>
              <a:rPr lang="en-US" altLang="zh-CN" sz="2600" dirty="0"/>
              <a:t>using</a:t>
            </a:r>
            <a:r>
              <a:rPr lang="zh-CN" altLang="en-US" sz="2600" dirty="0"/>
              <a:t> </a:t>
            </a:r>
            <a:r>
              <a:rPr lang="en-US" altLang="zh-CN" sz="2600" dirty="0"/>
              <a:t>Beehive</a:t>
            </a:r>
          </a:p>
          <a:p>
            <a:pPr lvl="1">
              <a:lnSpc>
                <a:spcPct val="130000"/>
              </a:lnSpc>
            </a:pPr>
            <a:r>
              <a:rPr lang="en-US" altLang="zh-CN" sz="2400" dirty="0"/>
              <a:t>CoDoNS:</a:t>
            </a:r>
            <a:r>
              <a:rPr lang="zh-CN" altLang="en-US" sz="2400" dirty="0"/>
              <a:t> </a:t>
            </a:r>
            <a:r>
              <a:rPr lang="en-US" altLang="zh-CN" sz="2400" dirty="0"/>
              <a:t>Cooperative</a:t>
            </a:r>
            <a:r>
              <a:rPr lang="zh-CN" altLang="en-US" sz="2400" dirty="0"/>
              <a:t> </a:t>
            </a:r>
            <a:r>
              <a:rPr lang="en-US" altLang="zh-CN" sz="2400" dirty="0"/>
              <a:t>Domain</a:t>
            </a:r>
            <a:r>
              <a:rPr lang="zh-CN" altLang="en-US" sz="2400" dirty="0"/>
              <a:t> </a:t>
            </a:r>
            <a:r>
              <a:rPr lang="en-US" altLang="zh-CN" sz="2400" dirty="0"/>
              <a:t>Name</a:t>
            </a:r>
            <a:r>
              <a:rPr lang="zh-CN" altLang="en-US" sz="2400" dirty="0"/>
              <a:t> </a:t>
            </a:r>
            <a:r>
              <a:rPr lang="en-US" altLang="zh-CN" sz="2400" dirty="0"/>
              <a:t>Service</a:t>
            </a:r>
          </a:p>
          <a:p>
            <a:pPr lvl="1">
              <a:lnSpc>
                <a:spcPct val="130000"/>
              </a:lnSpc>
            </a:pPr>
            <a:r>
              <a:rPr lang="en-US" altLang="zh-CN" sz="2400" dirty="0"/>
              <a:t>CobWeb:</a:t>
            </a:r>
            <a:r>
              <a:rPr lang="zh-CN" altLang="en-US" sz="2400" dirty="0"/>
              <a:t> </a:t>
            </a:r>
            <a:r>
              <a:rPr lang="en-US" altLang="zh-CN" sz="2400" dirty="0"/>
              <a:t>Content</a:t>
            </a:r>
            <a:r>
              <a:rPr lang="zh-CN" altLang="en-US" sz="2400" dirty="0"/>
              <a:t> </a:t>
            </a:r>
            <a:r>
              <a:rPr lang="en-US" altLang="zh-CN" sz="2400" dirty="0"/>
              <a:t>Distribution</a:t>
            </a:r>
            <a:r>
              <a:rPr lang="zh-CN" altLang="en-US" sz="2400" dirty="0"/>
              <a:t> </a:t>
            </a:r>
            <a:r>
              <a:rPr lang="en-US" altLang="zh-CN" sz="2400" dirty="0"/>
              <a:t>Network</a:t>
            </a:r>
          </a:p>
          <a:p>
            <a:pPr lvl="1">
              <a:lnSpc>
                <a:spcPct val="130000"/>
              </a:lnSpc>
            </a:pPr>
            <a:r>
              <a:rPr lang="en-US" altLang="zh-CN" sz="2400" dirty="0"/>
              <a:t>CorONA: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high</a:t>
            </a:r>
            <a:r>
              <a:rPr lang="zh-CN" altLang="en-US" sz="2400" dirty="0"/>
              <a:t> </a:t>
            </a:r>
            <a:r>
              <a:rPr lang="en-US" altLang="zh-CN" sz="2400" dirty="0"/>
              <a:t>performance</a:t>
            </a:r>
            <a:r>
              <a:rPr lang="zh-CN" altLang="en-US" sz="2400" dirty="0"/>
              <a:t> </a:t>
            </a:r>
            <a:r>
              <a:rPr lang="en-US" altLang="zh-CN" sz="2400" dirty="0"/>
              <a:t>publish-subscribe</a:t>
            </a:r>
            <a:r>
              <a:rPr lang="zh-CN" altLang="en-US" sz="2400" dirty="0"/>
              <a:t> </a:t>
            </a:r>
            <a:r>
              <a:rPr lang="en-US" altLang="zh-CN" sz="2400" dirty="0"/>
              <a:t>system</a:t>
            </a:r>
            <a:r>
              <a:rPr lang="zh-CN" altLang="en-US" sz="2400" dirty="0"/>
              <a:t> </a:t>
            </a: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disseminating</a:t>
            </a:r>
            <a:r>
              <a:rPr lang="zh-CN" altLang="en-US" sz="2400" dirty="0"/>
              <a:t> </a:t>
            </a:r>
            <a:r>
              <a:rPr lang="en-US" altLang="zh-CN" sz="2400" dirty="0"/>
              <a:t>micronews,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replacement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RSS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104171550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E24A9-E700-FC4E-B8B1-449D78B17878}" type="slidenum">
              <a:rPr lang="en-US"/>
              <a:pPr/>
              <a:t>2</a:t>
            </a:fld>
            <a:endParaRPr lang="en-US"/>
          </a:p>
        </p:txBody>
      </p:sp>
      <p:sp>
        <p:nvSpPr>
          <p:cNvPr id="221187" name="Oval 3"/>
          <p:cNvSpPr>
            <a:spLocks noChangeArrowheads="1"/>
          </p:cNvSpPr>
          <p:nvPr/>
        </p:nvSpPr>
        <p:spPr bwMode="auto">
          <a:xfrm>
            <a:off x="2897188" y="221138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6400800" y="37338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5867400" y="22860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N10</a:t>
            </a:r>
          </a:p>
        </p:txBody>
      </p:sp>
      <p:sp>
        <p:nvSpPr>
          <p:cNvPr id="221190" name="Text Box 6"/>
          <p:cNvSpPr txBox="1">
            <a:spLocks noChangeArrowheads="1"/>
          </p:cNvSpPr>
          <p:nvPr/>
        </p:nvSpPr>
        <p:spPr bwMode="auto">
          <a:xfrm>
            <a:off x="4724400" y="1752600"/>
            <a:ext cx="51911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N5</a:t>
            </a:r>
          </a:p>
        </p:txBody>
      </p:sp>
      <p:sp>
        <p:nvSpPr>
          <p:cNvPr id="221191" name="Text Box 7"/>
          <p:cNvSpPr txBox="1">
            <a:spLocks noChangeArrowheads="1"/>
          </p:cNvSpPr>
          <p:nvPr/>
        </p:nvSpPr>
        <p:spPr bwMode="auto">
          <a:xfrm>
            <a:off x="6248400" y="2819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Helvetica" charset="0"/>
              </a:rPr>
              <a:t>N20</a:t>
            </a:r>
          </a:p>
        </p:txBody>
      </p:sp>
      <p:sp>
        <p:nvSpPr>
          <p:cNvPr id="221192" name="Text Box 8"/>
          <p:cNvSpPr txBox="1">
            <a:spLocks noChangeArrowheads="1"/>
          </p:cNvSpPr>
          <p:nvPr/>
        </p:nvSpPr>
        <p:spPr bwMode="auto">
          <a:xfrm>
            <a:off x="2438400" y="2438400"/>
            <a:ext cx="8016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N110</a:t>
            </a:r>
          </a:p>
        </p:txBody>
      </p:sp>
      <p:sp>
        <p:nvSpPr>
          <p:cNvPr id="221193" name="Text Box 9"/>
          <p:cNvSpPr txBox="1">
            <a:spLocks noChangeArrowheads="1"/>
          </p:cNvSpPr>
          <p:nvPr/>
        </p:nvSpPr>
        <p:spPr bwMode="auto">
          <a:xfrm>
            <a:off x="2209800" y="3276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N99</a:t>
            </a:r>
          </a:p>
        </p:txBody>
      </p:sp>
      <p:sp>
        <p:nvSpPr>
          <p:cNvPr id="221194" name="Text Box 10"/>
          <p:cNvSpPr txBox="1">
            <a:spLocks noChangeArrowheads="1"/>
          </p:cNvSpPr>
          <p:nvPr/>
        </p:nvSpPr>
        <p:spPr bwMode="auto">
          <a:xfrm>
            <a:off x="2514600" y="49530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221195" name="Text Box 11"/>
          <p:cNvSpPr txBox="1">
            <a:spLocks noChangeArrowheads="1"/>
          </p:cNvSpPr>
          <p:nvPr/>
        </p:nvSpPr>
        <p:spPr bwMode="auto">
          <a:xfrm>
            <a:off x="4800600" y="57150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N60</a:t>
            </a:r>
          </a:p>
        </p:txBody>
      </p:sp>
      <p:sp>
        <p:nvSpPr>
          <p:cNvPr id="221196" name="Freeform 12"/>
          <p:cNvSpPr>
            <a:spLocks/>
          </p:cNvSpPr>
          <p:nvPr/>
        </p:nvSpPr>
        <p:spPr bwMode="auto">
          <a:xfrm>
            <a:off x="2971800" y="3581400"/>
            <a:ext cx="3276600" cy="381000"/>
          </a:xfrm>
          <a:custGeom>
            <a:avLst/>
            <a:gdLst>
              <a:gd name="T0" fmla="*/ 2064 w 2064"/>
              <a:gd name="T1" fmla="*/ 240 h 240"/>
              <a:gd name="T2" fmla="*/ 960 w 2064"/>
              <a:gd name="T3" fmla="*/ 192 h 240"/>
              <a:gd name="T4" fmla="*/ 0 w 2064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4" h="240">
                <a:moveTo>
                  <a:pt x="2064" y="240"/>
                </a:moveTo>
                <a:cubicBezTo>
                  <a:pt x="1684" y="236"/>
                  <a:pt x="1304" y="232"/>
                  <a:pt x="960" y="192"/>
                </a:cubicBezTo>
                <a:cubicBezTo>
                  <a:pt x="616" y="152"/>
                  <a:pt x="308" y="76"/>
                  <a:pt x="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1197" name="Freeform 13"/>
          <p:cNvSpPr>
            <a:spLocks/>
          </p:cNvSpPr>
          <p:nvPr/>
        </p:nvSpPr>
        <p:spPr bwMode="auto">
          <a:xfrm>
            <a:off x="2971800" y="2362200"/>
            <a:ext cx="1905000" cy="1219200"/>
          </a:xfrm>
          <a:custGeom>
            <a:avLst/>
            <a:gdLst>
              <a:gd name="T0" fmla="*/ 0 w 1200"/>
              <a:gd name="T1" fmla="*/ 768 h 768"/>
              <a:gd name="T2" fmla="*/ 864 w 1200"/>
              <a:gd name="T3" fmla="*/ 432 h 768"/>
              <a:gd name="T4" fmla="*/ 1200 w 1200"/>
              <a:gd name="T5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0" h="768">
                <a:moveTo>
                  <a:pt x="0" y="768"/>
                </a:moveTo>
                <a:cubicBezTo>
                  <a:pt x="332" y="664"/>
                  <a:pt x="664" y="560"/>
                  <a:pt x="864" y="432"/>
                </a:cubicBezTo>
                <a:cubicBezTo>
                  <a:pt x="1064" y="304"/>
                  <a:pt x="1132" y="152"/>
                  <a:pt x="120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1198" name="Freeform 14"/>
          <p:cNvSpPr>
            <a:spLocks/>
          </p:cNvSpPr>
          <p:nvPr/>
        </p:nvSpPr>
        <p:spPr bwMode="auto">
          <a:xfrm>
            <a:off x="4876800" y="2362200"/>
            <a:ext cx="838200" cy="355600"/>
          </a:xfrm>
          <a:custGeom>
            <a:avLst/>
            <a:gdLst>
              <a:gd name="T0" fmla="*/ 0 w 528"/>
              <a:gd name="T1" fmla="*/ 0 h 224"/>
              <a:gd name="T2" fmla="*/ 192 w 528"/>
              <a:gd name="T3" fmla="*/ 192 h 224"/>
              <a:gd name="T4" fmla="*/ 528 w 528"/>
              <a:gd name="T5" fmla="*/ 19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224">
                <a:moveTo>
                  <a:pt x="0" y="0"/>
                </a:moveTo>
                <a:cubicBezTo>
                  <a:pt x="52" y="80"/>
                  <a:pt x="104" y="160"/>
                  <a:pt x="192" y="192"/>
                </a:cubicBezTo>
                <a:cubicBezTo>
                  <a:pt x="280" y="224"/>
                  <a:pt x="404" y="208"/>
                  <a:pt x="528" y="19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1199" name="Freeform 15"/>
          <p:cNvSpPr>
            <a:spLocks/>
          </p:cNvSpPr>
          <p:nvPr/>
        </p:nvSpPr>
        <p:spPr bwMode="auto">
          <a:xfrm>
            <a:off x="5664200" y="2667000"/>
            <a:ext cx="355600" cy="444500"/>
          </a:xfrm>
          <a:custGeom>
            <a:avLst/>
            <a:gdLst>
              <a:gd name="T0" fmla="*/ 32 w 224"/>
              <a:gd name="T1" fmla="*/ 0 h 280"/>
              <a:gd name="T2" fmla="*/ 32 w 224"/>
              <a:gd name="T3" fmla="*/ 240 h 280"/>
              <a:gd name="T4" fmla="*/ 224 w 224"/>
              <a:gd name="T5" fmla="*/ 2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" h="280">
                <a:moveTo>
                  <a:pt x="32" y="0"/>
                </a:moveTo>
                <a:cubicBezTo>
                  <a:pt x="16" y="100"/>
                  <a:pt x="0" y="200"/>
                  <a:pt x="32" y="240"/>
                </a:cubicBezTo>
                <a:cubicBezTo>
                  <a:pt x="64" y="280"/>
                  <a:pt x="144" y="260"/>
                  <a:pt x="224" y="24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1200" name="Text Box 16"/>
          <p:cNvSpPr txBox="1">
            <a:spLocks noChangeArrowheads="1"/>
          </p:cNvSpPr>
          <p:nvPr/>
        </p:nvSpPr>
        <p:spPr bwMode="auto">
          <a:xfrm>
            <a:off x="7061200" y="3725039"/>
            <a:ext cx="17860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  <a:ea typeface="Arial" charset="0"/>
                <a:cs typeface="Arial" charset="0"/>
              </a:rPr>
              <a:t>Lookup(K19</a:t>
            </a:r>
            <a:r>
              <a:rPr lang="en-US" sz="2000">
                <a:latin typeface="Tahoma" charset="0"/>
              </a:rPr>
              <a:t>)</a:t>
            </a:r>
          </a:p>
        </p:txBody>
      </p:sp>
      <p:sp>
        <p:nvSpPr>
          <p:cNvPr id="221201" name="Text Box 17"/>
          <p:cNvSpPr txBox="1">
            <a:spLocks noChangeArrowheads="1"/>
          </p:cNvSpPr>
          <p:nvPr/>
        </p:nvSpPr>
        <p:spPr bwMode="auto">
          <a:xfrm>
            <a:off x="6705600" y="2438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CC00"/>
                </a:solidFill>
                <a:latin typeface="Tahoma" charset="0"/>
              </a:rPr>
              <a:t>K19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72B9F585-EA75-9045-A5D1-A21496C3A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6" y="76201"/>
            <a:ext cx="8565204" cy="1066800"/>
          </a:xfrm>
        </p:spPr>
        <p:txBody>
          <a:bodyPr/>
          <a:lstStyle/>
          <a:p>
            <a:r>
              <a:rPr lang="en-US" dirty="0"/>
              <a:t>Problem Statement / Motivation</a:t>
            </a:r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602EF88A-3648-2844-93B0-D1FA3725A7C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531001" y="4234305"/>
            <a:ext cx="2081998" cy="830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Arial" charset="0"/>
              </a:rPr>
              <a:t>Circular 7-bit</a:t>
            </a:r>
          </a:p>
          <a:p>
            <a:pPr algn="ctr"/>
            <a:r>
              <a:rPr lang="en-US" sz="2400" dirty="0">
                <a:latin typeface="Arial" charset="0"/>
              </a:rPr>
              <a:t>ID space</a:t>
            </a:r>
          </a:p>
        </p:txBody>
      </p:sp>
    </p:spTree>
    <p:extLst>
      <p:ext uri="{BB962C8B-B14F-4D97-AF65-F5344CB8AC3E}">
        <p14:creationId xmlns:p14="http://schemas.microsoft.com/office/powerpoint/2010/main" val="374823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5750" y="971550"/>
            <a:ext cx="8629649" cy="4781549"/>
          </a:xfrm>
        </p:spPr>
        <p:txBody>
          <a:bodyPr/>
          <a:lstStyle/>
          <a:p>
            <a:r>
              <a:rPr lang="en-US" dirty="0"/>
              <a:t>Technical Details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7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50196" y="1447800"/>
                <a:ext cx="8793804" cy="541020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altLang="zh-CN" sz="2600" dirty="0"/>
                  <a:t>Using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the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latest</a:t>
                </a:r>
                <a:r>
                  <a:rPr lang="zh-CN" altLang="en-US" sz="26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6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sz="2600" dirty="0"/>
                  <a:t>,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analysis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phase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calculates</a:t>
                </a:r>
                <a:r>
                  <a:rPr lang="zh-CN" altLang="en-US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600" dirty="0"/>
                  <a:t>,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the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fraction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of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nodes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should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be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replicated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at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level</a:t>
                </a:r>
                <a:r>
                  <a:rPr lang="zh-CN" altLang="en-US" sz="2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600" dirty="0"/>
                  <a:t> </a:t>
                </a:r>
                <a:r>
                  <a:rPr lang="en-US" altLang="zh-CN" sz="2600" dirty="0"/>
                  <a:t>or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lower.</a:t>
                </a:r>
              </a:p>
              <a:p>
                <a:pPr marL="514350" indent="-51435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altLang="zh-CN" sz="2600" dirty="0"/>
                  <a:t>Each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node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sorts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all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objects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replicated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at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level</a:t>
                </a:r>
                <a:r>
                  <a:rPr lang="zh-CN" altLang="en-US" sz="2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600" dirty="0"/>
                  <a:t> </a:t>
                </a:r>
                <a:r>
                  <a:rPr lang="en-US" altLang="zh-CN" sz="2600" dirty="0"/>
                  <a:t>or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lower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for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which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the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node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is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the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deciding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node.</a:t>
                </a:r>
              </a:p>
              <a:p>
                <a:pPr marL="514350" indent="-51435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altLang="zh-CN" sz="2600" dirty="0"/>
                  <a:t>Change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replication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level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to</a:t>
                </a:r>
                <a:r>
                  <a:rPr lang="zh-CN" altLang="en-US" sz="2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600" dirty="0"/>
                  <a:t>for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the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most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popular</a:t>
                </a:r>
                <a:r>
                  <a:rPr lang="zh-CN" altLang="en-US" sz="2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600" dirty="0"/>
                  <a:t> </a:t>
                </a:r>
                <a:r>
                  <a:rPr lang="en-US" altLang="zh-CN" sz="2600" dirty="0"/>
                  <a:t>fraction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of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nodes.</a:t>
                </a:r>
              </a:p>
            </p:txBody>
          </p:sp>
        </mc:Choice>
        <mc:Fallback xmlns="">
          <p:sp>
            <p:nvSpPr>
              <p:cNvPr id="25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0196" y="1447800"/>
                <a:ext cx="8793804" cy="5410200"/>
              </a:xfrm>
              <a:blipFill>
                <a:blip r:embed="rId3"/>
                <a:stretch>
                  <a:fillRect l="-1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Phase</a:t>
            </a:r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7570A4-19B8-0946-8AE7-557090E48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411" y="4570132"/>
            <a:ext cx="1510211" cy="17216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6D3F4D-781F-B847-AAE2-B53F4BD4EE5B}"/>
              </a:ext>
            </a:extLst>
          </p:cNvPr>
          <p:cNvSpPr txBox="1"/>
          <p:nvPr/>
        </p:nvSpPr>
        <p:spPr>
          <a:xfrm>
            <a:off x="5836556" y="6390220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dirty="0">
                <a:latin typeface="Arial" charset="0"/>
                <a:ea typeface="Arial" charset="0"/>
                <a:cs typeface="Arial" charset="0"/>
              </a:rPr>
              <a:t>Deciding</a:t>
            </a:r>
            <a:r>
              <a:rPr lang="zh-CN" altLang="en-US" sz="1800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="0" dirty="0">
                <a:latin typeface="Arial" charset="0"/>
                <a:ea typeface="Arial" charset="0"/>
                <a:cs typeface="Arial" charset="0"/>
              </a:rPr>
              <a:t>node</a:t>
            </a:r>
            <a:endParaRPr lang="en-US" sz="1800" b="0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92DEE56-D989-004D-97D7-010EE877DE59}"/>
                  </a:ext>
                </a:extLst>
              </p14:cNvPr>
              <p14:cNvContentPartPr/>
              <p14:nvPr/>
            </p14:nvContentPartPr>
            <p14:xfrm>
              <a:off x="6606977" y="6223731"/>
              <a:ext cx="188640" cy="278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92DEE56-D989-004D-97D7-010EE877DE5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98337" y="6215091"/>
                <a:ext cx="206280" cy="2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841442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50196" y="1447800"/>
                <a:ext cx="8793804" cy="5410200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altLang="zh-CN" sz="2600" dirty="0"/>
                  <a:t>Node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A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sends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ids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of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all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objects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at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level</a:t>
                </a:r>
                <a:r>
                  <a:rPr lang="zh-CN" altLang="en-US" sz="2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600" dirty="0"/>
                  <a:t>to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the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deciding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node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B.</a:t>
                </a:r>
              </a:p>
              <a:p>
                <a:pPr marL="514350" indent="-51435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altLang="zh-CN" sz="2600" dirty="0"/>
                  <a:t>Node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B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replies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to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A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a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list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of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ids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of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objects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that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are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unlisted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by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A’s</a:t>
                </a:r>
                <a:r>
                  <a:rPr lang="zh-CN" altLang="en-US" sz="2600" dirty="0"/>
                  <a:t> </a:t>
                </a:r>
                <a:r>
                  <a:rPr lang="en-US" altLang="zh-CN" sz="2600" dirty="0" err="1"/>
                  <a:t>msg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and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a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list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ids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of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objects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no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longer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replicated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at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level</a:t>
                </a:r>
                <a:r>
                  <a:rPr lang="zh-CN" altLang="en-US" sz="2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6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600" dirty="0"/>
                  <a:t>.</a:t>
                </a:r>
              </a:p>
            </p:txBody>
          </p:sp>
        </mc:Choice>
        <mc:Fallback xmlns="">
          <p:sp>
            <p:nvSpPr>
              <p:cNvPr id="25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0196" y="1447800"/>
                <a:ext cx="8793804" cy="5410200"/>
              </a:xfrm>
              <a:blipFill>
                <a:blip r:embed="rId3"/>
                <a:stretch>
                  <a:fillRect l="-1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Replicate</a:t>
            </a:r>
            <a:r>
              <a:rPr lang="zh-CN" altLang="en-US" dirty="0"/>
              <a:t> </a:t>
            </a:r>
            <a:r>
              <a:rPr lang="en-US" altLang="zh-CN" dirty="0"/>
              <a:t>Phase</a:t>
            </a:r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7570A4-19B8-0946-8AE7-557090E48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411" y="4570132"/>
            <a:ext cx="1510211" cy="17216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6D3F4D-781F-B847-AAE2-B53F4BD4EE5B}"/>
              </a:ext>
            </a:extLst>
          </p:cNvPr>
          <p:cNvSpPr txBox="1"/>
          <p:nvPr/>
        </p:nvSpPr>
        <p:spPr>
          <a:xfrm>
            <a:off x="5836556" y="6390220"/>
            <a:ext cx="164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dirty="0">
                <a:latin typeface="Arial" charset="0"/>
                <a:ea typeface="Arial" charset="0"/>
                <a:cs typeface="Arial" charset="0"/>
              </a:rPr>
              <a:t>Deciding</a:t>
            </a:r>
            <a:r>
              <a:rPr lang="zh-CN" altLang="en-US" sz="1800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1800" b="0" dirty="0">
                <a:latin typeface="Arial" charset="0"/>
                <a:ea typeface="Arial" charset="0"/>
                <a:cs typeface="Arial" charset="0"/>
              </a:rPr>
              <a:t>node</a:t>
            </a:r>
            <a:endParaRPr lang="en-US" sz="1800" b="0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92DEE56-D989-004D-97D7-010EE877DE59}"/>
                  </a:ext>
                </a:extLst>
              </p14:cNvPr>
              <p14:cNvContentPartPr/>
              <p14:nvPr/>
            </p14:nvContentPartPr>
            <p14:xfrm>
              <a:off x="6606977" y="6223731"/>
              <a:ext cx="188640" cy="278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92DEE56-D989-004D-97D7-010EE877DE5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98337" y="6215091"/>
                <a:ext cx="206280" cy="29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209935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600" dirty="0"/>
              <a:t>To</a:t>
            </a:r>
            <a:r>
              <a:rPr lang="zh-CN" altLang="en-US" sz="2600" dirty="0"/>
              <a:t> </a:t>
            </a:r>
            <a:r>
              <a:rPr lang="en-US" altLang="zh-CN" sz="2600" dirty="0"/>
              <a:t>reduce</a:t>
            </a:r>
            <a:r>
              <a:rPr lang="zh-CN" altLang="en-US" sz="2600" dirty="0"/>
              <a:t> </a:t>
            </a:r>
            <a:r>
              <a:rPr lang="en-US" altLang="zh-CN" sz="2600" dirty="0"/>
              <a:t>load</a:t>
            </a:r>
            <a:r>
              <a:rPr lang="zh-CN" altLang="en-US" sz="2600" dirty="0"/>
              <a:t> </a:t>
            </a:r>
            <a:r>
              <a:rPr lang="en-US" altLang="zh-CN" sz="2600" dirty="0"/>
              <a:t>on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network</a:t>
            </a:r>
            <a:r>
              <a:rPr lang="zh-CN" altLang="en-US" sz="2600" dirty="0"/>
              <a:t> </a:t>
            </a:r>
            <a:r>
              <a:rPr lang="en-US" altLang="zh-CN" sz="2600" dirty="0"/>
              <a:t>and</a:t>
            </a:r>
            <a:r>
              <a:rPr lang="zh-CN" altLang="en-US" sz="2600" dirty="0"/>
              <a:t> </a:t>
            </a:r>
            <a:r>
              <a:rPr lang="en-US" altLang="zh-CN" sz="2600" dirty="0"/>
              <a:t>improve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efficiency</a:t>
            </a:r>
            <a:r>
              <a:rPr lang="zh-CN" altLang="en-US" sz="2600" dirty="0"/>
              <a:t> </a:t>
            </a:r>
            <a:r>
              <a:rPr lang="en-US" altLang="zh-CN" sz="2600" dirty="0"/>
              <a:t>of</a:t>
            </a:r>
            <a:r>
              <a:rPr lang="zh-CN" altLang="en-US" sz="2600" dirty="0"/>
              <a:t> </a:t>
            </a:r>
            <a:r>
              <a:rPr lang="en-US" altLang="zh-CN" sz="2600" dirty="0"/>
              <a:t>replication</a:t>
            </a:r>
          </a:p>
          <a:p>
            <a:pPr>
              <a:lnSpc>
                <a:spcPct val="130000"/>
              </a:lnSpc>
            </a:pPr>
            <a:r>
              <a:rPr lang="en-US" altLang="zh-CN" sz="2600" dirty="0"/>
              <a:t>When</a:t>
            </a:r>
            <a:r>
              <a:rPr lang="zh-CN" altLang="en-US" sz="2600" dirty="0"/>
              <a:t> </a:t>
            </a:r>
            <a:r>
              <a:rPr lang="en-US" altLang="zh-CN" sz="2600" dirty="0"/>
              <a:t>A</a:t>
            </a:r>
            <a:r>
              <a:rPr lang="zh-CN" altLang="en-US" sz="2600" dirty="0"/>
              <a:t> </a:t>
            </a:r>
            <a:r>
              <a:rPr lang="en-US" altLang="zh-CN" sz="2600" dirty="0"/>
              <a:t>sends</a:t>
            </a:r>
            <a:r>
              <a:rPr lang="zh-CN" altLang="en-US" sz="2600" dirty="0"/>
              <a:t> </a:t>
            </a:r>
            <a:r>
              <a:rPr lang="en-US" altLang="zh-CN" sz="2600" dirty="0"/>
              <a:t>an</a:t>
            </a:r>
            <a:r>
              <a:rPr lang="zh-CN" altLang="en-US" sz="2600" dirty="0"/>
              <a:t> </a:t>
            </a:r>
            <a:r>
              <a:rPr lang="en-US" altLang="zh-CN" sz="2600" dirty="0"/>
              <a:t>aggregation</a:t>
            </a:r>
            <a:r>
              <a:rPr lang="zh-CN" altLang="en-US" sz="2600" dirty="0"/>
              <a:t> </a:t>
            </a:r>
            <a:r>
              <a:rPr lang="en-US" altLang="zh-CN" sz="2600" dirty="0" err="1"/>
              <a:t>msg</a:t>
            </a:r>
            <a:r>
              <a:rPr lang="zh-CN" altLang="en-US" sz="2600" dirty="0"/>
              <a:t> </a:t>
            </a:r>
            <a:r>
              <a:rPr lang="en-US" altLang="zh-CN" sz="2600" dirty="0"/>
              <a:t>to</a:t>
            </a:r>
            <a:r>
              <a:rPr lang="zh-CN" altLang="en-US" sz="2600" dirty="0"/>
              <a:t> </a:t>
            </a:r>
            <a:r>
              <a:rPr lang="en-US" altLang="zh-CN" sz="2600" dirty="0"/>
              <a:t>B,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 err="1"/>
              <a:t>msg</a:t>
            </a:r>
            <a:r>
              <a:rPr lang="zh-CN" altLang="en-US" sz="2600" dirty="0"/>
              <a:t> </a:t>
            </a:r>
            <a:r>
              <a:rPr lang="en-US" altLang="zh-CN" sz="2600" dirty="0"/>
              <a:t>contains</a:t>
            </a:r>
            <a:r>
              <a:rPr lang="zh-CN" altLang="en-US" sz="2600" dirty="0"/>
              <a:t> </a:t>
            </a:r>
            <a:r>
              <a:rPr lang="en-US" altLang="zh-CN" sz="2600" dirty="0"/>
              <a:t>ids</a:t>
            </a:r>
            <a:r>
              <a:rPr lang="zh-CN" altLang="en-US" sz="2600" dirty="0"/>
              <a:t> </a:t>
            </a:r>
            <a:r>
              <a:rPr lang="en-US" altLang="zh-CN" sz="2600" dirty="0"/>
              <a:t>of</a:t>
            </a:r>
            <a:r>
              <a:rPr lang="zh-CN" altLang="en-US" sz="2600" dirty="0"/>
              <a:t> </a:t>
            </a:r>
            <a:r>
              <a:rPr lang="en-US" altLang="zh-CN" sz="2600" dirty="0"/>
              <a:t>all</a:t>
            </a:r>
            <a:r>
              <a:rPr lang="zh-CN" altLang="en-US" sz="2600" dirty="0"/>
              <a:t> </a:t>
            </a:r>
            <a:r>
              <a:rPr lang="en-US" altLang="zh-CN" sz="2600" dirty="0"/>
              <a:t>objects</a:t>
            </a:r>
            <a:r>
              <a:rPr lang="zh-CN" altLang="en-US" sz="2600" dirty="0"/>
              <a:t> </a:t>
            </a:r>
            <a:r>
              <a:rPr lang="en-US" altLang="zh-CN" sz="2600" dirty="0"/>
              <a:t>replicated</a:t>
            </a:r>
            <a:r>
              <a:rPr lang="zh-CN" altLang="en-US" sz="2600" dirty="0"/>
              <a:t> </a:t>
            </a:r>
            <a:r>
              <a:rPr lang="en-US" altLang="zh-CN" sz="2600" dirty="0"/>
              <a:t>from</a:t>
            </a:r>
            <a:r>
              <a:rPr lang="zh-CN" altLang="en-US" sz="2600" dirty="0"/>
              <a:t> </a:t>
            </a:r>
            <a:r>
              <a:rPr lang="en-US" altLang="zh-CN" sz="2600" dirty="0"/>
              <a:t>B;</a:t>
            </a:r>
          </a:p>
          <a:p>
            <a:pPr>
              <a:lnSpc>
                <a:spcPct val="130000"/>
              </a:lnSpc>
            </a:pPr>
            <a:r>
              <a:rPr lang="en-US" altLang="zh-CN" sz="2600" dirty="0"/>
              <a:t>When</a:t>
            </a:r>
            <a:r>
              <a:rPr lang="zh-CN" altLang="en-US" sz="2600" dirty="0"/>
              <a:t> </a:t>
            </a:r>
            <a:r>
              <a:rPr lang="en-US" altLang="zh-CN" sz="2600" dirty="0"/>
              <a:t>B</a:t>
            </a:r>
            <a:r>
              <a:rPr lang="zh-CN" altLang="en-US" sz="2600" dirty="0"/>
              <a:t> </a:t>
            </a:r>
            <a:r>
              <a:rPr lang="en-US" altLang="zh-CN" sz="2600" dirty="0"/>
              <a:t>sends</a:t>
            </a:r>
            <a:r>
              <a:rPr lang="zh-CN" altLang="en-US" sz="2600" dirty="0"/>
              <a:t> </a:t>
            </a:r>
            <a:r>
              <a:rPr lang="en-US" altLang="zh-CN" sz="2600" dirty="0"/>
              <a:t>back</a:t>
            </a:r>
            <a:r>
              <a:rPr lang="zh-CN" altLang="en-US" sz="2600" dirty="0"/>
              <a:t> </a:t>
            </a:r>
            <a:r>
              <a:rPr lang="en-US" altLang="zh-CN" sz="2600" dirty="0"/>
              <a:t>an</a:t>
            </a:r>
            <a:r>
              <a:rPr lang="zh-CN" altLang="en-US" sz="2600" dirty="0"/>
              <a:t> </a:t>
            </a:r>
            <a:r>
              <a:rPr lang="en-US" altLang="zh-CN" sz="2600" dirty="0"/>
              <a:t>replication</a:t>
            </a:r>
            <a:r>
              <a:rPr lang="zh-CN" altLang="en-US" sz="2600" dirty="0"/>
              <a:t> </a:t>
            </a:r>
            <a:r>
              <a:rPr lang="en-US" altLang="zh-CN" sz="2600" dirty="0" err="1"/>
              <a:t>msg</a:t>
            </a:r>
            <a:r>
              <a:rPr lang="zh-CN" altLang="en-US" sz="2600" dirty="0"/>
              <a:t> </a:t>
            </a:r>
            <a:r>
              <a:rPr lang="en-US" altLang="zh-CN" sz="2600" dirty="0"/>
              <a:t>to</a:t>
            </a:r>
            <a:r>
              <a:rPr lang="zh-CN" altLang="en-US" sz="2600" dirty="0"/>
              <a:t> </a:t>
            </a:r>
            <a:r>
              <a:rPr lang="en-US" altLang="zh-CN" sz="2600" dirty="0"/>
              <a:t>A,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 err="1"/>
              <a:t>msg</a:t>
            </a:r>
            <a:r>
              <a:rPr lang="zh-CN" altLang="en-US" sz="2600" dirty="0"/>
              <a:t> </a:t>
            </a:r>
            <a:r>
              <a:rPr lang="en-US" altLang="zh-CN" sz="2600" dirty="0"/>
              <a:t>contains</a:t>
            </a:r>
            <a:r>
              <a:rPr lang="zh-CN" altLang="en-US" sz="2600" dirty="0"/>
              <a:t> </a:t>
            </a:r>
            <a:r>
              <a:rPr lang="en-US" altLang="zh-CN" sz="2600" dirty="0"/>
              <a:t>updated</a:t>
            </a:r>
            <a:r>
              <a:rPr lang="zh-CN" altLang="en-US" sz="2600" dirty="0"/>
              <a:t> </a:t>
            </a:r>
            <a:r>
              <a:rPr lang="en-US" altLang="zh-CN" sz="2600" dirty="0"/>
              <a:t>#</a:t>
            </a:r>
            <a:r>
              <a:rPr lang="zh-CN" altLang="en-US" sz="2600" dirty="0"/>
              <a:t> </a:t>
            </a:r>
            <a:r>
              <a:rPr lang="en-US" altLang="zh-CN" sz="2600" dirty="0"/>
              <a:t>accesses</a:t>
            </a:r>
            <a:r>
              <a:rPr lang="zh-CN" altLang="en-US" sz="2600" dirty="0"/>
              <a:t> </a:t>
            </a:r>
            <a:r>
              <a:rPr lang="en-US" altLang="zh-CN" sz="2600" dirty="0"/>
              <a:t>to</a:t>
            </a:r>
            <a:r>
              <a:rPr lang="zh-CN" altLang="en-US" sz="2600" dirty="0"/>
              <a:t> </a:t>
            </a:r>
            <a:r>
              <a:rPr lang="en-US" altLang="zh-CN" sz="2600" dirty="0"/>
              <a:t>objects.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Integrate</a:t>
            </a:r>
            <a:r>
              <a:rPr lang="zh-CN" altLang="en-US" dirty="0"/>
              <a:t> </a:t>
            </a:r>
            <a:r>
              <a:rPr lang="en-US" altLang="zh-CN" dirty="0"/>
              <a:t>aggregate/replicate</a:t>
            </a:r>
            <a:r>
              <a:rPr lang="zh-CN" altLang="en-US" dirty="0"/>
              <a:t> </a:t>
            </a:r>
            <a:r>
              <a:rPr lang="en-US" altLang="zh-CN" dirty="0"/>
              <a:t>phases</a:t>
            </a:r>
            <a:endParaRPr lang="en-US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7570A4-19B8-0946-8AE7-557090E48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382" y="4686300"/>
            <a:ext cx="12700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587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600" dirty="0"/>
              <a:t>Beehive</a:t>
            </a:r>
            <a:r>
              <a:rPr lang="zh-CN" altLang="en-US" sz="2600" dirty="0"/>
              <a:t> </a:t>
            </a:r>
            <a:r>
              <a:rPr lang="en-US" altLang="zh-CN" sz="2600" dirty="0"/>
              <a:t>associates</a:t>
            </a:r>
            <a:r>
              <a:rPr lang="zh-CN" altLang="en-US" sz="2600" dirty="0"/>
              <a:t> </a:t>
            </a:r>
            <a:r>
              <a:rPr lang="en-US" altLang="zh-CN" sz="2600" dirty="0"/>
              <a:t>a</a:t>
            </a:r>
            <a:r>
              <a:rPr lang="zh-CN" altLang="en-US" sz="2600" dirty="0"/>
              <a:t> </a:t>
            </a:r>
            <a:r>
              <a:rPr lang="en-US" altLang="zh-CN" sz="2600" dirty="0"/>
              <a:t>version</a:t>
            </a:r>
            <a:r>
              <a:rPr lang="zh-CN" altLang="en-US" sz="2600" dirty="0"/>
              <a:t> </a:t>
            </a:r>
            <a:r>
              <a:rPr lang="en-US" altLang="zh-CN" sz="2600" dirty="0"/>
              <a:t>number</a:t>
            </a:r>
            <a:r>
              <a:rPr lang="zh-CN" altLang="en-US" sz="2600" dirty="0"/>
              <a:t> </a:t>
            </a:r>
            <a:r>
              <a:rPr lang="en-US" altLang="zh-CN" sz="2600" dirty="0"/>
              <a:t>with</a:t>
            </a:r>
            <a:r>
              <a:rPr lang="zh-CN" altLang="en-US" sz="2600" dirty="0"/>
              <a:t> </a:t>
            </a:r>
            <a:r>
              <a:rPr lang="en-US" altLang="zh-CN" sz="2600" dirty="0"/>
              <a:t>each</a:t>
            </a:r>
            <a:r>
              <a:rPr lang="zh-CN" altLang="en-US" sz="2600" dirty="0"/>
              <a:t> </a:t>
            </a:r>
            <a:r>
              <a:rPr lang="en-US" altLang="zh-CN" sz="2600" dirty="0"/>
              <a:t>object</a:t>
            </a:r>
            <a:r>
              <a:rPr lang="zh-CN" altLang="en-US" sz="2600" dirty="0"/>
              <a:t> </a:t>
            </a:r>
            <a:r>
              <a:rPr lang="en-US" altLang="zh-CN" sz="2600" dirty="0"/>
              <a:t>to</a:t>
            </a:r>
            <a:r>
              <a:rPr lang="zh-CN" altLang="en-US" sz="2600" dirty="0"/>
              <a:t> </a:t>
            </a:r>
            <a:r>
              <a:rPr lang="en-US" altLang="zh-CN" sz="2600" dirty="0"/>
              <a:t>identify</a:t>
            </a:r>
            <a:r>
              <a:rPr lang="zh-CN" altLang="en-US" sz="2600" dirty="0"/>
              <a:t> </a:t>
            </a:r>
            <a:r>
              <a:rPr lang="en-US" altLang="zh-CN" sz="2600" dirty="0"/>
              <a:t>modified</a:t>
            </a:r>
            <a:r>
              <a:rPr lang="zh-CN" altLang="en-US" sz="2600" dirty="0"/>
              <a:t> </a:t>
            </a:r>
            <a:r>
              <a:rPr lang="en-US" altLang="zh-CN" sz="2600" dirty="0"/>
              <a:t>objects</a:t>
            </a:r>
          </a:p>
          <a:p>
            <a:pPr>
              <a:lnSpc>
                <a:spcPct val="130000"/>
              </a:lnSpc>
            </a:pPr>
            <a:r>
              <a:rPr lang="en-US" altLang="zh-CN" sz="2600" dirty="0"/>
              <a:t>Modifying</a:t>
            </a:r>
            <a:r>
              <a:rPr lang="zh-CN" altLang="en-US" sz="2600" dirty="0"/>
              <a:t> </a:t>
            </a:r>
            <a:r>
              <a:rPr lang="en-US" altLang="zh-CN" sz="2600" dirty="0"/>
              <a:t>an</a:t>
            </a:r>
            <a:r>
              <a:rPr lang="zh-CN" altLang="en-US" sz="2600" dirty="0"/>
              <a:t> </a:t>
            </a:r>
            <a:r>
              <a:rPr lang="en-US" altLang="zh-CN" sz="2600" dirty="0"/>
              <a:t>object</a:t>
            </a:r>
            <a:r>
              <a:rPr lang="zh-CN" altLang="en-US" sz="2600" dirty="0"/>
              <a:t> </a:t>
            </a:r>
            <a:r>
              <a:rPr lang="en-US" altLang="zh-CN" sz="2600" dirty="0"/>
              <a:t>is</a:t>
            </a:r>
            <a:r>
              <a:rPr lang="zh-CN" altLang="en-US" sz="2600" dirty="0"/>
              <a:t> </a:t>
            </a:r>
            <a:r>
              <a:rPr lang="en-US" altLang="zh-CN" sz="2600" dirty="0"/>
              <a:t>done</a:t>
            </a:r>
            <a:r>
              <a:rPr lang="zh-CN" altLang="en-US" sz="2600" dirty="0"/>
              <a:t> </a:t>
            </a:r>
            <a:r>
              <a:rPr lang="en-US" altLang="zh-CN" sz="2600" dirty="0"/>
              <a:t>by</a:t>
            </a:r>
            <a:r>
              <a:rPr lang="zh-CN" altLang="en-US" sz="2600" dirty="0"/>
              <a:t> </a:t>
            </a:r>
            <a:r>
              <a:rPr lang="en-US" altLang="zh-CN" sz="2600" dirty="0"/>
              <a:t>inserting</a:t>
            </a:r>
            <a:r>
              <a:rPr lang="zh-CN" altLang="en-US" sz="2600" dirty="0"/>
              <a:t> </a:t>
            </a:r>
            <a:r>
              <a:rPr lang="en-US" altLang="zh-CN" sz="2600" dirty="0"/>
              <a:t>a</a:t>
            </a:r>
            <a:r>
              <a:rPr lang="zh-CN" altLang="en-US" sz="2600" dirty="0"/>
              <a:t> </a:t>
            </a:r>
            <a:r>
              <a:rPr lang="en-US" altLang="zh-CN" sz="2600" dirty="0"/>
              <a:t>fresh</a:t>
            </a:r>
            <a:r>
              <a:rPr lang="zh-CN" altLang="en-US" sz="2600" dirty="0"/>
              <a:t> </a:t>
            </a:r>
            <a:r>
              <a:rPr lang="en-US" altLang="zh-CN" sz="2600" dirty="0"/>
              <a:t>copy</a:t>
            </a:r>
            <a:r>
              <a:rPr lang="zh-CN" altLang="en-US" sz="2600" dirty="0"/>
              <a:t> </a:t>
            </a:r>
            <a:r>
              <a:rPr lang="en-US" altLang="zh-CN" sz="2600" dirty="0"/>
              <a:t>of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object</a:t>
            </a:r>
            <a:r>
              <a:rPr lang="zh-CN" altLang="en-US" sz="2600" dirty="0"/>
              <a:t> </a:t>
            </a:r>
            <a:r>
              <a:rPr lang="en-US" altLang="zh-CN" sz="2600" dirty="0"/>
              <a:t>with</a:t>
            </a:r>
            <a:r>
              <a:rPr lang="zh-CN" altLang="en-US" sz="2600" dirty="0"/>
              <a:t> </a:t>
            </a:r>
            <a:r>
              <a:rPr lang="en-US" altLang="zh-CN" sz="2600" dirty="0"/>
              <a:t>a</a:t>
            </a:r>
            <a:r>
              <a:rPr lang="zh-CN" altLang="en-US" sz="2600" dirty="0"/>
              <a:t> </a:t>
            </a:r>
            <a:r>
              <a:rPr lang="en-US" altLang="zh-CN" sz="2600" dirty="0"/>
              <a:t>higher</a:t>
            </a:r>
            <a:r>
              <a:rPr lang="zh-CN" altLang="en-US" sz="2600" dirty="0"/>
              <a:t> </a:t>
            </a:r>
            <a:r>
              <a:rPr lang="en-US" altLang="zh-CN" sz="2600" dirty="0"/>
              <a:t>version</a:t>
            </a:r>
            <a:r>
              <a:rPr lang="zh-CN" altLang="en-US" sz="2600" dirty="0"/>
              <a:t> </a:t>
            </a:r>
            <a:r>
              <a:rPr lang="en-US" altLang="zh-CN" sz="2600" dirty="0"/>
              <a:t>number</a:t>
            </a:r>
            <a:r>
              <a:rPr lang="zh-CN" altLang="en-US" sz="2600" dirty="0"/>
              <a:t> </a:t>
            </a:r>
            <a:r>
              <a:rPr lang="en-US" altLang="zh-CN" sz="2600" dirty="0"/>
              <a:t>at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home</a:t>
            </a:r>
            <a:r>
              <a:rPr lang="zh-CN" altLang="en-US" sz="2600" dirty="0"/>
              <a:t> </a:t>
            </a:r>
            <a:r>
              <a:rPr lang="en-US" altLang="zh-CN" sz="2600" dirty="0"/>
              <a:t>node.</a:t>
            </a:r>
          </a:p>
          <a:p>
            <a:pPr>
              <a:lnSpc>
                <a:spcPct val="130000"/>
              </a:lnSpc>
            </a:pP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home</a:t>
            </a:r>
            <a:r>
              <a:rPr lang="zh-CN" altLang="en-US" sz="2600" dirty="0"/>
              <a:t> </a:t>
            </a:r>
            <a:r>
              <a:rPr lang="en-US" altLang="zh-CN" sz="2600" dirty="0"/>
              <a:t>node</a:t>
            </a:r>
            <a:r>
              <a:rPr lang="zh-CN" altLang="en-US" sz="2600" dirty="0"/>
              <a:t> </a:t>
            </a:r>
            <a:r>
              <a:rPr lang="en-US" altLang="zh-CN" sz="2600" dirty="0"/>
              <a:t>proactively</a:t>
            </a:r>
            <a:r>
              <a:rPr lang="zh-CN" altLang="en-US" sz="2600" dirty="0"/>
              <a:t> </a:t>
            </a:r>
            <a:r>
              <a:rPr lang="en-US" altLang="zh-CN" sz="2600" dirty="0"/>
              <a:t>propagates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update</a:t>
            </a:r>
            <a:r>
              <a:rPr lang="zh-CN" altLang="en-US" sz="2600" dirty="0"/>
              <a:t> </a:t>
            </a:r>
            <a:r>
              <a:rPr lang="en-US" altLang="zh-CN" sz="2600" dirty="0"/>
              <a:t>to</a:t>
            </a:r>
            <a:r>
              <a:rPr lang="zh-CN" altLang="en-US" sz="2600" dirty="0"/>
              <a:t> </a:t>
            </a:r>
            <a:r>
              <a:rPr lang="en-US" altLang="zh-CN" sz="2600" dirty="0"/>
              <a:t>all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replicas.</a:t>
            </a:r>
            <a:r>
              <a:rPr lang="zh-CN" altLang="en-US" sz="2600" dirty="0"/>
              <a:t> </a:t>
            </a:r>
            <a:endParaRPr lang="en-US" sz="2600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Mutable</a:t>
            </a:r>
            <a:r>
              <a:rPr lang="zh-CN" altLang="en-US" dirty="0"/>
              <a:t> </a:t>
            </a:r>
            <a:r>
              <a:rPr lang="en-US" altLang="zh-CN" dirty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7397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US" sz="2800" dirty="0"/>
              <a:t>For a million nodes, it’s 20 hops</a:t>
            </a:r>
          </a:p>
          <a:p>
            <a:pPr>
              <a:spcBef>
                <a:spcPts val="3600"/>
              </a:spcBef>
            </a:pPr>
            <a:r>
              <a:rPr lang="en-US" sz="2800" dirty="0"/>
              <a:t>If each hop takes 50ms, lookups take </a:t>
            </a:r>
            <a:r>
              <a:rPr lang="en-US" sz="2800" b="1" dirty="0">
                <a:solidFill>
                  <a:srgbClr val="FF0000"/>
                </a:solidFill>
              </a:rPr>
              <a:t>a second</a:t>
            </a:r>
            <a:endParaRPr lang="en-US" sz="2800" dirty="0"/>
          </a:p>
          <a:p>
            <a:pPr>
              <a:spcBef>
                <a:spcPts val="3600"/>
              </a:spcBef>
            </a:pPr>
            <a:r>
              <a:rPr lang="en-US" sz="2800" dirty="0"/>
              <a:t>If each hop has 10% chance of failure, it’s a couple of timeouts</a:t>
            </a:r>
          </a:p>
          <a:p>
            <a:pPr>
              <a:spcBef>
                <a:spcPts val="3600"/>
              </a:spcBef>
            </a:pPr>
            <a:r>
              <a:rPr lang="en-US" sz="2800" dirty="0"/>
              <a:t>So in practice log(n) is better than O(n) but </a:t>
            </a:r>
            <a:r>
              <a:rPr lang="en-US" sz="2800" b="1" dirty="0">
                <a:solidFill>
                  <a:srgbClr val="FF0000"/>
                </a:solidFill>
              </a:rPr>
              <a:t>not great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for</a:t>
            </a:r>
            <a:r>
              <a:rPr lang="zh-CN" altLang="en-US" sz="2800" b="1" dirty="0">
                <a:solidFill>
                  <a:srgbClr val="FF0000"/>
                </a:solidFill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DNS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log(N) </a:t>
            </a:r>
            <a:r>
              <a:rPr lang="en-US" altLang="zh-CN" sz="4000" dirty="0"/>
              <a:t>is</a:t>
            </a:r>
            <a:r>
              <a:rPr lang="zh-CN" altLang="en-US" sz="4000" dirty="0"/>
              <a:t> </a:t>
            </a:r>
            <a:r>
              <a:rPr lang="en-US" sz="4000" dirty="0"/>
              <a:t>slow</a:t>
            </a:r>
            <a:r>
              <a:rPr lang="zh-CN" altLang="en-US" sz="4000" dirty="0"/>
              <a:t> </a:t>
            </a:r>
            <a:r>
              <a:rPr lang="en-US" altLang="zh-CN" sz="4000" dirty="0"/>
              <a:t>for</a:t>
            </a:r>
            <a:r>
              <a:rPr lang="zh-CN" altLang="en-US" sz="4000" dirty="0"/>
              <a:t> </a:t>
            </a:r>
            <a:r>
              <a:rPr lang="en-US" altLang="zh-CN" sz="4000" dirty="0"/>
              <a:t>DNS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72610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PAST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CFS</a:t>
                </a:r>
              </a:p>
              <a:p>
                <a:pPr lvl="1"/>
                <a:r>
                  <a:rPr lang="en-US" altLang="zh-CN" dirty="0"/>
                  <a:t>Passive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caching: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cache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query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results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lookup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path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order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improve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subsequent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queries</a:t>
                </a:r>
              </a:p>
              <a:p>
                <a:r>
                  <a:rPr lang="en-US" altLang="zh-CN" dirty="0"/>
                  <a:t>CUP</a:t>
                </a:r>
              </a:p>
              <a:p>
                <a:pPr lvl="1"/>
                <a:r>
                  <a:rPr lang="en-US" altLang="zh-CN" dirty="0"/>
                  <a:t>Similar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Beehive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uses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heuristics</a:t>
                </a:r>
              </a:p>
              <a:p>
                <a:r>
                  <a:rPr lang="en-US" altLang="zh-CN" dirty="0"/>
                  <a:t>Farsite</a:t>
                </a:r>
              </a:p>
              <a:p>
                <a:pPr lvl="1"/>
                <a:r>
                  <a:rPr lang="en-US" altLang="zh-CN" dirty="0"/>
                  <a:t>Uses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routing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tables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size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route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O(d)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hops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but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does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address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rapid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membership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changes</a:t>
                </a:r>
              </a:p>
              <a:p>
                <a:r>
                  <a:rPr lang="en-US" altLang="zh-CN" dirty="0"/>
                  <a:t>Kelips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O(1)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lookup</a:t>
                </a:r>
              </a:p>
              <a:p>
                <a:pPr lvl="1"/>
                <a:r>
                  <a:rPr lang="en-US" altLang="zh-CN" dirty="0"/>
                  <a:t>Storage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network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overheads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minimized</a:t>
                </a:r>
              </a:p>
              <a:p>
                <a:pPr lvl="1"/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1638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6" t="-1259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FC-83FB-AF41-816E-5BAB392F40F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Solutions</a:t>
            </a:r>
          </a:p>
        </p:txBody>
      </p:sp>
    </p:spTree>
    <p:extLst>
      <p:ext uri="{BB962C8B-B14F-4D97-AF65-F5344CB8AC3E}">
        <p14:creationId xmlns:p14="http://schemas.microsoft.com/office/powerpoint/2010/main" val="68326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600" dirty="0"/>
              <a:t>Replicating</a:t>
            </a:r>
            <a:r>
              <a:rPr lang="zh-CN" altLang="en-US" sz="2600" dirty="0"/>
              <a:t> </a:t>
            </a:r>
            <a:r>
              <a:rPr lang="en-US" altLang="zh-CN" sz="2600" dirty="0"/>
              <a:t>an</a:t>
            </a:r>
            <a:r>
              <a:rPr lang="zh-CN" altLang="en-US" sz="2600" dirty="0"/>
              <a:t> </a:t>
            </a:r>
            <a:r>
              <a:rPr lang="en-US" altLang="zh-CN" sz="2600" dirty="0"/>
              <a:t>object</a:t>
            </a:r>
            <a:r>
              <a:rPr lang="zh-CN" altLang="en-US" sz="2600" dirty="0"/>
              <a:t> </a:t>
            </a:r>
            <a:r>
              <a:rPr lang="en-US" altLang="zh-CN" sz="2600" dirty="0"/>
              <a:t>at</a:t>
            </a:r>
            <a:r>
              <a:rPr lang="zh-CN" altLang="en-US" sz="2600" dirty="0"/>
              <a:t> </a:t>
            </a:r>
            <a:r>
              <a:rPr lang="en-US" altLang="zh-CN" sz="2600" dirty="0"/>
              <a:t>all</a:t>
            </a:r>
            <a:r>
              <a:rPr lang="zh-CN" altLang="en-US" sz="2600" dirty="0"/>
              <a:t> </a:t>
            </a:r>
            <a:r>
              <a:rPr lang="en-US" altLang="zh-CN" sz="2600" dirty="0"/>
              <a:t>nodes</a:t>
            </a:r>
            <a:r>
              <a:rPr lang="zh-CN" altLang="en-US" sz="2600" dirty="0"/>
              <a:t> </a:t>
            </a:r>
            <a:r>
              <a:rPr lang="en-US" altLang="zh-CN" sz="2600" i="1" dirty="0">
                <a:solidFill>
                  <a:srgbClr val="FF0000"/>
                </a:solidFill>
              </a:rPr>
              <a:t>k</a:t>
            </a:r>
            <a:r>
              <a:rPr lang="zh-CN" altLang="en-US" sz="2600" dirty="0"/>
              <a:t> </a:t>
            </a:r>
            <a:r>
              <a:rPr lang="en-US" altLang="zh-CN" sz="2600" dirty="0"/>
              <a:t>hops</a:t>
            </a:r>
            <a:r>
              <a:rPr lang="zh-CN" altLang="en-US" sz="2600" dirty="0"/>
              <a:t> </a:t>
            </a:r>
            <a:r>
              <a:rPr lang="en-US" altLang="zh-CN" sz="2600" dirty="0"/>
              <a:t>prior</a:t>
            </a:r>
            <a:r>
              <a:rPr lang="zh-CN" altLang="en-US" sz="2600" dirty="0"/>
              <a:t> </a:t>
            </a:r>
            <a:r>
              <a:rPr lang="en-US" altLang="zh-CN" sz="2600" dirty="0"/>
              <a:t>to</a:t>
            </a:r>
            <a:r>
              <a:rPr lang="zh-CN" altLang="en-US" sz="2600" dirty="0"/>
              <a:t> </a:t>
            </a:r>
            <a:r>
              <a:rPr lang="en-US" altLang="zh-CN" sz="2600" dirty="0"/>
              <a:t>its</a:t>
            </a:r>
            <a:r>
              <a:rPr lang="zh-CN" altLang="en-US" sz="2600" dirty="0"/>
              <a:t> </a:t>
            </a:r>
            <a:r>
              <a:rPr lang="en-US" altLang="zh-CN" sz="2600" dirty="0"/>
              <a:t>home</a:t>
            </a:r>
            <a:r>
              <a:rPr lang="zh-CN" altLang="en-US" sz="2600" dirty="0"/>
              <a:t> </a:t>
            </a:r>
            <a:r>
              <a:rPr lang="en-US" altLang="zh-CN" sz="2600" dirty="0"/>
              <a:t>node</a:t>
            </a:r>
            <a:r>
              <a:rPr lang="zh-CN" altLang="en-US" sz="2600" dirty="0"/>
              <a:t> </a:t>
            </a:r>
            <a:r>
              <a:rPr lang="en-US" altLang="zh-CN" sz="2600" dirty="0"/>
              <a:t>reduces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length</a:t>
            </a:r>
            <a:r>
              <a:rPr lang="zh-CN" altLang="en-US" sz="2600" dirty="0"/>
              <a:t> </a:t>
            </a:r>
            <a:r>
              <a:rPr lang="en-US" altLang="zh-CN" sz="2600" dirty="0"/>
              <a:t>of</a:t>
            </a:r>
            <a:r>
              <a:rPr lang="zh-CN" altLang="en-US" sz="2600" dirty="0"/>
              <a:t> </a:t>
            </a:r>
            <a:r>
              <a:rPr lang="en-US" altLang="zh-CN" sz="2600" dirty="0"/>
              <a:t>query</a:t>
            </a:r>
            <a:r>
              <a:rPr lang="zh-CN" altLang="en-US" sz="2600" dirty="0"/>
              <a:t> </a:t>
            </a:r>
            <a:r>
              <a:rPr lang="en-US" altLang="zh-CN" sz="2600" dirty="0"/>
              <a:t>paths</a:t>
            </a:r>
            <a:r>
              <a:rPr lang="zh-CN" altLang="en-US" sz="2600" dirty="0"/>
              <a:t> </a:t>
            </a:r>
            <a:r>
              <a:rPr lang="en-US" altLang="zh-CN" sz="2600" dirty="0"/>
              <a:t>by</a:t>
            </a:r>
            <a:r>
              <a:rPr lang="zh-CN" altLang="en-US" sz="2600" dirty="0"/>
              <a:t> </a:t>
            </a:r>
            <a:r>
              <a:rPr lang="en-US" altLang="zh-CN" sz="2600" i="1" dirty="0">
                <a:solidFill>
                  <a:srgbClr val="FF0000"/>
                </a:solidFill>
              </a:rPr>
              <a:t>k</a:t>
            </a:r>
            <a:r>
              <a:rPr lang="zh-CN" altLang="en-US" sz="2600" dirty="0"/>
              <a:t> </a:t>
            </a:r>
            <a:r>
              <a:rPr lang="en-US" altLang="zh-CN" sz="2600" dirty="0"/>
              <a:t>hops.</a:t>
            </a:r>
            <a:r>
              <a:rPr lang="zh-CN" altLang="en-US" sz="2600" dirty="0"/>
              <a:t> </a:t>
            </a:r>
            <a:endParaRPr lang="en-US" sz="2600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</a:t>
            </a:r>
          </a:p>
        </p:txBody>
      </p:sp>
    </p:spTree>
    <p:extLst>
      <p:ext uri="{BB962C8B-B14F-4D97-AF65-F5344CB8AC3E}">
        <p14:creationId xmlns:p14="http://schemas.microsoft.com/office/powerpoint/2010/main" val="55145815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10752-599F-8747-9507-4FFD76279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567" y="1492250"/>
            <a:ext cx="4483100" cy="3708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D385CAE-B8CF-184C-B438-B3F972F1DC01}"/>
              </a:ext>
            </a:extLst>
          </p:cNvPr>
          <p:cNvSpPr txBox="1"/>
          <p:nvPr/>
        </p:nvSpPr>
        <p:spPr>
          <a:xfrm>
            <a:off x="350196" y="5200650"/>
            <a:ext cx="85652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dirty="0">
                <a:latin typeface="Arial" charset="0"/>
                <a:ea typeface="Arial" charset="0"/>
                <a:cs typeface="Arial" charset="0"/>
              </a:rPr>
              <a:t>Prefix-based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routing,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each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step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in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routing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takes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query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to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a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node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that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has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one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more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matching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prefix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than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previous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node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In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this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example,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for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key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0121,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the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query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path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is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2012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-&gt;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021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-&gt;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01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12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-&gt;</a:t>
            </a:r>
            <a:r>
              <a:rPr lang="zh-CN" altLang="en-US" b="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012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5922851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310752-599F-8747-9507-4FFD76279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5567" y="1492250"/>
            <a:ext cx="4483100" cy="3708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385CAE-B8CF-184C-B438-B3F972F1DC01}"/>
                  </a:ext>
                </a:extLst>
              </p:cNvPr>
              <p:cNvSpPr txBox="1"/>
              <p:nvPr/>
            </p:nvSpPr>
            <p:spPr>
              <a:xfrm>
                <a:off x="645922" y="5322415"/>
                <a:ext cx="79737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b="0" dirty="0">
                    <a:latin typeface="Arial" charset="0"/>
                    <a:ea typeface="Arial" charset="0"/>
                    <a:cs typeface="Arial" charset="0"/>
                  </a:rPr>
                  <a:t>An</a:t>
                </a:r>
                <a:r>
                  <a:rPr lang="zh-CN" altLang="en-US" b="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b="0" dirty="0">
                    <a:latin typeface="Arial" charset="0"/>
                    <a:ea typeface="Arial" charset="0"/>
                    <a:cs typeface="Arial" charset="0"/>
                  </a:rPr>
                  <a:t>object</a:t>
                </a:r>
                <a:r>
                  <a:rPr lang="zh-CN" altLang="en-US" b="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b="0" dirty="0">
                    <a:latin typeface="Arial" charset="0"/>
                    <a:ea typeface="Arial" charset="0"/>
                    <a:cs typeface="Arial" charset="0"/>
                  </a:rPr>
                  <a:t>replicated</a:t>
                </a:r>
                <a:r>
                  <a:rPr lang="zh-CN" altLang="en-US" b="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b="0" dirty="0">
                    <a:latin typeface="Arial" charset="0"/>
                    <a:ea typeface="Arial" charset="0"/>
                    <a:cs typeface="Arial" charset="0"/>
                  </a:rPr>
                  <a:t>at</a:t>
                </a:r>
                <a:r>
                  <a:rPr lang="zh-CN" altLang="en-US" b="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b="0" dirty="0">
                    <a:latin typeface="Arial" charset="0"/>
                    <a:ea typeface="Arial" charset="0"/>
                    <a:cs typeface="Arial" charset="0"/>
                  </a:rPr>
                  <a:t>level</a:t>
                </a:r>
                <a:r>
                  <a:rPr lang="zh-CN" altLang="en-US" b="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𝑖</m:t>
                    </m:r>
                  </m:oMath>
                </a14:m>
                <a:r>
                  <a:rPr lang="zh-CN" altLang="en-US" b="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b="0" dirty="0">
                    <a:latin typeface="Arial" charset="0"/>
                    <a:ea typeface="Arial" charset="0"/>
                    <a:cs typeface="Arial" charset="0"/>
                  </a:rPr>
                  <a:t>means</a:t>
                </a:r>
                <a:r>
                  <a:rPr lang="zh-CN" altLang="en-US" b="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b="0" dirty="0">
                    <a:latin typeface="Arial" charset="0"/>
                    <a:ea typeface="Arial" charset="0"/>
                    <a:cs typeface="Arial" charset="0"/>
                  </a:rPr>
                  <a:t>queries</a:t>
                </a:r>
                <a:r>
                  <a:rPr lang="zh-CN" altLang="en-US" b="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b="0" dirty="0">
                    <a:latin typeface="Arial" charset="0"/>
                    <a:ea typeface="Arial" charset="0"/>
                    <a:cs typeface="Arial" charset="0"/>
                  </a:rPr>
                  <a:t>to</a:t>
                </a:r>
                <a:r>
                  <a:rPr lang="zh-CN" altLang="en-US" b="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b="0" dirty="0">
                    <a:latin typeface="Arial" charset="0"/>
                    <a:ea typeface="Arial" charset="0"/>
                    <a:cs typeface="Arial" charset="0"/>
                  </a:rPr>
                  <a:t>it</a:t>
                </a:r>
                <a:r>
                  <a:rPr lang="zh-CN" altLang="en-US" b="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b="0" dirty="0">
                    <a:latin typeface="Arial" charset="0"/>
                    <a:ea typeface="Arial" charset="0"/>
                    <a:cs typeface="Arial" charset="0"/>
                  </a:rPr>
                  <a:t>incur</a:t>
                </a:r>
                <a:r>
                  <a:rPr lang="zh-CN" altLang="en-US" b="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b="0" dirty="0">
                    <a:latin typeface="Arial" charset="0"/>
                    <a:ea typeface="Arial" charset="0"/>
                    <a:cs typeface="Arial" charset="0"/>
                  </a:rPr>
                  <a:t>at</a:t>
                </a:r>
                <a:r>
                  <a:rPr lang="zh-CN" altLang="en-US" b="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b="0" dirty="0">
                    <a:latin typeface="Arial" charset="0"/>
                    <a:ea typeface="Arial" charset="0"/>
                    <a:cs typeface="Arial" charset="0"/>
                  </a:rPr>
                  <a:t>most</a:t>
                </a:r>
                <a:r>
                  <a:rPr lang="zh-CN" altLang="en-US" b="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Arial" charset="0"/>
                        <a:cs typeface="Arial" charset="0"/>
                      </a:rPr>
                      <m:t>𝑖</m:t>
                    </m:r>
                  </m:oMath>
                </a14:m>
                <a:r>
                  <a:rPr lang="zh-CN" altLang="en-US" b="0" dirty="0">
                    <a:latin typeface="Arial" charset="0"/>
                    <a:ea typeface="Arial" charset="0"/>
                    <a:cs typeface="Arial" charset="0"/>
                  </a:rPr>
                  <a:t> </a:t>
                </a:r>
                <a:r>
                  <a:rPr lang="en-US" altLang="zh-CN" b="0" dirty="0">
                    <a:latin typeface="Arial" charset="0"/>
                    <a:ea typeface="Arial" charset="0"/>
                    <a:cs typeface="Arial" charset="0"/>
                  </a:rPr>
                  <a:t>hops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385CAE-B8CF-184C-B438-B3F972F1D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22" y="5322415"/>
                <a:ext cx="7973751" cy="400110"/>
              </a:xfrm>
              <a:prstGeom prst="rect">
                <a:avLst/>
              </a:prstGeom>
              <a:blipFill>
                <a:blip r:embed="rId4"/>
                <a:stretch>
                  <a:fillRect l="-795" t="-6061" r="-477" b="-21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FFBF19-E5FF-0149-9512-5680F3CE44DB}"/>
                  </a:ext>
                </a:extLst>
              </p14:cNvPr>
              <p14:cNvContentPartPr/>
              <p14:nvPr/>
            </p14:nvContentPartPr>
            <p14:xfrm>
              <a:off x="3191297" y="5844291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FFBF19-E5FF-0149-9512-5680F3CE44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82297" y="5835291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3041331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zh-CN" sz="2600" dirty="0"/>
              <a:t>Replicating</a:t>
            </a:r>
            <a:r>
              <a:rPr lang="zh-CN" altLang="en-US" sz="2600" dirty="0"/>
              <a:t> </a:t>
            </a:r>
            <a:r>
              <a:rPr lang="en-US" altLang="zh-CN" sz="2600" dirty="0"/>
              <a:t>an</a:t>
            </a:r>
            <a:r>
              <a:rPr lang="zh-CN" altLang="en-US" sz="2600" dirty="0"/>
              <a:t> </a:t>
            </a:r>
            <a:r>
              <a:rPr lang="en-US" altLang="zh-CN" sz="2600" dirty="0"/>
              <a:t>object</a:t>
            </a:r>
            <a:r>
              <a:rPr lang="zh-CN" altLang="en-US" sz="2600" dirty="0"/>
              <a:t> </a:t>
            </a:r>
            <a:r>
              <a:rPr lang="en-US" altLang="zh-CN" sz="2600" dirty="0"/>
              <a:t>at</a:t>
            </a:r>
            <a:r>
              <a:rPr lang="zh-CN" altLang="en-US" sz="2600" dirty="0"/>
              <a:t> </a:t>
            </a:r>
            <a:r>
              <a:rPr lang="en-US" altLang="zh-CN" sz="2600" dirty="0"/>
              <a:t>all</a:t>
            </a:r>
            <a:r>
              <a:rPr lang="zh-CN" altLang="en-US" sz="2600" dirty="0"/>
              <a:t> </a:t>
            </a:r>
            <a:r>
              <a:rPr lang="en-US" altLang="zh-CN" sz="2600" dirty="0"/>
              <a:t>nodes</a:t>
            </a:r>
            <a:r>
              <a:rPr lang="zh-CN" altLang="en-US" sz="2600" dirty="0"/>
              <a:t> </a:t>
            </a:r>
            <a:r>
              <a:rPr lang="en-US" altLang="zh-CN" sz="2600" i="1" dirty="0">
                <a:solidFill>
                  <a:srgbClr val="FF0000"/>
                </a:solidFill>
              </a:rPr>
              <a:t>k</a:t>
            </a:r>
            <a:r>
              <a:rPr lang="zh-CN" altLang="en-US" sz="2600" dirty="0"/>
              <a:t> </a:t>
            </a:r>
            <a:r>
              <a:rPr lang="en-US" altLang="zh-CN" sz="2600" dirty="0"/>
              <a:t>hops</a:t>
            </a:r>
            <a:r>
              <a:rPr lang="zh-CN" altLang="en-US" sz="2600" dirty="0"/>
              <a:t> </a:t>
            </a:r>
            <a:r>
              <a:rPr lang="en-US" altLang="zh-CN" sz="2600" dirty="0"/>
              <a:t>prior</a:t>
            </a:r>
            <a:r>
              <a:rPr lang="zh-CN" altLang="en-US" sz="2600" dirty="0"/>
              <a:t> </a:t>
            </a:r>
            <a:r>
              <a:rPr lang="en-US" altLang="zh-CN" sz="2600" dirty="0"/>
              <a:t>to</a:t>
            </a:r>
            <a:r>
              <a:rPr lang="zh-CN" altLang="en-US" sz="2600" dirty="0"/>
              <a:t> </a:t>
            </a:r>
            <a:r>
              <a:rPr lang="en-US" altLang="zh-CN" sz="2600" dirty="0"/>
              <a:t>its</a:t>
            </a:r>
            <a:r>
              <a:rPr lang="zh-CN" altLang="en-US" sz="2600" dirty="0"/>
              <a:t> </a:t>
            </a:r>
            <a:r>
              <a:rPr lang="en-US" altLang="zh-CN" sz="2600" dirty="0"/>
              <a:t>home</a:t>
            </a:r>
            <a:r>
              <a:rPr lang="zh-CN" altLang="en-US" sz="2600" dirty="0"/>
              <a:t> </a:t>
            </a:r>
            <a:r>
              <a:rPr lang="en-US" altLang="zh-CN" sz="2600" dirty="0"/>
              <a:t>node</a:t>
            </a:r>
            <a:r>
              <a:rPr lang="zh-CN" altLang="en-US" sz="2600" dirty="0"/>
              <a:t> </a:t>
            </a:r>
            <a:r>
              <a:rPr lang="en-US" altLang="zh-CN" sz="2600" dirty="0"/>
              <a:t>reduces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length</a:t>
            </a:r>
            <a:r>
              <a:rPr lang="zh-CN" altLang="en-US" sz="2600" dirty="0"/>
              <a:t> </a:t>
            </a:r>
            <a:r>
              <a:rPr lang="en-US" altLang="zh-CN" sz="2600" dirty="0"/>
              <a:t>of</a:t>
            </a:r>
            <a:r>
              <a:rPr lang="zh-CN" altLang="en-US" sz="2600" dirty="0"/>
              <a:t> </a:t>
            </a:r>
            <a:r>
              <a:rPr lang="en-US" altLang="zh-CN" sz="2600" dirty="0"/>
              <a:t>query</a:t>
            </a:r>
            <a:r>
              <a:rPr lang="zh-CN" altLang="en-US" sz="2600" dirty="0"/>
              <a:t> </a:t>
            </a:r>
            <a:r>
              <a:rPr lang="en-US" altLang="zh-CN" sz="2600" dirty="0"/>
              <a:t>paths</a:t>
            </a:r>
            <a:r>
              <a:rPr lang="zh-CN" altLang="en-US" sz="2600" dirty="0"/>
              <a:t> </a:t>
            </a:r>
            <a:r>
              <a:rPr lang="en-US" altLang="zh-CN" sz="2600" dirty="0"/>
              <a:t>by</a:t>
            </a:r>
            <a:r>
              <a:rPr lang="zh-CN" altLang="en-US" sz="2600" dirty="0"/>
              <a:t> </a:t>
            </a:r>
            <a:r>
              <a:rPr lang="en-US" altLang="zh-CN" sz="2600" i="1" dirty="0">
                <a:solidFill>
                  <a:srgbClr val="FF0000"/>
                </a:solidFill>
              </a:rPr>
              <a:t>k</a:t>
            </a:r>
            <a:r>
              <a:rPr lang="zh-CN" altLang="en-US" sz="2600" dirty="0"/>
              <a:t> </a:t>
            </a:r>
            <a:r>
              <a:rPr lang="en-US" altLang="zh-CN" sz="2600" dirty="0"/>
              <a:t>hops.</a:t>
            </a:r>
            <a:r>
              <a:rPr lang="zh-CN" altLang="en-US" sz="2600" dirty="0"/>
              <a:t> </a:t>
            </a:r>
            <a:endParaRPr lang="en-US" altLang="zh-CN" sz="2600" dirty="0"/>
          </a:p>
          <a:p>
            <a:pPr>
              <a:lnSpc>
                <a:spcPct val="130000"/>
              </a:lnSpc>
            </a:pPr>
            <a:r>
              <a:rPr lang="en-US" altLang="zh-CN" sz="2600" dirty="0"/>
              <a:t>Assuming</a:t>
            </a:r>
            <a:r>
              <a:rPr lang="zh-CN" altLang="en-US" sz="2600" dirty="0"/>
              <a:t> </a:t>
            </a:r>
            <a:r>
              <a:rPr lang="en-US" altLang="zh-CN" sz="2600" dirty="0"/>
              <a:t>Zipfian</a:t>
            </a:r>
            <a:r>
              <a:rPr lang="zh-CN" altLang="en-US" sz="2600" dirty="0"/>
              <a:t> </a:t>
            </a:r>
            <a:r>
              <a:rPr lang="en-US" altLang="zh-CN" sz="2600" dirty="0"/>
              <a:t>query</a:t>
            </a:r>
            <a:r>
              <a:rPr lang="zh-CN" altLang="en-US" sz="2600" dirty="0"/>
              <a:t> </a:t>
            </a:r>
            <a:r>
              <a:rPr lang="en-US" altLang="zh-CN" sz="2600" dirty="0"/>
              <a:t>distributions,</a:t>
            </a:r>
            <a:r>
              <a:rPr lang="zh-CN" altLang="en-US" sz="2600" dirty="0"/>
              <a:t> </a:t>
            </a:r>
            <a:r>
              <a:rPr lang="en-US" altLang="zh-CN" sz="2600" dirty="0"/>
              <a:t>Beehive</a:t>
            </a:r>
            <a:r>
              <a:rPr lang="zh-CN" altLang="en-US" sz="2600" dirty="0"/>
              <a:t> </a:t>
            </a:r>
            <a:r>
              <a:rPr lang="en-US" altLang="zh-CN" sz="2600" dirty="0"/>
              <a:t>controls</a:t>
            </a:r>
            <a:r>
              <a:rPr lang="zh-CN" altLang="en-US" sz="2600" dirty="0"/>
              <a:t> </a:t>
            </a:r>
            <a:r>
              <a:rPr lang="en-US" altLang="zh-CN" sz="2600" dirty="0"/>
              <a:t>the</a:t>
            </a:r>
            <a:r>
              <a:rPr lang="zh-CN" altLang="en-US" sz="2600" dirty="0"/>
              <a:t> </a:t>
            </a:r>
            <a:r>
              <a:rPr lang="en-US" altLang="zh-CN" sz="2600" dirty="0"/>
              <a:t>extent</a:t>
            </a:r>
            <a:r>
              <a:rPr lang="zh-CN" altLang="en-US" sz="2600" dirty="0"/>
              <a:t> </a:t>
            </a:r>
            <a:r>
              <a:rPr lang="en-US" altLang="zh-CN" sz="2600" dirty="0"/>
              <a:t>of</a:t>
            </a:r>
            <a:r>
              <a:rPr lang="zh-CN" altLang="en-US" sz="2600" dirty="0"/>
              <a:t> </a:t>
            </a:r>
            <a:r>
              <a:rPr lang="en-US" altLang="zh-CN" sz="2600" dirty="0"/>
              <a:t>replication</a:t>
            </a:r>
            <a:r>
              <a:rPr lang="zh-CN" altLang="en-US" sz="2600" dirty="0"/>
              <a:t> </a:t>
            </a:r>
            <a:r>
              <a:rPr lang="en-US" altLang="zh-CN" sz="2600" dirty="0"/>
              <a:t>based</a:t>
            </a:r>
            <a:r>
              <a:rPr lang="zh-CN" altLang="en-US" sz="2600" dirty="0"/>
              <a:t> </a:t>
            </a:r>
            <a:r>
              <a:rPr lang="en-US" altLang="zh-CN" sz="2600" dirty="0"/>
              <a:t>on</a:t>
            </a:r>
            <a:r>
              <a:rPr lang="zh-CN" altLang="en-US" sz="2600" dirty="0"/>
              <a:t> </a:t>
            </a:r>
            <a:r>
              <a:rPr lang="en-US" altLang="zh-CN" sz="2600" dirty="0"/>
              <a:t>objects’</a:t>
            </a:r>
            <a:r>
              <a:rPr lang="zh-CN" altLang="en-US" sz="2600" dirty="0"/>
              <a:t> </a:t>
            </a:r>
            <a:r>
              <a:rPr lang="en-US" altLang="zh-CN" sz="2600" dirty="0"/>
              <a:t>relative</a:t>
            </a:r>
            <a:r>
              <a:rPr lang="zh-CN" altLang="en-US" sz="2600" dirty="0"/>
              <a:t> </a:t>
            </a:r>
            <a:r>
              <a:rPr lang="en-US" altLang="zh-CN" sz="2600" dirty="0"/>
              <a:t>popularity</a:t>
            </a:r>
            <a:r>
              <a:rPr lang="zh-CN" altLang="en-US" sz="2600" dirty="0"/>
              <a:t> </a:t>
            </a:r>
            <a:r>
              <a:rPr lang="en-US" altLang="zh-CN" sz="2600" dirty="0"/>
              <a:t>to</a:t>
            </a:r>
            <a:r>
              <a:rPr lang="zh-CN" altLang="en-US" sz="2600" dirty="0"/>
              <a:t> </a:t>
            </a:r>
            <a:r>
              <a:rPr lang="en-US" altLang="zh-CN" sz="2600" dirty="0"/>
              <a:t>achieve</a:t>
            </a:r>
            <a:r>
              <a:rPr lang="zh-CN" altLang="en-US" sz="2600" dirty="0"/>
              <a:t> </a:t>
            </a:r>
            <a:r>
              <a:rPr lang="en-US" altLang="zh-CN" sz="2600" dirty="0"/>
              <a:t>O(1)</a:t>
            </a:r>
            <a:r>
              <a:rPr lang="zh-CN" altLang="en-US" sz="2600" dirty="0"/>
              <a:t> </a:t>
            </a:r>
            <a:r>
              <a:rPr lang="en-US" altLang="zh-CN" sz="2600" dirty="0"/>
              <a:t>average</a:t>
            </a:r>
            <a:r>
              <a:rPr lang="zh-CN" altLang="en-US" sz="2600" dirty="0"/>
              <a:t> </a:t>
            </a:r>
            <a:r>
              <a:rPr lang="en-US" altLang="zh-CN" sz="2600" dirty="0"/>
              <a:t>lookup</a:t>
            </a:r>
            <a:r>
              <a:rPr lang="zh-CN" altLang="en-US" sz="2600" dirty="0"/>
              <a:t> </a:t>
            </a:r>
            <a:r>
              <a:rPr lang="en-US" altLang="zh-CN" sz="2600" dirty="0"/>
              <a:t>latency</a:t>
            </a:r>
            <a:endParaRPr lang="en-US" sz="2600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</a:t>
            </a:r>
          </a:p>
        </p:txBody>
      </p:sp>
    </p:spTree>
    <p:extLst>
      <p:ext uri="{BB962C8B-B14F-4D97-AF65-F5344CB8AC3E}">
        <p14:creationId xmlns:p14="http://schemas.microsoft.com/office/powerpoint/2010/main" val="227898057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50196" y="1447800"/>
                <a:ext cx="8793804" cy="54102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altLang="zh-CN" sz="2600" dirty="0"/>
                  <a:t>Closed-form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optimization</a:t>
                </a:r>
                <a:r>
                  <a:rPr lang="zh-CN" altLang="en-US" sz="2600" dirty="0"/>
                  <a:t> </a:t>
                </a:r>
                <a:r>
                  <a:rPr lang="en-US" altLang="zh-CN" sz="2600" dirty="0"/>
                  <a:t>problem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zh-CN" sz="2400" dirty="0"/>
                  <a:t>Optimize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replication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level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of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each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object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that</a:t>
                </a:r>
                <a:r>
                  <a:rPr lang="zh-CN" altLang="en-US" sz="2400" dirty="0"/>
                  <a:t> </a:t>
                </a:r>
                <a:endParaRPr lang="en-US" altLang="zh-CN" sz="2400" dirty="0"/>
              </a:p>
              <a:p>
                <a:pPr lvl="2">
                  <a:lnSpc>
                    <a:spcPct val="130000"/>
                  </a:lnSpc>
                </a:pPr>
                <a:r>
                  <a:rPr lang="en-US" altLang="zh-CN" sz="2000" dirty="0"/>
                  <a:t>Average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O(1)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lookup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latency</a:t>
                </a:r>
              </a:p>
              <a:p>
                <a:pPr lvl="2">
                  <a:lnSpc>
                    <a:spcPct val="130000"/>
                  </a:lnSpc>
                </a:pPr>
                <a:r>
                  <a:rPr lang="en-US" altLang="zh-CN" sz="2000" dirty="0"/>
                  <a:t>Minimal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storage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and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bandwidth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zh-CN" sz="2400" dirty="0"/>
                  <a:t>Zipfian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distribution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parameter</a:t>
                </a: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is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parameter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model’s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solution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altLang="zh-CN" sz="2400" dirty="0"/>
                  <a:t>Object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popularities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are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needed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to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apply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the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model’s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solution</a:t>
                </a:r>
              </a:p>
            </p:txBody>
          </p:sp>
        </mc:Choice>
        <mc:Fallback xmlns="">
          <p:sp>
            <p:nvSpPr>
              <p:cNvPr id="25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0196" y="1447800"/>
                <a:ext cx="8793804" cy="5410200"/>
              </a:xfrm>
              <a:blipFill>
                <a:blip r:embed="rId3"/>
                <a:stretch>
                  <a:fillRect l="-1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Challenges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Analytical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2999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39766</TotalTime>
  <Words>1027</Words>
  <Application>Microsoft Office PowerPoint</Application>
  <PresentationFormat>On-screen Show (4:3)</PresentationFormat>
  <Paragraphs>138</Paragraphs>
  <Slides>24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1_Office Theme</vt:lpstr>
      <vt:lpstr>Student Presentation  Beehive: O(1) Lookup Performance for Power-Law Query Distributions in Peer-to-Peer Overlays</vt:lpstr>
      <vt:lpstr>Problem Statement / Motivation</vt:lpstr>
      <vt:lpstr>log(N) is slow for DNS</vt:lpstr>
      <vt:lpstr>Previous Solutions</vt:lpstr>
      <vt:lpstr>Key Idea</vt:lpstr>
      <vt:lpstr>Key Idea</vt:lpstr>
      <vt:lpstr>Key Idea</vt:lpstr>
      <vt:lpstr>Key Idea</vt:lpstr>
      <vt:lpstr>Key Challenges – Analytical Model</vt:lpstr>
      <vt:lpstr>Key Challenges – Aggregation Protocol</vt:lpstr>
      <vt:lpstr>Key Challenges – Aggregation Protocol</vt:lpstr>
      <vt:lpstr>Key Challenges – Aggregation Protocol</vt:lpstr>
      <vt:lpstr>Key Challenges – Replication Protocol</vt:lpstr>
      <vt:lpstr>Evaluation Setup</vt:lpstr>
      <vt:lpstr>Key Result (Evaluation)</vt:lpstr>
      <vt:lpstr>Key Result (Evaluation)</vt:lpstr>
      <vt:lpstr>Key Result (Evaluation)</vt:lpstr>
      <vt:lpstr>Key Result (Evaluation)</vt:lpstr>
      <vt:lpstr>Impact</vt:lpstr>
      <vt:lpstr>Technical Details</vt:lpstr>
      <vt:lpstr>Analysis Phase</vt:lpstr>
      <vt:lpstr>Replicate Phase</vt:lpstr>
      <vt:lpstr>Integrate aggregate/replicate phases</vt:lpstr>
      <vt:lpstr>Mutable Objects</vt:lpstr>
    </vt:vector>
  </TitlesOfParts>
  <Company>Princeton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Yue Tan</cp:lastModifiedBy>
  <cp:revision>1528</cp:revision>
  <cp:lastPrinted>2016-09-14T02:16:39Z</cp:lastPrinted>
  <dcterms:created xsi:type="dcterms:W3CDTF">2013-10-08T01:49:25Z</dcterms:created>
  <dcterms:modified xsi:type="dcterms:W3CDTF">2019-04-08T07:52:31Z</dcterms:modified>
</cp:coreProperties>
</file>