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381" r:id="rId2"/>
    <p:sldId id="314" r:id="rId3"/>
    <p:sldId id="382" r:id="rId4"/>
    <p:sldId id="387" r:id="rId5"/>
    <p:sldId id="315" r:id="rId6"/>
    <p:sldId id="389" r:id="rId7"/>
    <p:sldId id="390" r:id="rId8"/>
    <p:sldId id="391" r:id="rId9"/>
    <p:sldId id="388" r:id="rId10"/>
    <p:sldId id="383" r:id="rId11"/>
    <p:sldId id="392" r:id="rId12"/>
    <p:sldId id="393" r:id="rId13"/>
    <p:sldId id="394" r:id="rId14"/>
    <p:sldId id="385" r:id="rId15"/>
    <p:sldId id="378" r:id="rId16"/>
    <p:sldId id="386" r:id="rId17"/>
    <p:sldId id="395" r:id="rId18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204"/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7" autoAdjust="0"/>
    <p:restoredTop sz="83864" autoAdjust="0"/>
  </p:normalViewPr>
  <p:slideViewPr>
    <p:cSldViewPr snapToGrid="0">
      <p:cViewPr>
        <p:scale>
          <a:sx n="67" d="100"/>
          <a:sy n="67" d="100"/>
        </p:scale>
        <p:origin x="2688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0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52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17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3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7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8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74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9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5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10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11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3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12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63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13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70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166253"/>
            <a:ext cx="8763000" cy="2452255"/>
          </a:xfrm>
        </p:spPr>
        <p:txBody>
          <a:bodyPr anchor="ctr"/>
          <a:lstStyle/>
          <a:p>
            <a:r>
              <a:rPr lang="en-US" sz="2800" u="sng" dirty="0" smtClean="0"/>
              <a:t>Student Presentation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Do incentives build robustness in </a:t>
            </a:r>
            <a:r>
              <a:rPr lang="en-US" dirty="0" err="1"/>
              <a:t>BitTorrent</a:t>
            </a:r>
            <a:r>
              <a:rPr lang="en-US" dirty="0"/>
              <a:t>?</a:t>
            </a:r>
            <a:endParaRPr lang="en-US" i="1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COS 518: </a:t>
            </a:r>
            <a:r>
              <a:rPr lang="en-US" i="1" dirty="0" smtClean="0"/>
              <a:t>Advanced Computer Systems</a:t>
            </a:r>
          </a:p>
          <a:p>
            <a:endParaRPr lang="en-US" dirty="0" smtClean="0"/>
          </a:p>
          <a:p>
            <a:r>
              <a:rPr lang="en-US" i="1" dirty="0" smtClean="0"/>
              <a:t>Sam Ginzburg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i="1" dirty="0" smtClean="0"/>
              <a:t>4/10/2019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9791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Estimating the upload rate for peers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Has to be estimated via the formula in the previous slide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Binary search doesn’t work since this value changes often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Estimating reciprocation bandwidth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Measure how often peers announce blocks, computes from there, makes an assumption about the set size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Super useful: finding the top ~2% of peers can double the download throughput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Maximizing the set size</a:t>
            </a:r>
          </a:p>
          <a:p>
            <a:pPr lvl="1">
              <a:lnSpc>
                <a:spcPct val="130000"/>
              </a:lnSpc>
            </a:pPr>
            <a:endParaRPr lang="en-US" sz="2400" dirty="0" smtClean="0"/>
          </a:p>
          <a:p>
            <a:pPr>
              <a:lnSpc>
                <a:spcPct val="130000"/>
              </a:lnSpc>
            </a:pPr>
            <a:endParaRPr lang="en-US" sz="2600" dirty="0" smtClean="0"/>
          </a:p>
          <a:p>
            <a:pPr>
              <a:lnSpc>
                <a:spcPct val="130000"/>
              </a:lnSpc>
            </a:pP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29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Maximizing the set size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Ask the tracker(s) as often as we can</a:t>
            </a:r>
          </a:p>
          <a:p>
            <a:pPr lvl="1">
              <a:lnSpc>
                <a:spcPct val="130000"/>
              </a:lnSpc>
            </a:pPr>
            <a:r>
              <a:rPr lang="en-US" sz="2400" dirty="0" err="1" smtClean="0"/>
              <a:t>Azureus</a:t>
            </a:r>
            <a:r>
              <a:rPr lang="en-US" sz="2400" dirty="0" smtClean="0"/>
              <a:t> extension gossips about extra peers</a:t>
            </a:r>
          </a:p>
          <a:p>
            <a:pPr lvl="2">
              <a:lnSpc>
                <a:spcPct val="130000"/>
              </a:lnSpc>
            </a:pPr>
            <a:r>
              <a:rPr lang="en-US" sz="2200" dirty="0" smtClean="0"/>
              <a:t>Peers can willingly do so, but </a:t>
            </a:r>
            <a:r>
              <a:rPr lang="en-US" sz="2200" dirty="0" err="1" smtClean="0"/>
              <a:t>BitTyrant</a:t>
            </a:r>
            <a:r>
              <a:rPr lang="en-US" sz="2200" dirty="0" smtClean="0"/>
              <a:t> can’t make them</a:t>
            </a:r>
            <a:endParaRPr lang="en-US" sz="2200" dirty="0" smtClean="0"/>
          </a:p>
          <a:p>
            <a:pPr>
              <a:lnSpc>
                <a:spcPct val="130000"/>
              </a:lnSpc>
            </a:pP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46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Files are downloaded faster</a:t>
            </a:r>
          </a:p>
          <a:p>
            <a:pPr>
              <a:lnSpc>
                <a:spcPct val="130000"/>
              </a:lnSpc>
            </a:pPr>
            <a:r>
              <a:rPr lang="en-US" sz="2600" dirty="0" err="1" smtClean="0"/>
              <a:t>BitTyrant</a:t>
            </a:r>
            <a:r>
              <a:rPr lang="en-US" sz="2600" dirty="0" smtClean="0"/>
              <a:t> is not only faster, but more consistent (less variance)</a:t>
            </a:r>
          </a:p>
          <a:p>
            <a:pPr>
              <a:lnSpc>
                <a:spcPct val="130000"/>
              </a:lnSpc>
            </a:pP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(Evaluation)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3006336"/>
            <a:ext cx="6271098" cy="33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77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Immediate </a:t>
            </a:r>
            <a:r>
              <a:rPr lang="en-US" sz="2600" dirty="0" err="1" smtClean="0"/>
              <a:t>followup</a:t>
            </a:r>
            <a:r>
              <a:rPr lang="en-US" sz="2600" dirty="0" smtClean="0"/>
              <a:t> question: What if everyone cheats with </a:t>
            </a:r>
            <a:r>
              <a:rPr lang="en-US" sz="2600" dirty="0" err="1" smtClean="0"/>
              <a:t>BitTyrant</a:t>
            </a:r>
            <a:r>
              <a:rPr lang="en-US" sz="2600" dirty="0" smtClean="0"/>
              <a:t>? </a:t>
            </a:r>
          </a:p>
          <a:p>
            <a:pPr lvl="2">
              <a:lnSpc>
                <a:spcPct val="130000"/>
              </a:lnSpc>
            </a:pPr>
            <a:r>
              <a:rPr lang="en-US" sz="2000" dirty="0" smtClean="0"/>
              <a:t>(everyone has the same DL speed in the right hand side figure)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(Evaluation)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6" y="3384550"/>
            <a:ext cx="4415952" cy="25246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0" y="3384550"/>
            <a:ext cx="3924300" cy="252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7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err="1" smtClean="0"/>
              <a:t>BitTorrent</a:t>
            </a:r>
            <a:r>
              <a:rPr lang="en-US" sz="2600" dirty="0" smtClean="0"/>
              <a:t> supports client blacklisting (not that effective)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From what I can remember from downloading Linux ISOs, I never really saw it around much personally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Found a bunch of posts from ~2007 on old-looking websites talking about it’s announcement, but not much after that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15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750" y="971550"/>
            <a:ext cx="8629649" cy="4781549"/>
          </a:xfrm>
        </p:spPr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Based </a:t>
            </a:r>
            <a:r>
              <a:rPr lang="en-US" sz="2600" dirty="0"/>
              <a:t>on </a:t>
            </a:r>
            <a:r>
              <a:rPr lang="en-US" sz="2600" dirty="0" err="1" smtClean="0"/>
              <a:t>Azureus</a:t>
            </a:r>
            <a:r>
              <a:rPr lang="en-US" sz="2600" dirty="0" smtClean="0"/>
              <a:t>, another </a:t>
            </a:r>
            <a:r>
              <a:rPr lang="en-US" sz="2600" dirty="0" err="1" smtClean="0"/>
              <a:t>BitTorrent</a:t>
            </a:r>
            <a:r>
              <a:rPr lang="en-US" sz="2600" dirty="0" smtClean="0"/>
              <a:t> client that was popular for a while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Not too many details in the paper</a:t>
            </a:r>
          </a:p>
          <a:p>
            <a:pPr>
              <a:lnSpc>
                <a:spcPct val="130000"/>
              </a:lnSpc>
            </a:pP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0729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Danger of Making Formal Security Claims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90" y="2825750"/>
            <a:ext cx="6098216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18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Free Ride problem in previous P2P systems (</a:t>
            </a:r>
            <a:r>
              <a:rPr lang="en-US" dirty="0" err="1" smtClean="0"/>
              <a:t>Kazaa</a:t>
            </a:r>
            <a:r>
              <a:rPr lang="en-US" dirty="0" smtClean="0"/>
              <a:t>, </a:t>
            </a:r>
            <a:r>
              <a:rPr lang="en-US" dirty="0" err="1" smtClean="0"/>
              <a:t>MojoNation</a:t>
            </a:r>
            <a:r>
              <a:rPr lang="en-US" dirty="0" smtClean="0"/>
              <a:t>, </a:t>
            </a:r>
            <a:r>
              <a:rPr lang="en-US" dirty="0" err="1" smtClean="0"/>
              <a:t>AudioGalaxy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BitTorrent</a:t>
            </a:r>
            <a:r>
              <a:rPr lang="en-US" dirty="0" smtClean="0"/>
              <a:t> introduced the TFT (tit-for-tat) strategy</a:t>
            </a:r>
          </a:p>
          <a:p>
            <a:r>
              <a:rPr lang="en-US" dirty="0" smtClean="0"/>
              <a:t>Authors decided to see if this strategy really works, since everyone claimed “incentives build robustness in </a:t>
            </a:r>
            <a:r>
              <a:rPr lang="en-US" dirty="0" err="1" smtClean="0"/>
              <a:t>BitTorrent</a:t>
            </a:r>
            <a:r>
              <a:rPr lang="en-US" dirty="0" smtClean="0"/>
              <a:t>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/ Motivation</a:t>
            </a:r>
          </a:p>
        </p:txBody>
      </p:sp>
    </p:spTree>
    <p:extLst>
      <p:ext uri="{BB962C8B-B14F-4D97-AF65-F5344CB8AC3E}">
        <p14:creationId xmlns:p14="http://schemas.microsoft.com/office/powerpoint/2010/main" val="17170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an attack paper, so I’ll discuss previous attacks</a:t>
            </a:r>
          </a:p>
          <a:p>
            <a:r>
              <a:rPr lang="en-US" dirty="0" smtClean="0"/>
              <a:t>Gnutella</a:t>
            </a:r>
            <a:endParaRPr lang="en-US" dirty="0" smtClean="0"/>
          </a:p>
          <a:p>
            <a:pPr lvl="1"/>
            <a:r>
              <a:rPr lang="en-US" dirty="0"/>
              <a:t>70% of Gnutella users </a:t>
            </a:r>
            <a:r>
              <a:rPr lang="en-US" dirty="0" smtClean="0"/>
              <a:t>didn’t share</a:t>
            </a:r>
          </a:p>
          <a:p>
            <a:pPr lvl="1"/>
            <a:r>
              <a:rPr lang="en-US" dirty="0"/>
              <a:t>50% of queries answered by 1% of </a:t>
            </a:r>
            <a:r>
              <a:rPr lang="en-US" dirty="0" smtClean="0"/>
              <a:t>hosts</a:t>
            </a:r>
          </a:p>
          <a:p>
            <a:r>
              <a:rPr lang="en-US" dirty="0" err="1" smtClean="0"/>
              <a:t>Mojonation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AudioGalaxy</a:t>
            </a:r>
            <a:endParaRPr lang="en-US" dirty="0" smtClean="0"/>
          </a:p>
          <a:p>
            <a:pPr lvl="1"/>
            <a:r>
              <a:rPr lang="en-US" dirty="0" smtClean="0"/>
              <a:t>Didn’t get adopted</a:t>
            </a:r>
          </a:p>
          <a:p>
            <a:r>
              <a:rPr lang="en-US" dirty="0" err="1" smtClean="0"/>
              <a:t>Kazaa</a:t>
            </a:r>
            <a:endParaRPr lang="en-US" dirty="0" smtClean="0"/>
          </a:p>
          <a:p>
            <a:pPr lvl="1"/>
            <a:r>
              <a:rPr lang="en-US" dirty="0" smtClean="0"/>
              <a:t>Reputation based system (couldn’t find much info)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</a:t>
            </a:r>
            <a:r>
              <a:rPr lang="en-US" dirty="0" smtClean="0"/>
              <a:t>Solutions (What other P2P Systems Did)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32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Modeling and Performance Analysis of </a:t>
            </a:r>
            <a:r>
              <a:rPr lang="en-US" dirty="0" err="1"/>
              <a:t>BitTorrent</a:t>
            </a:r>
            <a:r>
              <a:rPr lang="en-US" dirty="0"/>
              <a:t>-Like Peer-to-Peer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Showed that </a:t>
            </a:r>
            <a:r>
              <a:rPr lang="en-US" dirty="0" err="1" smtClean="0"/>
              <a:t>Bittorent</a:t>
            </a:r>
            <a:r>
              <a:rPr lang="en-US" dirty="0" smtClean="0"/>
              <a:t> reached a </a:t>
            </a:r>
            <a:r>
              <a:rPr lang="en-US" dirty="0" err="1" smtClean="0"/>
              <a:t>nash</a:t>
            </a:r>
            <a:r>
              <a:rPr lang="en-US" dirty="0" smtClean="0"/>
              <a:t> equilibrium after convergence (reality: not for real workloads)</a:t>
            </a:r>
          </a:p>
          <a:p>
            <a:pPr lvl="1"/>
            <a:r>
              <a:rPr lang="en-US" dirty="0" err="1" smtClean="0"/>
              <a:t>BitTyrant</a:t>
            </a:r>
            <a:r>
              <a:rPr lang="en-US" dirty="0" smtClean="0"/>
              <a:t> exploits this failure</a:t>
            </a:r>
          </a:p>
          <a:p>
            <a:r>
              <a:rPr lang="en-US" dirty="0" smtClean="0"/>
              <a:t>Sybil Attacks (several)</a:t>
            </a:r>
          </a:p>
          <a:p>
            <a:pPr lvl="1"/>
            <a:r>
              <a:rPr lang="en-US" dirty="0" smtClean="0"/>
              <a:t>Upload garbage data, ignoring rate limits</a:t>
            </a:r>
          </a:p>
          <a:p>
            <a:pPr lvl="1"/>
            <a:r>
              <a:rPr lang="en-US" dirty="0" smtClean="0"/>
              <a:t>Easy to patch</a:t>
            </a:r>
          </a:p>
          <a:p>
            <a:r>
              <a:rPr lang="en-US" dirty="0" smtClean="0"/>
              <a:t>Sociological Explanation</a:t>
            </a:r>
          </a:p>
          <a:p>
            <a:pPr lvl="1"/>
            <a:r>
              <a:rPr lang="en-US" dirty="0" smtClean="0"/>
              <a:t>All the swarms with malicious actors die out, leaving the “majority good” swarms alive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</a:t>
            </a:r>
            <a:r>
              <a:rPr lang="en-US" dirty="0" smtClean="0"/>
              <a:t>Solutions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56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err="1" smtClean="0"/>
              <a:t>BitTorrent</a:t>
            </a:r>
            <a:r>
              <a:rPr lang="en-US" sz="2600" dirty="0" smtClean="0"/>
              <a:t> is already unfair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Optimizes for low capacity peers! (average case)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High capacity peers pay out more than their fair share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We can game the system as a result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In each TFT round, we want to pick the peers that maximize the Download / Upload ratio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58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Remember: majority of peers have very little upload capacity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98" y="2711450"/>
            <a:ext cx="68326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55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Downloads are optimized for low capacity peers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98" y="2133600"/>
            <a:ext cx="7086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44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3 key strategies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Reciprocate as much as we possibly can on a per connection basis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Some people will offer more than we offer them in return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Maximize the number of peers that are contributing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Saturate our connection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Vary upload speeds depending on Download / Upload ratio (no equal split)</a:t>
            </a:r>
          </a:p>
          <a:p>
            <a:pPr lvl="3">
              <a:lnSpc>
                <a:spcPct val="130000"/>
              </a:lnSpc>
            </a:pPr>
            <a:r>
              <a:rPr lang="en-US" dirty="0" smtClean="0"/>
              <a:t>Goes with strategy 1</a:t>
            </a:r>
            <a:endParaRPr lang="en-US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29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dirty="0" err="1" smtClean="0"/>
              <a:t>Unchoking</a:t>
            </a:r>
            <a:r>
              <a:rPr lang="en-US" dirty="0" smtClean="0"/>
              <a:t> in </a:t>
            </a:r>
            <a:r>
              <a:rPr lang="en-US" dirty="0" err="1" smtClean="0"/>
              <a:t>BitTyrant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Given an array of ratios, pick the top k ratios, </a:t>
            </a:r>
            <a:r>
              <a:rPr lang="en-US" dirty="0" err="1" smtClean="0"/>
              <a:t>s.t.</a:t>
            </a:r>
            <a:r>
              <a:rPr lang="en-US" dirty="0" smtClean="0"/>
              <a:t> the sum &lt;= max capacity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For each </a:t>
            </a:r>
            <a:r>
              <a:rPr lang="en-US" dirty="0" err="1" smtClean="0"/>
              <a:t>unchoked</a:t>
            </a:r>
            <a:r>
              <a:rPr lang="en-US" dirty="0" smtClean="0"/>
              <a:t> peer: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If the peer doesn’t </a:t>
            </a:r>
            <a:r>
              <a:rPr lang="en-US" dirty="0" err="1" smtClean="0"/>
              <a:t>unchoke</a:t>
            </a:r>
            <a:r>
              <a:rPr lang="en-US" dirty="0" smtClean="0"/>
              <a:t> us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Increase how much we let them upload from us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If they </a:t>
            </a:r>
            <a:r>
              <a:rPr lang="en-US" dirty="0" err="1" smtClean="0"/>
              <a:t>unchoke</a:t>
            </a:r>
            <a:r>
              <a:rPr lang="en-US" dirty="0" smtClean="0"/>
              <a:t> us: do nothing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If </a:t>
            </a:r>
            <a:r>
              <a:rPr lang="en-US" dirty="0" err="1" smtClean="0"/>
              <a:t>the’ve</a:t>
            </a:r>
            <a:r>
              <a:rPr lang="en-US" dirty="0" smtClean="0"/>
              <a:t> </a:t>
            </a:r>
            <a:r>
              <a:rPr lang="en-US" dirty="0" err="1" smtClean="0"/>
              <a:t>unchoked</a:t>
            </a:r>
            <a:r>
              <a:rPr lang="en-US" dirty="0" smtClean="0"/>
              <a:t> us several times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reduce how much we let them upload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55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36596</TotalTime>
  <Words>619</Words>
  <Application>Microsoft Macintosh PowerPoint</Application>
  <PresentationFormat>On-screen Show (4:3)</PresentationFormat>
  <Paragraphs>99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Courier New</vt:lpstr>
      <vt:lpstr>ＭＳ Ｐゴシック</vt:lpstr>
      <vt:lpstr>Times</vt:lpstr>
      <vt:lpstr>Times New Roman</vt:lpstr>
      <vt:lpstr>Arial</vt:lpstr>
      <vt:lpstr>1_Office Theme</vt:lpstr>
      <vt:lpstr>Student Presentation  Do incentives build robustness in BitTorrent?</vt:lpstr>
      <vt:lpstr>Problem Statement / Motivation</vt:lpstr>
      <vt:lpstr>Previous Solutions (What other P2P Systems Did)</vt:lpstr>
      <vt:lpstr>Previous Solutions</vt:lpstr>
      <vt:lpstr>Key Idea</vt:lpstr>
      <vt:lpstr>Key Idea</vt:lpstr>
      <vt:lpstr>Key Idea</vt:lpstr>
      <vt:lpstr>Key Idea</vt:lpstr>
      <vt:lpstr>Key Idea</vt:lpstr>
      <vt:lpstr>Key Challenges</vt:lpstr>
      <vt:lpstr>Key Challenges</vt:lpstr>
      <vt:lpstr>Key Result (Evaluation)</vt:lpstr>
      <vt:lpstr>Key Result (Evaluation)</vt:lpstr>
      <vt:lpstr>Impact</vt:lpstr>
      <vt:lpstr>Technical Details</vt:lpstr>
      <vt:lpstr>Technical Details</vt:lpstr>
      <vt:lpstr>The Danger of Making Formal Security Claims</vt:lpstr>
    </vt:vector>
  </TitlesOfParts>
  <Company>Princeton University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Microsoft Office User</cp:lastModifiedBy>
  <cp:revision>1493</cp:revision>
  <cp:lastPrinted>2019-04-10T03:29:03Z</cp:lastPrinted>
  <dcterms:created xsi:type="dcterms:W3CDTF">2013-10-08T01:49:25Z</dcterms:created>
  <dcterms:modified xsi:type="dcterms:W3CDTF">2019-04-10T03:29:10Z</dcterms:modified>
</cp:coreProperties>
</file>