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5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381" r:id="rId2"/>
    <p:sldId id="314" r:id="rId3"/>
    <p:sldId id="382" r:id="rId4"/>
    <p:sldId id="315" r:id="rId5"/>
    <p:sldId id="387" r:id="rId6"/>
    <p:sldId id="388" r:id="rId7"/>
    <p:sldId id="389" r:id="rId8"/>
    <p:sldId id="383" r:id="rId9"/>
    <p:sldId id="396" r:id="rId10"/>
    <p:sldId id="395" r:id="rId11"/>
    <p:sldId id="397" r:id="rId12"/>
    <p:sldId id="384" r:id="rId13"/>
    <p:sldId id="385" r:id="rId14"/>
    <p:sldId id="378" r:id="rId15"/>
    <p:sldId id="392" r:id="rId16"/>
    <p:sldId id="394" r:id="rId17"/>
    <p:sldId id="393" r:id="rId18"/>
    <p:sldId id="390" r:id="rId1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9" autoAdjust="0"/>
    <p:restoredTop sz="90598" autoAdjust="0"/>
  </p:normalViewPr>
  <p:slideViewPr>
    <p:cSldViewPr snapToGrid="0">
      <p:cViewPr>
        <p:scale>
          <a:sx n="95" d="100"/>
          <a:sy n="95" d="100"/>
        </p:scale>
        <p:origin x="-14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4/7/19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 smtClean="0"/>
              <a:t>Student Presentation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Kademlia</a:t>
            </a:r>
            <a:r>
              <a:rPr lang="en-US" i="1" dirty="0" smtClean="0"/>
              <a:t>: A P2P Information System Based on the XOR Metric</a:t>
            </a:r>
            <a:endParaRPr lang="en-US" i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COS 518: </a:t>
            </a:r>
            <a:r>
              <a:rPr lang="en-US" i="1" dirty="0" smtClean="0"/>
              <a:t>Advanced Computer Systems</a:t>
            </a:r>
          </a:p>
          <a:p>
            <a:endParaRPr lang="en-US" dirty="0" smtClean="0"/>
          </a:p>
          <a:p>
            <a:r>
              <a:rPr lang="en-US" i="1" dirty="0" smtClean="0"/>
              <a:t>Jennifer Lam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4/8/2019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Highly Unbalanced Trees</a:t>
            </a: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pic>
        <p:nvPicPr>
          <p:cNvPr id="8" name="Picture 7" descr="Screen Shot 2019-04-07 at 3.25.51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6" t="20175" r="20029" b="15731"/>
          <a:stretch/>
        </p:blipFill>
        <p:spPr>
          <a:xfrm>
            <a:off x="1457155" y="2125578"/>
            <a:ext cx="5948949" cy="4346699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2807368" y="4732421"/>
            <a:ext cx="1697790" cy="614947"/>
          </a:xfrm>
          <a:prstGeom prst="mathMultiply">
            <a:avLst/>
          </a:prstGeom>
          <a:solidFill>
            <a:srgbClr val="FF0000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4497137" y="5066631"/>
            <a:ext cx="783390" cy="393031"/>
          </a:xfrm>
          <a:prstGeom prst="mathMultiply">
            <a:avLst/>
          </a:prstGeom>
          <a:solidFill>
            <a:srgbClr val="FF0000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40421" y="5320632"/>
            <a:ext cx="721895" cy="548105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854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9-04-07 at 5.22.4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9" t="16184" r="17465" b="34366"/>
          <a:stretch/>
        </p:blipFill>
        <p:spPr>
          <a:xfrm>
            <a:off x="815474" y="1925053"/>
            <a:ext cx="7753684" cy="422928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7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There is no evaluation of their implementation.</a:t>
            </a:r>
            <a:r>
              <a:rPr lang="en-US" sz="2600" dirty="0" smtClean="0">
                <a:sym typeface="Wingdings"/>
              </a:rPr>
              <a:t> </a:t>
            </a:r>
            <a:r>
              <a:rPr lang="en-US" sz="2600" dirty="0" smtClean="0">
                <a:sym typeface="Wingdings"/>
              </a:rPr>
              <a:t>Instead, there is a proof. </a:t>
            </a:r>
            <a:endParaRPr lang="en-US" sz="2600" dirty="0" smtClean="0"/>
          </a:p>
          <a:p>
            <a:pPr>
              <a:lnSpc>
                <a:spcPct val="130000"/>
              </a:lnSpc>
            </a:pPr>
            <a:r>
              <a:rPr lang="en-US" sz="2600" dirty="0" smtClean="0"/>
              <a:t>Potential metrics (later papers actually perform these analyses):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Common-case lookup latency.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Lookup latency under churn.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Performance under a skewed key distribution.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Performance with varying alpha / concurrency parameter / number of peers in system.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Effect of low network bandwidth.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(Evaluation)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Positive Impacts</a:t>
            </a:r>
            <a:endParaRPr lang="en-US" sz="26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Cited</a:t>
            </a:r>
            <a:r>
              <a:rPr lang="en-US" b="1" dirty="0"/>
              <a:t> ~3600 </a:t>
            </a:r>
            <a:r>
              <a:rPr lang="en-US" dirty="0"/>
              <a:t>times!</a:t>
            </a:r>
          </a:p>
          <a:p>
            <a:pPr>
              <a:lnSpc>
                <a:spcPct val="130000"/>
              </a:lnSpc>
            </a:pPr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</a:t>
            </a:r>
            <a:r>
              <a:rPr lang="en-US" b="1" dirty="0"/>
              <a:t>core pillars of DHT </a:t>
            </a:r>
            <a:r>
              <a:rPr lang="en-US" b="1" dirty="0" smtClean="0"/>
              <a:t>implementations</a:t>
            </a:r>
            <a:r>
              <a:rPr lang="en-US" b="1" dirty="0"/>
              <a:t> </a:t>
            </a:r>
            <a:r>
              <a:rPr lang="en-US" dirty="0" smtClean="0"/>
              <a:t>(with </a:t>
            </a:r>
            <a:r>
              <a:rPr lang="en-US" dirty="0"/>
              <a:t>Chord, Pastry, </a:t>
            </a:r>
            <a:r>
              <a:rPr lang="en-US" dirty="0" err="1" smtClean="0"/>
              <a:t>Plaxton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An </a:t>
            </a:r>
            <a:r>
              <a:rPr lang="en-US" dirty="0"/>
              <a:t>interesting example of </a:t>
            </a:r>
            <a:r>
              <a:rPr lang="en-US" b="1" dirty="0"/>
              <a:t>handling churn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BitTorrent</a:t>
            </a:r>
            <a:r>
              <a:rPr lang="en-US" dirty="0"/>
              <a:t>, </a:t>
            </a:r>
            <a:r>
              <a:rPr lang="en-US" dirty="0" smtClean="0"/>
              <a:t>IPFS, </a:t>
            </a:r>
            <a:r>
              <a:rPr lang="en-US" dirty="0" err="1" smtClean="0"/>
              <a:t>Kad</a:t>
            </a:r>
            <a:r>
              <a:rPr lang="en-US" dirty="0" smtClean="0"/>
              <a:t>, </a:t>
            </a:r>
            <a:r>
              <a:rPr lang="en-US" dirty="0" err="1" smtClean="0"/>
              <a:t>Overnet</a:t>
            </a:r>
            <a:r>
              <a:rPr lang="en-US" dirty="0" smtClean="0"/>
              <a:t>, Gnutella.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Other Impacts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Implemented by eDonkey2000 as </a:t>
            </a:r>
            <a:r>
              <a:rPr lang="en-US" b="1" dirty="0" err="1"/>
              <a:t>Overnet</a:t>
            </a:r>
            <a:r>
              <a:rPr lang="en-US" dirty="0"/>
              <a:t>, a P2P sharing network (sued and taken down due to copyright issues).</a:t>
            </a:r>
          </a:p>
          <a:p>
            <a:pPr>
              <a:lnSpc>
                <a:spcPct val="130000"/>
              </a:lnSpc>
            </a:pPr>
            <a:r>
              <a:rPr lang="en-US" b="1" dirty="0"/>
              <a:t>Storm botnet </a:t>
            </a:r>
            <a:r>
              <a:rPr lang="en-US" dirty="0"/>
              <a:t>(Trojan horse run on </a:t>
            </a:r>
            <a:r>
              <a:rPr lang="en-US" dirty="0" err="1"/>
              <a:t>Overnet</a:t>
            </a:r>
            <a:r>
              <a:rPr lang="en-US" dirty="0"/>
              <a:t>), which infected 1-50 million Windows at its peak in 2007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PING(160 bit </a:t>
            </a:r>
            <a:r>
              <a:rPr lang="en-US" sz="2600" dirty="0" err="1" smtClean="0"/>
              <a:t>node_id</a:t>
            </a:r>
            <a:r>
              <a:rPr lang="en-US" sz="26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STORE(key, value)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FIND_NODE(160 bit key / </a:t>
            </a:r>
            <a:r>
              <a:rPr lang="en-US" sz="2600" dirty="0" err="1" smtClean="0"/>
              <a:t>node_id</a:t>
            </a:r>
            <a:r>
              <a:rPr lang="en-US" sz="2600" dirty="0" smtClean="0"/>
              <a:t>) =&gt; k closest nodes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FIND_VALUE(key) =&gt; value, if it exists</a:t>
            </a: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Idea:   </a:t>
            </a:r>
            <a:r>
              <a:rPr lang="en-US" i="1" dirty="0" err="1" smtClean="0"/>
              <a:t>Kademlia</a:t>
            </a:r>
            <a:r>
              <a:rPr lang="en-US" i="1" dirty="0" smtClean="0"/>
              <a:t> API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95002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k</a:t>
            </a:r>
            <a:r>
              <a:rPr lang="en-US" sz="2600" dirty="0" smtClean="0"/>
              <a:t>: replication factor.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a</a:t>
            </a:r>
            <a:r>
              <a:rPr lang="en-US" sz="2600" dirty="0" smtClean="0"/>
              <a:t>lpha: concurrency factor (size of </a:t>
            </a:r>
            <a:r>
              <a:rPr lang="en-US" sz="2600" dirty="0" err="1" smtClean="0"/>
              <a:t>fanout</a:t>
            </a:r>
            <a:r>
              <a:rPr lang="en-US" sz="2600" dirty="0" smtClean="0"/>
              <a:t>).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k-bucket: leaves </a:t>
            </a:r>
            <a:r>
              <a:rPr lang="en-US" sz="2600" dirty="0" smtClean="0"/>
              <a:t>in the </a:t>
            </a:r>
            <a:r>
              <a:rPr lang="en-US" sz="2600" dirty="0" err="1" smtClean="0"/>
              <a:t>xor</a:t>
            </a:r>
            <a:r>
              <a:rPr lang="en-US" sz="2600" dirty="0" smtClean="0"/>
              <a:t>-tree, holds at most k nodes.</a:t>
            </a: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Idea:   </a:t>
            </a:r>
            <a:r>
              <a:rPr lang="en-US" i="1" dirty="0" smtClean="0"/>
              <a:t>Terminology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5293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Chalkboard.</a:t>
            </a: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r>
              <a:rPr lang="en-US" dirty="0" smtClean="0"/>
              <a:t>:	</a:t>
            </a:r>
            <a:r>
              <a:rPr lang="en-US" i="1" dirty="0" smtClean="0"/>
              <a:t>Full Lookup Protocol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973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 when key distribution is skewed?</a:t>
            </a:r>
          </a:p>
          <a:p>
            <a:r>
              <a:rPr lang="en-US" dirty="0" smtClean="0"/>
              <a:t>Determining when topology is highly unbalanced?</a:t>
            </a:r>
          </a:p>
          <a:p>
            <a:r>
              <a:rPr lang="en-US" dirty="0" smtClean="0"/>
              <a:t>LRU policy—</a:t>
            </a:r>
            <a:r>
              <a:rPr lang="en-US" dirty="0" err="1" smtClean="0"/>
              <a:t>liveness</a:t>
            </a:r>
            <a:r>
              <a:rPr lang="en-US" dirty="0" smtClean="0"/>
              <a:t> vs. access?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6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ap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32" y="1533103"/>
            <a:ext cx="2523876" cy="2523876"/>
          </a:xfrm>
          <a:prstGeom prst="rect">
            <a:avLst/>
          </a:prstGeom>
        </p:spPr>
      </p:pic>
      <p:pic>
        <p:nvPicPr>
          <p:cNvPr id="3" name="Content Placeholder 2" descr="Gnutella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7" b="-6187"/>
          <a:stretch>
            <a:fillRect/>
          </a:stretch>
        </p:blipFill>
        <p:spPr>
          <a:xfrm>
            <a:off x="401856" y="1640966"/>
            <a:ext cx="2048761" cy="2302266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routing in P2P systems / DHT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Novel implementation of Distributed Hash Table (DHT) using XOR metric of closeness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Minimizing necessary rounds to find target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/ Motivation</a:t>
            </a:r>
          </a:p>
        </p:txBody>
      </p:sp>
      <p:pic>
        <p:nvPicPr>
          <p:cNvPr id="5" name="Picture 4" descr="limewi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9" y="4250621"/>
            <a:ext cx="3078607" cy="17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Chord (2001)</a:t>
            </a:r>
          </a:p>
          <a:p>
            <a:r>
              <a:rPr lang="en-US" dirty="0" smtClean="0"/>
              <a:t>Pastry (2001)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Kademlia</a:t>
            </a:r>
            <a:r>
              <a:rPr lang="en-US" dirty="0" smtClean="0">
                <a:solidFill>
                  <a:srgbClr val="0000FF"/>
                </a:solidFill>
              </a:rPr>
              <a:t> (2002)</a:t>
            </a:r>
          </a:p>
          <a:p>
            <a:r>
              <a:rPr lang="en-US" dirty="0" smtClean="0"/>
              <a:t>Tapestry (2004)</a:t>
            </a:r>
          </a:p>
          <a:p>
            <a:r>
              <a:rPr lang="en-US" dirty="0" err="1" smtClean="0"/>
              <a:t>Plaxton</a:t>
            </a:r>
            <a:r>
              <a:rPr lang="en-US" dirty="0" smtClean="0"/>
              <a:t> (2008)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XOR expresses “closeness” or “distance” between two node ID’s.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Represents key space as a </a:t>
            </a:r>
            <a:r>
              <a:rPr lang="en-US" dirty="0" err="1" smtClean="0"/>
              <a:t>trie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ree height = distance = </a:t>
            </a:r>
            <a:r>
              <a:rPr lang="en-US" dirty="0" smtClean="0">
                <a:sym typeface="Wingdings"/>
              </a:rPr>
              <a:t>path length (or hops) to target.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Finds target in O(log n), n= system nodes.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pic>
        <p:nvPicPr>
          <p:cNvPr id="3" name="Picture 2" descr="Screen Shot 2019-04-07 at 3.03.4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1" t="18529" r="18114" b="27733"/>
          <a:stretch/>
        </p:blipFill>
        <p:spPr>
          <a:xfrm>
            <a:off x="0" y="2350770"/>
            <a:ext cx="4603824" cy="32986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459628" y="3431370"/>
            <a:ext cx="18956" cy="1251217"/>
          </a:xfrm>
          <a:prstGeom prst="straightConnector1">
            <a:avLst/>
          </a:prstGeom>
          <a:ln>
            <a:solidFill>
              <a:srgbClr val="FF3300"/>
            </a:solidFill>
            <a:prstDash val="solid"/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649190" y="4189683"/>
            <a:ext cx="1573365" cy="0"/>
          </a:xfrm>
          <a:prstGeom prst="straightConnector1">
            <a:avLst/>
          </a:prstGeom>
          <a:ln>
            <a:solidFill>
              <a:srgbClr val="FF3300"/>
            </a:solidFill>
            <a:prstDash val="solid"/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9-04-07 at 3.03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5" t="11038" r="20210" b="23741"/>
          <a:stretch/>
        </p:blipFill>
        <p:spPr>
          <a:xfrm>
            <a:off x="1383802" y="1592460"/>
            <a:ext cx="6407199" cy="47773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00562-6296-9E41-94C7-4DAE5BF4E4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9-04-07 at 3.25.5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8" t="20601" r="20652" b="14941"/>
          <a:stretch/>
        </p:blipFill>
        <p:spPr>
          <a:xfrm>
            <a:off x="1175285" y="1366368"/>
            <a:ext cx="6881103" cy="515419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478344" y="1592458"/>
            <a:ext cx="360168" cy="45719"/>
          </a:xfrm>
          <a:custGeom>
            <a:avLst/>
            <a:gdLst>
              <a:gd name="connsiteX0" fmla="*/ 0 w 1725014"/>
              <a:gd name="connsiteY0" fmla="*/ 0 h 0"/>
              <a:gd name="connsiteX1" fmla="*/ 1725014 w 172501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5014">
                <a:moveTo>
                  <a:pt x="0" y="0"/>
                </a:moveTo>
                <a:lnTo>
                  <a:pt x="1725014" y="0"/>
                </a:lnTo>
              </a:path>
            </a:pathLst>
          </a:custGeom>
          <a:ln>
            <a:solidFill>
              <a:srgbClr val="FF33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61307" y="1213301"/>
            <a:ext cx="121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xor</a:t>
            </a:r>
            <a:endParaRPr lang="en-US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9-04-07 at 3.03.46 P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6" t="17274" r="18838" b="26367"/>
          <a:stretch/>
        </p:blipFill>
        <p:spPr>
          <a:xfrm>
            <a:off x="208518" y="2255983"/>
            <a:ext cx="4284103" cy="3355539"/>
          </a:xfrm>
        </p:spPr>
      </p:pic>
      <p:pic>
        <p:nvPicPr>
          <p:cNvPr id="8" name="Content Placeholder 7" descr="Screen Shot 2019-04-07 at 3.25.51 PM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6" t="19995" r="19709" b="14318"/>
          <a:stretch/>
        </p:blipFill>
        <p:spPr>
          <a:xfrm>
            <a:off x="4568445" y="2274942"/>
            <a:ext cx="4291211" cy="3203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01999" y="4054929"/>
            <a:ext cx="90715" cy="10922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10858" y="4009572"/>
            <a:ext cx="317500" cy="57150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40215" y="3483429"/>
            <a:ext cx="752928" cy="114300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83500" y="4699000"/>
            <a:ext cx="335643" cy="127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8786" y="4699000"/>
            <a:ext cx="344714" cy="136071"/>
          </a:xfrm>
          <a:prstGeom prst="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79357" y="4308929"/>
            <a:ext cx="1324429" cy="14514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7248071" y="2440214"/>
            <a:ext cx="163286" cy="45719"/>
          </a:xfrm>
          <a:custGeom>
            <a:avLst/>
            <a:gdLst>
              <a:gd name="connsiteX0" fmla="*/ 0 w 1696358"/>
              <a:gd name="connsiteY0" fmla="*/ 0 h 0"/>
              <a:gd name="connsiteX1" fmla="*/ 1696358 w 169635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6358">
                <a:moveTo>
                  <a:pt x="0" y="0"/>
                </a:moveTo>
                <a:lnTo>
                  <a:pt x="1696358" y="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93857" y="2140856"/>
            <a:ext cx="489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xor</a:t>
            </a:r>
            <a:endParaRPr lang="en-US" sz="12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202214" y="4272644"/>
            <a:ext cx="90715" cy="56242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6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Eviction policy: LRU</a:t>
            </a: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pic>
        <p:nvPicPr>
          <p:cNvPr id="2" name="Picture 1" descr="Screen Shot 2019-04-07 at 5.02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0" t="17368" r="20906" b="34912"/>
          <a:stretch/>
        </p:blipFill>
        <p:spPr>
          <a:xfrm>
            <a:off x="695156" y="2419684"/>
            <a:ext cx="7125369" cy="401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7158" y="5200317"/>
            <a:ext cx="295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Minutes alive</a:t>
            </a:r>
            <a:endParaRPr lang="en-US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280736" y="3549165"/>
            <a:ext cx="3890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Probability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Percentage of Nodes)</a:t>
            </a:r>
            <a:endParaRPr lang="en-US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79052" y="3208421"/>
            <a:ext cx="213895" cy="441158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 rot="20923346">
            <a:off x="3355474" y="2753894"/>
            <a:ext cx="1163053" cy="17379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Diving into the data source…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pic>
        <p:nvPicPr>
          <p:cNvPr id="5" name="Picture 4" descr="Screen Shot 2019-04-07 at 5.11.5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t="22281" r="10965" b="25088"/>
          <a:stretch/>
        </p:blipFill>
        <p:spPr>
          <a:xfrm>
            <a:off x="1029371" y="1938422"/>
            <a:ext cx="6777788" cy="2687052"/>
          </a:xfrm>
          <a:prstGeom prst="rect">
            <a:avLst/>
          </a:prstGeom>
        </p:spPr>
      </p:pic>
      <p:pic>
        <p:nvPicPr>
          <p:cNvPr id="6" name="Picture 5" descr="Screen Shot 2019-04-07 at 5.02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4" t="15963" r="29679" b="47312"/>
          <a:stretch/>
        </p:blipFill>
        <p:spPr>
          <a:xfrm>
            <a:off x="2740527" y="4633451"/>
            <a:ext cx="3154947" cy="19972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8948" y="5080000"/>
            <a:ext cx="2192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??</a:t>
            </a:r>
            <a:endParaRPr lang="en-US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7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36368</TotalTime>
  <Words>445</Words>
  <Application>Microsoft Macintosh PowerPoint</Application>
  <PresentationFormat>On-screen Show (4:3)</PresentationFormat>
  <Paragraphs>92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Student Presentation  Kademlia: A P2P Information System Based on the XOR Metric</vt:lpstr>
      <vt:lpstr>Problem Statement / Motivation</vt:lpstr>
      <vt:lpstr>Previous Solutions</vt:lpstr>
      <vt:lpstr>Key Idea</vt:lpstr>
      <vt:lpstr>Key Idea</vt:lpstr>
      <vt:lpstr>Key Idea</vt:lpstr>
      <vt:lpstr>Key Idea</vt:lpstr>
      <vt:lpstr>Key Challenges</vt:lpstr>
      <vt:lpstr>Key Challenges</vt:lpstr>
      <vt:lpstr>Key Challenges</vt:lpstr>
      <vt:lpstr>Key Challenges</vt:lpstr>
      <vt:lpstr>Key Result (Evaluation)</vt:lpstr>
      <vt:lpstr>Impact</vt:lpstr>
      <vt:lpstr>Technical Details</vt:lpstr>
      <vt:lpstr>Key Idea:   Kademlia API</vt:lpstr>
      <vt:lpstr>Key Idea:   Terminology</vt:lpstr>
      <vt:lpstr>Key Idea: Full Lookup Protocol</vt:lpstr>
      <vt:lpstr>Last Thoughts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Jennifer Lam</cp:lastModifiedBy>
  <cp:revision>1489</cp:revision>
  <cp:lastPrinted>2016-09-14T02:16:39Z</cp:lastPrinted>
  <dcterms:created xsi:type="dcterms:W3CDTF">2013-10-08T01:49:25Z</dcterms:created>
  <dcterms:modified xsi:type="dcterms:W3CDTF">2019-04-07T21:53:36Z</dcterms:modified>
</cp:coreProperties>
</file>