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0"/>
  </p:notesMasterIdLst>
  <p:handoutMasterIdLst>
    <p:handoutMasterId r:id="rId21"/>
  </p:handoutMasterIdLst>
  <p:sldIdLst>
    <p:sldId id="381" r:id="rId2"/>
    <p:sldId id="314" r:id="rId3"/>
    <p:sldId id="382" r:id="rId4"/>
    <p:sldId id="315" r:id="rId5"/>
    <p:sldId id="387" r:id="rId6"/>
    <p:sldId id="388" r:id="rId7"/>
    <p:sldId id="383" r:id="rId8"/>
    <p:sldId id="384" r:id="rId9"/>
    <p:sldId id="385" r:id="rId10"/>
    <p:sldId id="378" r:id="rId11"/>
    <p:sldId id="395" r:id="rId12"/>
    <p:sldId id="386" r:id="rId13"/>
    <p:sldId id="396" r:id="rId14"/>
    <p:sldId id="389" r:id="rId15"/>
    <p:sldId id="390" r:id="rId16"/>
    <p:sldId id="391" r:id="rId17"/>
    <p:sldId id="392" r:id="rId18"/>
    <p:sldId id="393" r:id="rId19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6" autoAdjust="0"/>
    <p:restoredTop sz="83821" autoAdjust="0"/>
  </p:normalViewPr>
  <p:slideViewPr>
    <p:cSldViewPr snapToGrid="0">
      <p:cViewPr varScale="1">
        <p:scale>
          <a:sx n="82" d="100"/>
          <a:sy n="82" d="100"/>
        </p:scale>
        <p:origin x="22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3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8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8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2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2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4/9/19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4/9/19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4/9/19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/>
              <a:t>Student Presentation</a:t>
            </a:r>
            <a:br>
              <a:rPr lang="en-US" sz="3200" dirty="0"/>
            </a:br>
            <a:br>
              <a:rPr lang="en-US" dirty="0"/>
            </a:br>
            <a:r>
              <a:rPr lang="en-US" dirty="0"/>
              <a:t>The Effectiveness of Request Redirection on CDN Robustness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COS 518: Advanced Computer Systems</a:t>
            </a:r>
          </a:p>
          <a:p>
            <a:endParaRPr lang="en-US" dirty="0"/>
          </a:p>
          <a:p>
            <a:r>
              <a:rPr lang="en-US" dirty="0"/>
              <a:t>Prakash Murali</a:t>
            </a:r>
          </a:p>
          <a:p>
            <a:pPr>
              <a:lnSpc>
                <a:spcPct val="150000"/>
              </a:lnSpc>
            </a:pPr>
            <a:r>
              <a:rPr lang="en-US" dirty="0"/>
              <a:t>April 10, 2019</a:t>
            </a:r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AEF4B-7344-844B-9AB1-CCBCBAE8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EA37DC-50BE-3D4C-AC05-A6EBD9FE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EE01-95DA-3E4E-9D19-1FA62DE9E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98" y="15240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8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0" dirty="0"/>
              <a:t>Network &amp; OS/server simulation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/>
              <a:t>NS-2: packet-level simulator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 err="1"/>
              <a:t>Logsim</a:t>
            </a:r>
            <a:r>
              <a:rPr lang="en-US" altLang="en-US" sz="2000" b="0" dirty="0"/>
              <a:t>: server cluster simulator</a:t>
            </a:r>
          </a:p>
          <a:p>
            <a:pPr lvl="1">
              <a:lnSpc>
                <a:spcPct val="90000"/>
              </a:lnSpc>
            </a:pPr>
            <a:endParaRPr lang="en-US" altLang="en-US" sz="20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45437-84CA-6C4E-B015-D5D46D0B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347" y="2841403"/>
            <a:ext cx="4478364" cy="37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under Normal Load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E58F3-E875-554E-BC2D-1238A27A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41" y="1872602"/>
            <a:ext cx="6856517" cy="4154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CE1B9-4F02-C143-8CCF-5D5CDB99806A}"/>
              </a:ext>
            </a:extLst>
          </p:cNvPr>
          <p:cNvSpPr/>
          <p:nvPr/>
        </p:nvSpPr>
        <p:spPr>
          <a:xfrm>
            <a:off x="2076773" y="2019837"/>
            <a:ext cx="805911" cy="3860114"/>
          </a:xfrm>
          <a:prstGeom prst="rect">
            <a:avLst/>
          </a:prstGeom>
          <a:solidFill>
            <a:schemeClr val="accent3">
              <a:lumMod val="40000"/>
              <a:lumOff val="60000"/>
              <a:alpha val="3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AC700-0BFF-E744-9F77-701316FD843A}"/>
              </a:ext>
            </a:extLst>
          </p:cNvPr>
          <p:cNvSpPr/>
          <p:nvPr/>
        </p:nvSpPr>
        <p:spPr>
          <a:xfrm>
            <a:off x="1774687" y="1546110"/>
            <a:ext cx="1107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207299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under Normal Load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E58F3-E875-554E-BC2D-1238A27A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41" y="1872602"/>
            <a:ext cx="6856517" cy="4154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CE1B9-4F02-C143-8CCF-5D5CDB99806A}"/>
              </a:ext>
            </a:extLst>
          </p:cNvPr>
          <p:cNvSpPr/>
          <p:nvPr/>
        </p:nvSpPr>
        <p:spPr>
          <a:xfrm>
            <a:off x="2774197" y="1982747"/>
            <a:ext cx="1518833" cy="3860114"/>
          </a:xfrm>
          <a:prstGeom prst="rect">
            <a:avLst/>
          </a:prstGeom>
          <a:solidFill>
            <a:schemeClr val="accent3">
              <a:lumMod val="40000"/>
              <a:lumOff val="60000"/>
              <a:alpha val="3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AC700-0BFF-E744-9F77-701316FD843A}"/>
              </a:ext>
            </a:extLst>
          </p:cNvPr>
          <p:cNvSpPr/>
          <p:nvPr/>
        </p:nvSpPr>
        <p:spPr>
          <a:xfrm>
            <a:off x="1819378" y="1472492"/>
            <a:ext cx="3108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Static Set of Nodes</a:t>
            </a:r>
          </a:p>
        </p:txBody>
      </p:sp>
    </p:spTree>
    <p:extLst>
      <p:ext uri="{BB962C8B-B14F-4D97-AF65-F5344CB8AC3E}">
        <p14:creationId xmlns:p14="http://schemas.microsoft.com/office/powerpoint/2010/main" val="36128566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under Normal Load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E58F3-E875-554E-BC2D-1238A27A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41" y="1872602"/>
            <a:ext cx="6856517" cy="4154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CE1B9-4F02-C143-8CCF-5D5CDB99806A}"/>
              </a:ext>
            </a:extLst>
          </p:cNvPr>
          <p:cNvSpPr/>
          <p:nvPr/>
        </p:nvSpPr>
        <p:spPr>
          <a:xfrm>
            <a:off x="4200042" y="1978399"/>
            <a:ext cx="1518833" cy="3860114"/>
          </a:xfrm>
          <a:prstGeom prst="rect">
            <a:avLst/>
          </a:prstGeom>
          <a:solidFill>
            <a:schemeClr val="accent3">
              <a:lumMod val="40000"/>
              <a:lumOff val="60000"/>
              <a:alpha val="3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AC700-0BFF-E744-9F77-701316FD843A}"/>
              </a:ext>
            </a:extLst>
          </p:cNvPr>
          <p:cNvSpPr/>
          <p:nvPr/>
        </p:nvSpPr>
        <p:spPr>
          <a:xfrm>
            <a:off x="1635485" y="1472492"/>
            <a:ext cx="6647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nodes from static set based on load</a:t>
            </a:r>
          </a:p>
        </p:txBody>
      </p:sp>
    </p:spTree>
    <p:extLst>
      <p:ext uri="{BB962C8B-B14F-4D97-AF65-F5344CB8AC3E}">
        <p14:creationId xmlns:p14="http://schemas.microsoft.com/office/powerpoint/2010/main" val="12587411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under Normal Load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E58F3-E875-554E-BC2D-1238A27A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41" y="1872602"/>
            <a:ext cx="6856517" cy="4154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CE1B9-4F02-C143-8CCF-5D5CDB99806A}"/>
              </a:ext>
            </a:extLst>
          </p:cNvPr>
          <p:cNvSpPr/>
          <p:nvPr/>
        </p:nvSpPr>
        <p:spPr>
          <a:xfrm>
            <a:off x="5625886" y="2019837"/>
            <a:ext cx="1518833" cy="3860114"/>
          </a:xfrm>
          <a:prstGeom prst="rect">
            <a:avLst/>
          </a:prstGeom>
          <a:solidFill>
            <a:schemeClr val="accent3">
              <a:lumMod val="40000"/>
              <a:lumOff val="60000"/>
              <a:alpha val="3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AC700-0BFF-E744-9F77-701316FD843A}"/>
              </a:ext>
            </a:extLst>
          </p:cNvPr>
          <p:cNvSpPr/>
          <p:nvPr/>
        </p:nvSpPr>
        <p:spPr>
          <a:xfrm>
            <a:off x="3652421" y="1472492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Adjust set of nodes based on load</a:t>
            </a:r>
          </a:p>
        </p:txBody>
      </p:sp>
    </p:spTree>
    <p:extLst>
      <p:ext uri="{BB962C8B-B14F-4D97-AF65-F5344CB8AC3E}">
        <p14:creationId xmlns:p14="http://schemas.microsoft.com/office/powerpoint/2010/main" val="6553143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7EC432-8F2C-024C-B448-7A0934BD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high load, random fails first, followed by load aware policies, followed by policies which adjust the server set.</a:t>
            </a:r>
          </a:p>
          <a:p>
            <a:r>
              <a:rPr lang="en-US" dirty="0"/>
              <a:t>90% response latency of the best policy:</a:t>
            </a:r>
          </a:p>
          <a:p>
            <a:r>
              <a:rPr lang="en-US" dirty="0"/>
              <a:t>Lightly loaded 1.48, heavily loaded 4.88</a:t>
            </a:r>
          </a:p>
          <a:p>
            <a:r>
              <a:rPr lang="en-US" dirty="0"/>
              <a:t>90% response latency of random at its best load: 11.32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260023-C560-F042-804D-FBD0CC5C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412480-B484-EA4D-8EB5-D624F15E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Latency</a:t>
            </a:r>
          </a:p>
        </p:txBody>
      </p:sp>
    </p:spTree>
    <p:extLst>
      <p:ext uri="{BB962C8B-B14F-4D97-AF65-F5344CB8AC3E}">
        <p14:creationId xmlns:p14="http://schemas.microsoft.com/office/powerpoint/2010/main" val="155352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D3F149-88FD-324F-81D8-1B9DB1B18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6" y="1447800"/>
            <a:ext cx="7476448" cy="5029200"/>
          </a:xfrm>
        </p:spPr>
        <p:txBody>
          <a:bodyPr/>
          <a:lstStyle/>
          <a:p>
            <a:r>
              <a:rPr lang="en-US" dirty="0"/>
              <a:t>Reduces system capacity slightly for the best policy</a:t>
            </a:r>
          </a:p>
          <a:p>
            <a:r>
              <a:rPr lang="en-US" dirty="0"/>
              <a:t>Improves user response time by 1.5-1.7x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39066-FDB1-2141-9CD3-11ADA69C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384A74-428F-A848-BFAD-3FA4CCD5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Proximity</a:t>
            </a:r>
          </a:p>
        </p:txBody>
      </p:sp>
    </p:spTree>
    <p:extLst>
      <p:ext uri="{BB962C8B-B14F-4D97-AF65-F5344CB8AC3E}">
        <p14:creationId xmlns:p14="http://schemas.microsoft.com/office/powerpoint/2010/main" val="370701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8E6AA5-A261-7E41-9AB5-98B2C05A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0EBE7-C938-FB41-BB9A-021A2E9A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URLs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56AE6-D6D2-A245-89C7-FC3BE122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1" y="1316936"/>
            <a:ext cx="7923294" cy="52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8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 client requests across nodes in a CDN according to </a:t>
            </a:r>
          </a:p>
          <a:p>
            <a:pPr lvl="1"/>
            <a:r>
              <a:rPr lang="en-US" dirty="0"/>
              <a:t>Cache locality</a:t>
            </a:r>
          </a:p>
          <a:p>
            <a:pPr lvl="1"/>
            <a:r>
              <a:rPr lang="en-US" dirty="0"/>
              <a:t>Server load</a:t>
            </a:r>
          </a:p>
          <a:p>
            <a:pPr lvl="1"/>
            <a:r>
              <a:rPr lang="en-US" dirty="0"/>
              <a:t>Network proximity</a:t>
            </a:r>
          </a:p>
          <a:p>
            <a:r>
              <a:rPr lang="en-US" dirty="0"/>
              <a:t>Design space exploration for redirection:</a:t>
            </a:r>
          </a:p>
          <a:p>
            <a:pPr lvl="1"/>
            <a:r>
              <a:rPr lang="en-US" dirty="0"/>
              <a:t>What redirection algorithms should a CDN use? How does the algorithm choice affect system capacity and response time?</a:t>
            </a:r>
          </a:p>
          <a:p>
            <a:pPr lvl="1"/>
            <a:r>
              <a:rPr lang="en-US" dirty="0"/>
              <a:t>How does of skewed load affect redirection choices? How do these methods scale?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</a:p>
        </p:txBody>
      </p: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Systems which use distributed hashing</a:t>
            </a:r>
          </a:p>
          <a:p>
            <a:pPr lvl="1"/>
            <a:r>
              <a:rPr lang="en-US" dirty="0"/>
              <a:t>Consistent hashing, Highest random weight hashing</a:t>
            </a:r>
          </a:p>
          <a:p>
            <a:pPr lvl="1"/>
            <a:r>
              <a:rPr lang="en-US" dirty="0"/>
              <a:t>Static load balancing + locality mechanisms</a:t>
            </a:r>
          </a:p>
          <a:p>
            <a:pPr lvl="1"/>
            <a:r>
              <a:rPr lang="en-US" dirty="0"/>
              <a:t>Baselines in this paper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Solutions</a:t>
            </a:r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Algorithms which balance locality, load and network proximity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Locality: For each URL have a different ordering of servers using Highest Random Weight hashing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Hash URL + Server Id.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Pick top k entries from set and select a server based on load.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The same k servers are used for the URL.</a:t>
            </a:r>
          </a:p>
          <a:p>
            <a:pPr>
              <a:lnSpc>
                <a:spcPct val="130000"/>
              </a:lnSpc>
            </a:pP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 1: Locality</a:t>
            </a:r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Algorithms which balance locality, load and network proximity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Load: Choose the number of servers per URL adaptively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If least loaded server among the k servers is busy, look for other available servers and change k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Else, reduce k whenever possible (timeouts)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 2: Load</a:t>
            </a:r>
          </a:p>
        </p:txBody>
      </p:sp>
    </p:spTree>
    <p:extLst>
      <p:ext uri="{BB962C8B-B14F-4D97-AF65-F5344CB8AC3E}">
        <p14:creationId xmlns:p14="http://schemas.microsoft.com/office/powerpoint/2010/main" val="43356935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Algorithms which balance locality, load and network proximity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Network locality: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Same policies with a different load function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Load = Product of estimate server distance and server load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Least loaded =&gt; closest and available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 3: Network Locality</a:t>
            </a:r>
          </a:p>
        </p:txBody>
      </p:sp>
    </p:spTree>
    <p:extLst>
      <p:ext uri="{BB962C8B-B14F-4D97-AF65-F5344CB8AC3E}">
        <p14:creationId xmlns:p14="http://schemas.microsoft.com/office/powerpoint/2010/main" val="35077098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297858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These design choices and system assumptions would have been non-obvious in 2002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How accurate should load/network estimates be? 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Baseline which has perfect information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Compare random, load aware, locality aware and network aware policies under simulation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Request redirection can offer good system capacity + user response time by being aware of cache locality, server load and network proximity.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Imperfect local information about these quantities is sufficient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System response time can be stable even under highly skewed workload</a:t>
            </a:r>
          </a:p>
          <a:p>
            <a:pPr marL="0" indent="0">
              <a:lnSpc>
                <a:spcPct val="130000"/>
              </a:lnSpc>
              <a:buNone/>
            </a:pP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Early-stage system design insights.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Similar ideas used in later CDN implementations.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36302</TotalTime>
  <Words>499</Words>
  <Application>Microsoft Macintosh PowerPoint</Application>
  <PresentationFormat>On-screen Show (4:3)</PresentationFormat>
  <Paragraphs>86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</vt:lpstr>
      <vt:lpstr>Times New Roman</vt:lpstr>
      <vt:lpstr>1_Office Theme</vt:lpstr>
      <vt:lpstr>Student Presentation  The Effectiveness of Request Redirection on CDN Robustness</vt:lpstr>
      <vt:lpstr>Problem Statement / Motivation</vt:lpstr>
      <vt:lpstr>Previous Solutions</vt:lpstr>
      <vt:lpstr>Key Idea 1: Locality</vt:lpstr>
      <vt:lpstr>Key Idea 2: Load</vt:lpstr>
      <vt:lpstr>Key Idea 3: Network Locality</vt:lpstr>
      <vt:lpstr>Key Challenges</vt:lpstr>
      <vt:lpstr>Key Result (Evaluation)</vt:lpstr>
      <vt:lpstr>Impact</vt:lpstr>
      <vt:lpstr>Technical Details</vt:lpstr>
      <vt:lpstr>Evaluation Method</vt:lpstr>
      <vt:lpstr>Capacity under Normal Load</vt:lpstr>
      <vt:lpstr>Capacity under Normal Load</vt:lpstr>
      <vt:lpstr>Capacity under Normal Load</vt:lpstr>
      <vt:lpstr>Capacity under Normal Load</vt:lpstr>
      <vt:lpstr>Response Latency</vt:lpstr>
      <vt:lpstr>Network Proximity</vt:lpstr>
      <vt:lpstr>Hot URLs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Prakash Murali</cp:lastModifiedBy>
  <cp:revision>1487</cp:revision>
  <cp:lastPrinted>2016-09-14T02:16:39Z</cp:lastPrinted>
  <dcterms:created xsi:type="dcterms:W3CDTF">2013-10-08T01:49:25Z</dcterms:created>
  <dcterms:modified xsi:type="dcterms:W3CDTF">2019-04-09T19:40:52Z</dcterms:modified>
</cp:coreProperties>
</file>