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7" r:id="rId2"/>
    <p:sldId id="483" r:id="rId3"/>
    <p:sldId id="487" r:id="rId4"/>
    <p:sldId id="511" r:id="rId5"/>
    <p:sldId id="510" r:id="rId6"/>
    <p:sldId id="515" r:id="rId7"/>
    <p:sldId id="518" r:id="rId8"/>
    <p:sldId id="520" r:id="rId9"/>
    <p:sldId id="490" r:id="rId10"/>
    <p:sldId id="506" r:id="rId11"/>
    <p:sldId id="522" r:id="rId12"/>
    <p:sldId id="523" r:id="rId13"/>
    <p:sldId id="524" r:id="rId14"/>
    <p:sldId id="525" r:id="rId15"/>
    <p:sldId id="526" r:id="rId16"/>
    <p:sldId id="599" r:id="rId17"/>
    <p:sldId id="575" r:id="rId18"/>
    <p:sldId id="576" r:id="rId19"/>
    <p:sldId id="577" r:id="rId20"/>
    <p:sldId id="578" r:id="rId21"/>
    <p:sldId id="580" r:id="rId22"/>
    <p:sldId id="581" r:id="rId23"/>
    <p:sldId id="598" r:id="rId24"/>
    <p:sldId id="583" r:id="rId25"/>
    <p:sldId id="586" r:id="rId26"/>
    <p:sldId id="587" r:id="rId27"/>
    <p:sldId id="588" r:id="rId28"/>
    <p:sldId id="590" r:id="rId29"/>
    <p:sldId id="591" r:id="rId3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F00"/>
    <a:srgbClr val="011790"/>
    <a:srgbClr val="1E4899"/>
    <a:srgbClr val="92D050"/>
    <a:srgbClr val="FF6501"/>
    <a:srgbClr val="FF9300"/>
    <a:srgbClr val="C0504D"/>
    <a:srgbClr val="D5FE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6" autoAdjust="0"/>
    <p:restoredTop sz="62266" autoAdjust="0"/>
  </p:normalViewPr>
  <p:slideViewPr>
    <p:cSldViewPr snapToGrid="0">
      <p:cViewPr varScale="1">
        <p:scale>
          <a:sx n="41" d="100"/>
          <a:sy n="41" d="100"/>
        </p:scale>
        <p:origin x="10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10E91-A827-254A-BC84-0E0F6B97040E}" type="slidenum">
              <a:rPr lang="en-US"/>
              <a:pPr/>
              <a:t>24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70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EE758-A146-474E-8A97-3893A1507CED}" type="slidenum">
              <a:rPr lang="en-US"/>
              <a:pPr/>
              <a:t>25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5249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982D2-E865-754B-9D0B-181AE15B0A8E}" type="slidenum">
              <a:rPr lang="en-US"/>
              <a:pPr/>
              <a:t>28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</p:spPr>
        <p:txBody>
          <a:bodyPr/>
          <a:lstStyle/>
          <a:p>
            <a:endParaRPr lang="zh-CN" alt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7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143E7-BF03-7344-BC97-962A810CCD3E}" type="slidenum">
              <a:rPr lang="en-US"/>
              <a:pPr/>
              <a:t>29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</p:spPr>
        <p:txBody>
          <a:bodyPr/>
          <a:lstStyle/>
          <a:p>
            <a:endParaRPr lang="zh-CN" alt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78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E9594E-97D0-E948-8EA9-B59CB0EA793B}" type="slidenum">
              <a:rPr lang="en-AU" altLang="en-US" sz="1300"/>
              <a:pPr>
                <a:spcBef>
                  <a:spcPct val="0"/>
                </a:spcBef>
              </a:pPr>
              <a:t>3</a:t>
            </a:fld>
            <a:endParaRPr lang="en-AU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38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34EC95F-5D40-2B46-A0C1-7A19E75416B8}" type="slidenum">
              <a:rPr lang="en-AU" altLang="en-US" sz="1300"/>
              <a:pPr>
                <a:spcBef>
                  <a:spcPct val="0"/>
                </a:spcBef>
              </a:pPr>
              <a:t>4</a:t>
            </a:fld>
            <a:endParaRPr lang="en-AU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80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6A9A7C6-2A68-BD4C-84DF-F9C23F4E581E}" type="slidenum">
              <a:rPr lang="en-AU" altLang="en-US" sz="1300"/>
              <a:pPr>
                <a:spcBef>
                  <a:spcPct val="0"/>
                </a:spcBef>
              </a:pPr>
              <a:t>5</a:t>
            </a:fld>
            <a:endParaRPr lang="en-AU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23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6DD555F-0FFC-C240-A1E6-3B91B6798C76}" type="slidenum">
              <a:rPr lang="en-AU" altLang="en-US" sz="1300"/>
              <a:pPr>
                <a:spcBef>
                  <a:spcPct val="0"/>
                </a:spcBef>
              </a:pPr>
              <a:t>6</a:t>
            </a:fld>
            <a:endParaRPr lang="en-AU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94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EA0C2F9-5E4B-8847-9633-02D8D1E4FA1A}" type="slidenum">
              <a:rPr lang="en-AU" altLang="en-US" sz="1300"/>
              <a:pPr>
                <a:spcBef>
                  <a:spcPct val="0"/>
                </a:spcBef>
              </a:pPr>
              <a:t>7</a:t>
            </a:fld>
            <a:endParaRPr lang="en-AU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15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48FD69-DE0D-964C-8662-E13676229EEE}" type="slidenum">
              <a:rPr lang="en-AU" altLang="en-US" sz="1300"/>
              <a:pPr>
                <a:spcBef>
                  <a:spcPct val="0"/>
                </a:spcBef>
              </a:pPr>
              <a:t>9</a:t>
            </a:fld>
            <a:endParaRPr lang="en-AU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Balls and bins analogy:  weak collision is finding a collision on a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SPECIFIC bin (the "m"), strong collision is finding a collision on ANY bin.</a:t>
            </a:r>
          </a:p>
        </p:txBody>
      </p:sp>
    </p:spTree>
    <p:extLst>
      <p:ext uri="{BB962C8B-B14F-4D97-AF65-F5344CB8AC3E}">
        <p14:creationId xmlns:p14="http://schemas.microsoft.com/office/powerpoint/2010/main" val="33105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48FD69-DE0D-964C-8662-E13676229EEE}" type="slidenum">
              <a:rPr lang="en-AU" altLang="en-US" sz="1300"/>
              <a:pPr>
                <a:spcBef>
                  <a:spcPct val="0"/>
                </a:spcBef>
              </a:pPr>
              <a:t>10</a:t>
            </a:fld>
            <a:endParaRPr lang="en-AU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Balls and bins analogy:  weak collision is finding a collision on a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SPECIFIC bin (the "m"), strong collision is finding a collision on ANY bin.</a:t>
            </a:r>
          </a:p>
        </p:txBody>
      </p:sp>
    </p:spTree>
    <p:extLst>
      <p:ext uri="{BB962C8B-B14F-4D97-AF65-F5344CB8AC3E}">
        <p14:creationId xmlns:p14="http://schemas.microsoft.com/office/powerpoint/2010/main" val="9881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.ne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Security and secure systems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18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92B01-EA84-4947-8FD6-9735CFABACA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Cryptography Hash Functions II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6" y="1338941"/>
            <a:ext cx="8874124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70000"/>
              </a:lnSpc>
            </a:pPr>
            <a:r>
              <a:rPr lang="en-US" altLang="en-US" sz="2800" dirty="0">
                <a:ea typeface="ＭＳ Ｐゴシック" charset="-128"/>
              </a:rPr>
              <a:t>Collisions exist:  | possible inputs | &gt;&gt; | possible outputs |              		… but hard to find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en-US" sz="2800" dirty="0">
                <a:solidFill>
                  <a:srgbClr val="000090"/>
                </a:solidFill>
                <a:ea typeface="ＭＳ Ｐゴシック" charset="-128"/>
              </a:rPr>
              <a:t>Collision resistance: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Strong resistance:   	Find any m != m</a:t>
            </a:r>
            <a:r>
              <a:rPr lang="en-US" altLang="ja-JP" sz="2400" dirty="0">
                <a:ea typeface="ＭＳ Ｐゴシック" charset="-128"/>
              </a:rPr>
              <a:t>’ 	such that    H(m) == H(m’)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Weak resistance: 	Given m,  find m’</a:t>
            </a:r>
            <a:r>
              <a:rPr lang="en-US" altLang="ja-JP" sz="2400" dirty="0">
                <a:ea typeface="ＭＳ Ｐゴシック" charset="-128"/>
              </a:rPr>
              <a:t> 	such that    H(m) == H(m’)</a:t>
            </a:r>
            <a:endParaRPr lang="en-US" altLang="ja-JP" sz="2400" i="1" dirty="0">
              <a:ea typeface="ＭＳ Ｐゴシック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For 160-bit hash (SHA-1)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200" dirty="0">
                <a:ea typeface="ＭＳ Ｐゴシック" charset="-128"/>
              </a:rPr>
              <a:t>Finding any collision is birthday paradox:  2^{160/2} = 2^80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200" dirty="0">
                <a:ea typeface="ＭＳ Ｐゴシック" charset="-128"/>
              </a:rPr>
              <a:t>Finding specific collision requires 2^160 </a:t>
            </a:r>
          </a:p>
        </p:txBody>
      </p:sp>
    </p:spTree>
    <p:extLst>
      <p:ext uri="{BB962C8B-B14F-4D97-AF65-F5344CB8AC3E}">
        <p14:creationId xmlns:p14="http://schemas.microsoft.com/office/powerpoint/2010/main" val="15392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Hash Pointers</a:t>
            </a:r>
          </a:p>
        </p:txBody>
      </p:sp>
      <p:sp>
        <p:nvSpPr>
          <p:cNvPr id="6" name="Shape 82"/>
          <p:cNvSpPr/>
          <p:nvPr/>
        </p:nvSpPr>
        <p:spPr>
          <a:xfrm>
            <a:off x="2232719" y="1847177"/>
            <a:ext cx="4690595" cy="877750"/>
          </a:xfrm>
          <a:custGeom>
            <a:avLst/>
            <a:gdLst/>
            <a:ahLst/>
            <a:cxnLst/>
            <a:rect l="0" t="0" r="0" b="0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" name="Shape 81"/>
          <p:cNvSpPr txBox="1"/>
          <p:nvPr/>
        </p:nvSpPr>
        <p:spPr>
          <a:xfrm>
            <a:off x="4016364" y="2349366"/>
            <a:ext cx="4360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Arial" charset="0"/>
                <a:ea typeface="Arial" charset="0"/>
                <a:cs typeface="Arial" charset="0"/>
                <a:sym typeface="Trebuchet MS"/>
              </a:rPr>
              <a:t>h = </a:t>
            </a:r>
            <a:r>
              <a:rPr lang="en" sz="4800" dirty="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8" name="Shape 80"/>
          <p:cNvSpPr/>
          <p:nvPr/>
        </p:nvSpPr>
        <p:spPr>
          <a:xfrm>
            <a:off x="1128233" y="2569377"/>
            <a:ext cx="2166600" cy="214958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  <a:sym typeface="Trebuchet M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71223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Self-certifying names</a:t>
            </a:r>
          </a:p>
        </p:txBody>
      </p:sp>
      <p:sp>
        <p:nvSpPr>
          <p:cNvPr id="6" name="Shape 82"/>
          <p:cNvSpPr/>
          <p:nvPr/>
        </p:nvSpPr>
        <p:spPr>
          <a:xfrm>
            <a:off x="2232719" y="1847177"/>
            <a:ext cx="4690595" cy="877750"/>
          </a:xfrm>
          <a:custGeom>
            <a:avLst/>
            <a:gdLst/>
            <a:ahLst/>
            <a:cxnLst/>
            <a:rect l="0" t="0" r="0" b="0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" name="Shape 81"/>
          <p:cNvSpPr txBox="1"/>
          <p:nvPr/>
        </p:nvSpPr>
        <p:spPr>
          <a:xfrm>
            <a:off x="3624478" y="2349366"/>
            <a:ext cx="4360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800" dirty="0" err="1">
                <a:latin typeface="Arial" charset="0"/>
                <a:ea typeface="Arial" charset="0"/>
                <a:cs typeface="Arial" charset="0"/>
                <a:sym typeface="Trebuchet MS"/>
              </a:rPr>
              <a:t>F</a:t>
            </a:r>
            <a:r>
              <a:rPr lang="en-US" sz="3800" baseline="-25000" dirty="0" err="1">
                <a:latin typeface="Arial" charset="0"/>
                <a:ea typeface="Arial" charset="0"/>
                <a:cs typeface="Arial" charset="0"/>
                <a:sym typeface="Trebuchet MS"/>
              </a:rPr>
              <a:t>name</a:t>
            </a:r>
            <a:r>
              <a:rPr lang="en-US" sz="4800" dirty="0">
                <a:latin typeface="Arial" charset="0"/>
                <a:ea typeface="Arial" charset="0"/>
                <a:cs typeface="Arial" charset="0"/>
                <a:sym typeface="Trebuchet MS"/>
              </a:rPr>
              <a:t> = </a:t>
            </a:r>
            <a:r>
              <a:rPr lang="en" sz="4800" dirty="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937439"/>
            <a:ext cx="8686800" cy="172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2800" b="0" dirty="0">
                <a:ea typeface="ＭＳ Ｐゴシック" charset="-128"/>
              </a:rPr>
              <a:t>P2P file sharing software (e.g., </a:t>
            </a:r>
            <a:r>
              <a:rPr lang="en-US" altLang="en-US" sz="2800" b="0" dirty="0" err="1">
                <a:ea typeface="ＭＳ Ｐゴシック" charset="-128"/>
              </a:rPr>
              <a:t>Limewire</a:t>
            </a:r>
            <a:r>
              <a:rPr lang="en-US" altLang="en-US" sz="2800" b="0" dirty="0">
                <a:ea typeface="ＭＳ Ｐゴシック" charset="-128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File named by   </a:t>
            </a:r>
            <a:r>
              <a:rPr lang="en-US" altLang="en-US" sz="2400" b="0" dirty="0" err="1">
                <a:solidFill>
                  <a:srgbClr val="000090"/>
                </a:solidFill>
                <a:ea typeface="ＭＳ Ｐゴシック" charset="-128"/>
              </a:rPr>
              <a:t>F</a:t>
            </a:r>
            <a:r>
              <a:rPr lang="en-US" altLang="en-US" sz="2400" b="0" baseline="-25000" dirty="0" err="1">
                <a:solidFill>
                  <a:srgbClr val="000090"/>
                </a:solidFill>
                <a:ea typeface="ＭＳ Ｐゴシック" charset="-128"/>
              </a:rPr>
              <a:t>name</a:t>
            </a:r>
            <a:r>
              <a:rPr lang="en-US" altLang="en-US" sz="2400" b="0" dirty="0">
                <a:solidFill>
                  <a:srgbClr val="000090"/>
                </a:solidFill>
                <a:ea typeface="ＭＳ Ｐゴシック" charset="-128"/>
              </a:rPr>
              <a:t> = H (data)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Participants verify that   </a:t>
            </a:r>
            <a:r>
              <a:rPr lang="en-US" altLang="en-US" sz="2400" b="0" dirty="0">
                <a:solidFill>
                  <a:srgbClr val="000090"/>
                </a:solidFill>
                <a:ea typeface="ＭＳ Ｐゴシック" charset="-128"/>
              </a:rPr>
              <a:t>H (downloaded) == </a:t>
            </a:r>
            <a:r>
              <a:rPr lang="en-US" altLang="en-US" sz="2400" b="0" dirty="0" err="1">
                <a:solidFill>
                  <a:srgbClr val="000090"/>
                </a:solidFill>
                <a:ea typeface="ＭＳ Ｐゴシック" charset="-128"/>
              </a:rPr>
              <a:t>F</a:t>
            </a:r>
            <a:r>
              <a:rPr lang="en-US" altLang="en-US" sz="2400" b="0" baseline="-25000" dirty="0" err="1">
                <a:solidFill>
                  <a:srgbClr val="000090"/>
                </a:solidFill>
                <a:ea typeface="ＭＳ Ｐゴシック" charset="-128"/>
              </a:rPr>
              <a:t>name</a:t>
            </a:r>
            <a:endParaRPr lang="en-US" altLang="en-US" sz="2400" b="0" baseline="-25000" dirty="0">
              <a:solidFill>
                <a:srgbClr val="000090"/>
              </a:solidFill>
              <a:ea typeface="ＭＳ Ｐゴシック" charset="-128"/>
            </a:endParaRPr>
          </a:p>
        </p:txBody>
      </p:sp>
      <p:sp>
        <p:nvSpPr>
          <p:cNvPr id="9" name="Shape 80"/>
          <p:cNvSpPr/>
          <p:nvPr/>
        </p:nvSpPr>
        <p:spPr>
          <a:xfrm>
            <a:off x="1128233" y="2569377"/>
            <a:ext cx="2166600" cy="214958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  <a:sym typeface="Trebuchet M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9207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Self-certifying names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893554"/>
            <a:ext cx="8686800" cy="274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2800" b="0" dirty="0" err="1">
                <a:ea typeface="ＭＳ Ｐゴシック" charset="-128"/>
              </a:rPr>
              <a:t>BitTorrent</a:t>
            </a:r>
            <a:endParaRPr lang="en-US" altLang="en-US" sz="2800" b="0" dirty="0"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Large file split into smaller chunks (~256KB each)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Torrent file specifies the name/hash of each chunk</a:t>
            </a:r>
            <a:endParaRPr lang="en-US" altLang="en-US" sz="2400" b="0" dirty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Participants verify that   </a:t>
            </a:r>
            <a:r>
              <a:rPr lang="en-US" altLang="en-US" sz="2400" b="0" dirty="0">
                <a:solidFill>
                  <a:srgbClr val="000090"/>
                </a:solidFill>
                <a:ea typeface="ＭＳ Ｐゴシック" charset="-128"/>
              </a:rPr>
              <a:t>H (downloaded) == </a:t>
            </a:r>
            <a:r>
              <a:rPr lang="en-US" altLang="en-US" sz="2400" b="0" dirty="0" err="1">
                <a:solidFill>
                  <a:srgbClr val="000090"/>
                </a:solidFill>
                <a:ea typeface="ＭＳ Ｐゴシック" charset="-128"/>
              </a:rPr>
              <a:t>C</a:t>
            </a:r>
            <a:r>
              <a:rPr lang="en-US" altLang="en-US" sz="2400" b="0" baseline="-25000" dirty="0" err="1">
                <a:solidFill>
                  <a:srgbClr val="000090"/>
                </a:solidFill>
                <a:ea typeface="ＭＳ Ｐゴシック" charset="-128"/>
              </a:rPr>
              <a:t>name</a:t>
            </a:r>
            <a:endParaRPr lang="en-US" altLang="en-US" sz="2400" b="0" baseline="-25000" dirty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>
                <a:ea typeface="ＭＳ Ｐゴシック" charset="-128"/>
              </a:rPr>
              <a:t>Security relies on getting torrent file from trustworthy source</a:t>
            </a:r>
          </a:p>
        </p:txBody>
      </p:sp>
      <p:sp>
        <p:nvSpPr>
          <p:cNvPr id="9" name="Shape 80"/>
          <p:cNvSpPr/>
          <p:nvPr/>
        </p:nvSpPr>
        <p:spPr>
          <a:xfrm>
            <a:off x="2216810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 dirty="0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0" name="Shape 80"/>
          <p:cNvSpPr/>
          <p:nvPr/>
        </p:nvSpPr>
        <p:spPr>
          <a:xfrm>
            <a:off x="3492141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1" name="Shape 80"/>
          <p:cNvSpPr/>
          <p:nvPr/>
        </p:nvSpPr>
        <p:spPr>
          <a:xfrm>
            <a:off x="4767472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2" name="Shape 80"/>
          <p:cNvSpPr/>
          <p:nvPr/>
        </p:nvSpPr>
        <p:spPr>
          <a:xfrm>
            <a:off x="6042803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3" name="Shape 80"/>
          <p:cNvSpPr/>
          <p:nvPr/>
        </p:nvSpPr>
        <p:spPr>
          <a:xfrm>
            <a:off x="7318133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681807"/>
            <a:ext cx="2760436" cy="1106168"/>
            <a:chOff x="32653" y="3101813"/>
            <a:chExt cx="2760436" cy="1106168"/>
          </a:xfrm>
        </p:grpSpPr>
        <p:sp>
          <p:nvSpPr>
            <p:cNvPr id="14" name="Shape 81"/>
            <p:cNvSpPr txBox="1"/>
            <p:nvPr/>
          </p:nvSpPr>
          <p:spPr>
            <a:xfrm>
              <a:off x="32653" y="3101813"/>
              <a:ext cx="2760436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3200" dirty="0" err="1">
                  <a:latin typeface="Arial" charset="0"/>
                  <a:ea typeface="Arial" charset="0"/>
                  <a:cs typeface="Arial" charset="0"/>
                  <a:sym typeface="Trebuchet MS"/>
                </a:rPr>
                <a:t>C</a:t>
              </a:r>
              <a:r>
                <a:rPr lang="en-US" sz="3200" baseline="-25000" dirty="0" err="1">
                  <a:latin typeface="Arial" charset="0"/>
                  <a:ea typeface="Arial" charset="0"/>
                  <a:cs typeface="Arial" charset="0"/>
                  <a:sym typeface="Trebuchet MS"/>
                </a:rPr>
                <a:t>name</a:t>
              </a:r>
              <a:r>
                <a:rPr lang="en-US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 = 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H(  )</a:t>
              </a:r>
            </a:p>
          </p:txBody>
        </p:sp>
        <p:sp>
          <p:nvSpPr>
            <p:cNvPr id="6" name="Shape 82"/>
            <p:cNvSpPr/>
            <p:nvPr/>
          </p:nvSpPr>
          <p:spPr>
            <a:xfrm rot="16200000">
              <a:off x="1920299" y="3865081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80385" y="1681807"/>
            <a:ext cx="1329995" cy="1106168"/>
            <a:chOff x="4376603" y="1964140"/>
            <a:chExt cx="1329995" cy="1106168"/>
          </a:xfrm>
        </p:grpSpPr>
        <p:sp>
          <p:nvSpPr>
            <p:cNvPr id="15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>
                  <a:latin typeface="Arial" charset="0"/>
                  <a:ea typeface="Arial" charset="0"/>
                  <a:cs typeface="Arial" charset="0"/>
                  <a:sym typeface="Trebuchet MS"/>
                </a:rPr>
                <a:t>H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(  )</a:t>
              </a:r>
            </a:p>
          </p:txBody>
        </p:sp>
        <p:sp>
          <p:nvSpPr>
            <p:cNvPr id="16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3109" y="1681807"/>
            <a:ext cx="1329995" cy="1106168"/>
            <a:chOff x="4376603" y="1964140"/>
            <a:chExt cx="1329995" cy="1106168"/>
          </a:xfrm>
        </p:grpSpPr>
        <p:sp>
          <p:nvSpPr>
            <p:cNvPr id="19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H(  )</a:t>
              </a:r>
            </a:p>
          </p:txBody>
        </p:sp>
        <p:sp>
          <p:nvSpPr>
            <p:cNvPr id="20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8608" y="1681807"/>
            <a:ext cx="1329995" cy="1106168"/>
            <a:chOff x="4376603" y="1964140"/>
            <a:chExt cx="1329995" cy="1106168"/>
          </a:xfrm>
        </p:grpSpPr>
        <p:sp>
          <p:nvSpPr>
            <p:cNvPr id="22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H(  )</a:t>
              </a:r>
            </a:p>
          </p:txBody>
        </p:sp>
        <p:sp>
          <p:nvSpPr>
            <p:cNvPr id="23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8487" y="1681807"/>
            <a:ext cx="1329995" cy="1106168"/>
            <a:chOff x="4376603" y="1964140"/>
            <a:chExt cx="1329995" cy="1106168"/>
          </a:xfrm>
        </p:grpSpPr>
        <p:sp>
          <p:nvSpPr>
            <p:cNvPr id="25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H(  )</a:t>
              </a:r>
            </a:p>
          </p:txBody>
        </p:sp>
        <p:sp>
          <p:nvSpPr>
            <p:cNvPr id="26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5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02175"/>
            <a:ext cx="9144000" cy="93050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Creates a “tamper-evident” log of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chains</a:t>
            </a:r>
          </a:p>
        </p:txBody>
      </p:sp>
      <p:sp>
        <p:nvSpPr>
          <p:cNvPr id="6" name="Shape 94"/>
          <p:cNvSpPr/>
          <p:nvPr/>
        </p:nvSpPr>
        <p:spPr>
          <a:xfrm>
            <a:off x="62473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7" name="Shape 95"/>
          <p:cNvSpPr/>
          <p:nvPr/>
        </p:nvSpPr>
        <p:spPr>
          <a:xfrm>
            <a:off x="62473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9" name="Shape 97"/>
          <p:cNvSpPr/>
          <p:nvPr/>
        </p:nvSpPr>
        <p:spPr>
          <a:xfrm>
            <a:off x="38887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0" name="Shape 98"/>
          <p:cNvSpPr/>
          <p:nvPr/>
        </p:nvSpPr>
        <p:spPr>
          <a:xfrm>
            <a:off x="38887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err="1">
                <a:latin typeface="Arial" charset="0"/>
                <a:ea typeface="Arial" charset="0"/>
                <a:cs typeface="Arial" charset="0"/>
                <a:sym typeface="Trebuchet MS"/>
              </a:rPr>
              <a:t>prev</a:t>
            </a:r>
            <a:r>
              <a:rPr lang="en" sz="1800" dirty="0">
                <a:latin typeface="Arial" charset="0"/>
                <a:ea typeface="Arial" charset="0"/>
                <a:cs typeface="Arial" charset="0"/>
                <a:sym typeface="Trebuchet MS"/>
              </a:rPr>
              <a:t>: H(  )</a:t>
            </a:r>
          </a:p>
        </p:txBody>
      </p:sp>
      <p:sp>
        <p:nvSpPr>
          <p:cNvPr id="11" name="Shape 99"/>
          <p:cNvSpPr/>
          <p:nvPr/>
        </p:nvSpPr>
        <p:spPr>
          <a:xfrm>
            <a:off x="523302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2" name="Shape 100"/>
          <p:cNvSpPr/>
          <p:nvPr/>
        </p:nvSpPr>
        <p:spPr>
          <a:xfrm>
            <a:off x="2877700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4" name="Shape 102"/>
          <p:cNvSpPr/>
          <p:nvPr/>
        </p:nvSpPr>
        <p:spPr>
          <a:xfrm>
            <a:off x="15301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5" name="Shape 103"/>
          <p:cNvSpPr/>
          <p:nvPr/>
        </p:nvSpPr>
        <p:spPr>
          <a:xfrm>
            <a:off x="15301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16" name="Shape 104"/>
          <p:cNvSpPr/>
          <p:nvPr/>
        </p:nvSpPr>
        <p:spPr>
          <a:xfrm>
            <a:off x="52237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7" name="Shape 105"/>
          <p:cNvSpPr txBox="1"/>
          <p:nvPr/>
        </p:nvSpPr>
        <p:spPr>
          <a:xfrm>
            <a:off x="7127157" y="140305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18" name="Shape 106"/>
          <p:cNvSpPr/>
          <p:nvPr/>
        </p:nvSpPr>
        <p:spPr>
          <a:xfrm>
            <a:off x="7588351" y="1898375"/>
            <a:ext cx="447800" cy="1552859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</p:spTree>
    <p:extLst>
      <p:ext uri="{BB962C8B-B14F-4D97-AF65-F5344CB8AC3E}">
        <p14:creationId xmlns:p14="http://schemas.microsoft.com/office/powerpoint/2010/main" val="11682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096034"/>
            <a:ext cx="9144000" cy="125102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800" dirty="0"/>
              <a:t>If data changes, all subsequent hash pointers change</a:t>
            </a:r>
          </a:p>
          <a:p>
            <a:pPr marL="0" indent="0" algn="ctr">
              <a:spcBef>
                <a:spcPts val="800"/>
              </a:spcBef>
              <a:buNone/>
            </a:pPr>
            <a:r>
              <a:rPr lang="en-US" sz="2800" dirty="0"/>
              <a:t>Otherwise, found a hash collision!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chains</a:t>
            </a:r>
          </a:p>
        </p:txBody>
      </p:sp>
      <p:sp>
        <p:nvSpPr>
          <p:cNvPr id="6" name="Shape 94"/>
          <p:cNvSpPr/>
          <p:nvPr/>
        </p:nvSpPr>
        <p:spPr>
          <a:xfrm>
            <a:off x="62473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7" name="Shape 95"/>
          <p:cNvSpPr/>
          <p:nvPr/>
        </p:nvSpPr>
        <p:spPr>
          <a:xfrm>
            <a:off x="62473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9" name="Shape 97"/>
          <p:cNvSpPr/>
          <p:nvPr/>
        </p:nvSpPr>
        <p:spPr>
          <a:xfrm>
            <a:off x="38887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0" name="Shape 98"/>
          <p:cNvSpPr/>
          <p:nvPr/>
        </p:nvSpPr>
        <p:spPr>
          <a:xfrm>
            <a:off x="38887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err="1">
                <a:latin typeface="Arial" charset="0"/>
                <a:ea typeface="Arial" charset="0"/>
                <a:cs typeface="Arial" charset="0"/>
                <a:sym typeface="Trebuchet MS"/>
              </a:rPr>
              <a:t>prev</a:t>
            </a:r>
            <a:r>
              <a:rPr lang="en" sz="1800" dirty="0">
                <a:latin typeface="Arial" charset="0"/>
                <a:ea typeface="Arial" charset="0"/>
                <a:cs typeface="Arial" charset="0"/>
                <a:sym typeface="Trebuchet MS"/>
              </a:rPr>
              <a:t>: H(  )</a:t>
            </a:r>
          </a:p>
        </p:txBody>
      </p:sp>
      <p:sp>
        <p:nvSpPr>
          <p:cNvPr id="14" name="Shape 102"/>
          <p:cNvSpPr/>
          <p:nvPr/>
        </p:nvSpPr>
        <p:spPr>
          <a:xfrm>
            <a:off x="15301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5" name="Shape 103"/>
          <p:cNvSpPr/>
          <p:nvPr/>
        </p:nvSpPr>
        <p:spPr>
          <a:xfrm>
            <a:off x="15301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17" name="Shape 105"/>
          <p:cNvSpPr txBox="1"/>
          <p:nvPr/>
        </p:nvSpPr>
        <p:spPr>
          <a:xfrm>
            <a:off x="7127157" y="140305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19" name="Shape 128"/>
          <p:cNvSpPr/>
          <p:nvPr/>
        </p:nvSpPr>
        <p:spPr>
          <a:xfrm>
            <a:off x="2024728" y="3247632"/>
            <a:ext cx="444420" cy="68882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28"/>
          <p:cNvSpPr/>
          <p:nvPr/>
        </p:nvSpPr>
        <p:spPr>
          <a:xfrm>
            <a:off x="4632798" y="2623352"/>
            <a:ext cx="170725" cy="26461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28"/>
          <p:cNvSpPr/>
          <p:nvPr/>
        </p:nvSpPr>
        <p:spPr>
          <a:xfrm>
            <a:off x="6998387" y="2623352"/>
            <a:ext cx="170725" cy="26461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99"/>
          <p:cNvSpPr/>
          <p:nvPr/>
        </p:nvSpPr>
        <p:spPr>
          <a:xfrm>
            <a:off x="523302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4" name="Shape 100"/>
          <p:cNvSpPr/>
          <p:nvPr/>
        </p:nvSpPr>
        <p:spPr>
          <a:xfrm>
            <a:off x="2877700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5" name="Shape 104"/>
          <p:cNvSpPr/>
          <p:nvPr/>
        </p:nvSpPr>
        <p:spPr>
          <a:xfrm>
            <a:off x="52237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6" name="Shape 106"/>
          <p:cNvSpPr/>
          <p:nvPr/>
        </p:nvSpPr>
        <p:spPr>
          <a:xfrm>
            <a:off x="7588351" y="1898375"/>
            <a:ext cx="447800" cy="1552859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</p:spTree>
    <p:extLst>
      <p:ext uri="{BB962C8B-B14F-4D97-AF65-F5344CB8AC3E}">
        <p14:creationId xmlns:p14="http://schemas.microsoft.com/office/powerpoint/2010/main" val="16755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HTTP and DNS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 pitchFamily="-1" charset="-128"/>
                <a:cs typeface="ＭＳ Ｐゴシック" pitchFamily="-1" charset="-128"/>
              </a:rPr>
              <a:t>“</a:t>
            </a:r>
            <a:r>
              <a:rPr lang="en-US" altLang="ja-JP">
                <a:ea typeface="ＭＳ Ｐゴシック" pitchFamily="-1" charset="-128"/>
                <a:cs typeface="ＭＳ Ｐゴシック" pitchFamily="-1" charset="-128"/>
              </a:rPr>
              <a:t>Securing</a:t>
            </a:r>
            <a:r>
              <a:rPr lang="ja-JP" altLang="en-US">
                <a:ea typeface="ＭＳ Ｐゴシック" pitchFamily="-1" charset="-128"/>
                <a:cs typeface="ＭＳ Ｐゴシック" pitchFamily="-1" charset="-128"/>
              </a:rPr>
              <a:t>”</a:t>
            </a:r>
            <a:r>
              <a:rPr lang="en-US" altLang="ja-JP">
                <a:ea typeface="ＭＳ Ｐゴシック" pitchFamily="-1" charset="-128"/>
                <a:cs typeface="ＭＳ Ｐゴシック" pitchFamily="-1" charset="-128"/>
              </a:rPr>
              <a:t> HTTP</a:t>
            </a:r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196" y="1498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Threat model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Eavesdropper listening on conversation (confidentiality)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Man-in-the-middle modifying content (integrity)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Adversary impersonating desired website (authentication, and confidentiality)</a:t>
            </a:r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Enter HTTP-S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HTTP sits on top of secure channel (SSL/TLS)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All (HTTP) bytes written to secure channel are encrypted and authenticated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>
                <a:solidFill>
                  <a:srgbClr val="0000FF"/>
                </a:solidFill>
              </a:rPr>
              <a:t>Problem:  </a:t>
            </a:r>
            <a:r>
              <a:rPr lang="en-US" sz="2400" dirty="0"/>
              <a:t>What is actually authenticated to prevent impersonation?  Which keys used for crypto protocols?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Font typeface="Arial" pitchFamily="-1" charset="0"/>
              <a:buNone/>
            </a:pPr>
            <a:endParaRPr lang="en-US" sz="2400" dirty="0"/>
          </a:p>
          <a:p>
            <a:pPr lvl="1">
              <a:lnSpc>
                <a:spcPct val="110000"/>
              </a:lnSpc>
              <a:spcAft>
                <a:spcPts val="200"/>
              </a:spcAft>
              <a:buFont typeface="Arial" pitchFamily="-1" charset="0"/>
              <a:buNone/>
            </a:pPr>
            <a:endParaRPr lang="en-US" sz="2400" dirty="0"/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9A7E0F-8A2A-CE4A-9557-058951F197DD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Learning a valid public key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184400"/>
            <a:ext cx="8458200" cy="4343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What is that lock?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Securely binds domain name to public key (PK)</a:t>
            </a:r>
          </a:p>
          <a:p>
            <a:pPr lvl="2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ＭＳ Ｐゴシック" pitchFamily="-1" charset="-128"/>
              </a:rPr>
              <a:t>Believable only if you trust the attesting body</a:t>
            </a:r>
          </a:p>
          <a:p>
            <a:pPr lvl="2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ＭＳ Ｐゴシック" pitchFamily="-1" charset="-128"/>
              </a:rPr>
              <a:t>Bootstrapping problem:  Who to trust, and how to tell if this message is actually from them?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PK is authenticated, then any message signed by PK cannot be forged by non-authorized party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78B9DC-3BA8-B746-88D6-42C28B5093F2}" type="slidenum">
              <a:rPr lang="en-US"/>
              <a:pPr/>
              <a:t>18</a:t>
            </a:fld>
            <a:endParaRPr lang="en-US"/>
          </a:p>
        </p:txBody>
      </p:sp>
      <p:pic>
        <p:nvPicPr>
          <p:cNvPr id="35845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400"/>
            <a:ext cx="8231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to authenticate PK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872228-6C2C-FD45-A880-0A1140A100BB}" type="slidenum">
              <a:rPr lang="en-US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/>
          <a:srcRect r="35725"/>
          <a:stretch>
            <a:fillRect/>
          </a:stretch>
        </p:blipFill>
        <p:spPr bwMode="auto">
          <a:xfrm>
            <a:off x="127000" y="2019300"/>
            <a:ext cx="4276725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768" r="33231" b="12715"/>
          <a:stretch>
            <a:fillRect/>
          </a:stretch>
        </p:blipFill>
        <p:spPr bwMode="auto">
          <a:xfrm>
            <a:off x="4581525" y="2019300"/>
            <a:ext cx="4410075" cy="46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422400"/>
            <a:ext cx="8231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07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crypto in 10 minutes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Transport Layer Security (TLS)</a:t>
            </a:r>
            <a:br>
              <a:rPr lang="en-US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(Enhances/Replaces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25600"/>
            <a:ext cx="4038600" cy="452596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new random value,  list of supported ciphers</a:t>
            </a:r>
          </a:p>
          <a:p>
            <a:endParaRPr lang="en-US" sz="2400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pre-secret, encrypted under PK</a:t>
            </a:r>
          </a:p>
          <a:p>
            <a:endParaRPr lang="en-US" sz="2400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Create shared secret key from pre-secret and random </a:t>
            </a:r>
          </a:p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Switch to new symmetric-key cipher using shared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53000" y="1625600"/>
            <a:ext cx="4038600" cy="4525963"/>
          </a:xfrm>
        </p:spPr>
        <p:txBody>
          <a:bodyPr/>
          <a:lstStyle/>
          <a:p>
            <a:pPr>
              <a:spcAft>
                <a:spcPts val="1800"/>
              </a:spcAft>
              <a:buFont typeface="Arial" pitchFamily="-1" charset="0"/>
              <a:buNone/>
            </a:pPr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new random value,     digital certificate with PK</a:t>
            </a:r>
          </a:p>
          <a:p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1200"/>
              </a:spcAft>
              <a:buFont typeface="Arial" pitchFamily="-1" charset="0"/>
              <a:buNone/>
            </a:pPr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Create shared secret key from pre-secret and random</a:t>
            </a:r>
          </a:p>
          <a:p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Switch to new symmetric-key cipher using shared key</a:t>
            </a:r>
          </a:p>
          <a:p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F93982-567A-CF41-9468-D44B327766FB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21590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35306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4114800" y="28448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Comments on HTTPS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Note that HTTPS authenticates server, not content</a:t>
            </a:r>
          </a:p>
          <a:p>
            <a:pPr marL="347472"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Switch to symmetric-key crypto after public-key ops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Symmetric-key crypto much faster (100-1000x)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PK crypto can encrypt message only approx. as large as key (2048 bits – this is a simplification) – afterwards uses hybrid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HTTPS on top of TCP, so reliable byte stream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Can leverage fact that transmission is reliable to ensure:  each data segment received exactly once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Adversary can</a:t>
            </a:r>
            <a:r>
              <a:rPr lang="ja-JP" altLang="en-US" sz="2400" dirty="0">
                <a:ea typeface="ＭＳ Ｐゴシック" pitchFamily="-1" charset="-128"/>
              </a:rPr>
              <a:t>’</a:t>
            </a:r>
            <a:r>
              <a:rPr lang="en-US" altLang="ja-JP" sz="2400" dirty="0"/>
              <a:t>t successfully drop or replay packets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endParaRPr lang="en-US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C8719-4402-3347-BE59-BDFA731E4816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Browse/OS vendors pick which CAs to trust</a:t>
            </a:r>
          </a:p>
          <a:p>
            <a:pPr lvl="1"/>
            <a:r>
              <a:rPr lang="en-US" dirty="0"/>
              <a:t>Sometimes they revoke this trust – e.g. </a:t>
            </a:r>
            <a:r>
              <a:rPr lang="en-US" dirty="0" err="1"/>
              <a:t>DigiNotar</a:t>
            </a:r>
            <a:r>
              <a:rPr lang="en-US" dirty="0"/>
              <a:t>.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No notion of CAs having authority over only given TLD</a:t>
            </a:r>
          </a:p>
          <a:p>
            <a:r>
              <a:rPr lang="en-US" dirty="0"/>
              <a:t>T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rust the {Iranian, Chinese, US} national authorities?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What standards does Apple use to pick root certs?  Google? MSFT?</a:t>
            </a:r>
          </a:p>
          <a:p>
            <a:pPr lvl="1"/>
            <a:r>
              <a:rPr lang="en-US" dirty="0"/>
              <a:t>There’s a restraint-of-trade issue here. Can’t enter the CA business without vendor support… 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7E033-2144-A141-A802-4C0C6A1C971E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The trouble with CAs</a:t>
            </a:r>
          </a:p>
        </p:txBody>
      </p:sp>
    </p:spTree>
    <p:extLst>
      <p:ext uri="{BB962C8B-B14F-4D97-AF65-F5344CB8AC3E}">
        <p14:creationId xmlns:p14="http://schemas.microsoft.com/office/powerpoint/2010/main" val="19850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AFD08B4-25A2-414D-9A0B-E0E3553395D7}" type="slidenum">
              <a:rPr lang="en-US">
                <a:latin typeface="Courier New" pitchFamily="-1" charset="0"/>
              </a:rPr>
              <a:pPr/>
              <a:t>24</a:t>
            </a:fld>
            <a:endParaRPr lang="en-US">
              <a:latin typeface="Courier New" pitchFamily="-1" charset="0"/>
            </a:endParaRP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452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30213" y="23082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1236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1246188" y="23082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2127250" y="2479675"/>
            <a:ext cx="522288" cy="88900"/>
            <a:chOff x="1347" y="1706"/>
            <a:chExt cx="329" cy="56"/>
          </a:xfrm>
        </p:grpSpPr>
        <p:sp>
          <p:nvSpPr>
            <p:cNvPr id="45131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2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3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65" name="Oval 11"/>
          <p:cNvSpPr>
            <a:spLocks noChangeArrowheads="1"/>
          </p:cNvSpPr>
          <p:nvPr/>
        </p:nvSpPr>
        <p:spPr bwMode="auto">
          <a:xfrm>
            <a:off x="303530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074988" y="23082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45067" name="Rectangle 13"/>
          <p:cNvSpPr>
            <a:spLocks noChangeArrowheads="1"/>
          </p:cNvSpPr>
          <p:nvPr/>
        </p:nvSpPr>
        <p:spPr bwMode="auto">
          <a:xfrm>
            <a:off x="35401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8" name="Oval 14"/>
          <p:cNvSpPr>
            <a:spLocks noChangeArrowheads="1"/>
          </p:cNvSpPr>
          <p:nvPr/>
        </p:nvSpPr>
        <p:spPr bwMode="auto">
          <a:xfrm>
            <a:off x="4192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4291013" y="2308225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45070" name="Oval 16"/>
          <p:cNvSpPr>
            <a:spLocks noChangeArrowheads="1"/>
          </p:cNvSpPr>
          <p:nvPr/>
        </p:nvSpPr>
        <p:spPr bwMode="auto">
          <a:xfrm>
            <a:off x="6030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1" name="Text Box 17"/>
          <p:cNvSpPr txBox="1">
            <a:spLocks noChangeArrowheads="1"/>
          </p:cNvSpPr>
          <p:nvPr/>
        </p:nvSpPr>
        <p:spPr bwMode="auto">
          <a:xfrm>
            <a:off x="6078538" y="23066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45072" name="Group 18"/>
          <p:cNvGrpSpPr>
            <a:grpSpLocks/>
          </p:cNvGrpSpPr>
          <p:nvPr/>
        </p:nvGrpSpPr>
        <p:grpSpPr bwMode="auto">
          <a:xfrm>
            <a:off x="5106988" y="2508250"/>
            <a:ext cx="522287" cy="88900"/>
            <a:chOff x="3703" y="1706"/>
            <a:chExt cx="329" cy="56"/>
          </a:xfrm>
        </p:grpSpPr>
        <p:sp>
          <p:nvSpPr>
            <p:cNvPr id="45128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9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0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73" name="Oval 22"/>
          <p:cNvSpPr>
            <a:spLocks noChangeArrowheads="1"/>
          </p:cNvSpPr>
          <p:nvPr/>
        </p:nvSpPr>
        <p:spPr bwMode="auto">
          <a:xfrm>
            <a:off x="677545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4" name="Text Box 23"/>
          <p:cNvSpPr txBox="1">
            <a:spLocks noChangeArrowheads="1"/>
          </p:cNvSpPr>
          <p:nvPr/>
        </p:nvSpPr>
        <p:spPr bwMode="auto">
          <a:xfrm>
            <a:off x="6843713" y="2293938"/>
            <a:ext cx="48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45075" name="Rectangle 24"/>
          <p:cNvSpPr>
            <a:spLocks noChangeArrowheads="1"/>
          </p:cNvSpPr>
          <p:nvPr/>
        </p:nvSpPr>
        <p:spPr bwMode="auto">
          <a:xfrm>
            <a:off x="409416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6" name="Oval 25"/>
          <p:cNvSpPr>
            <a:spLocks noChangeArrowheads="1"/>
          </p:cNvSpPr>
          <p:nvPr/>
        </p:nvSpPr>
        <p:spPr bwMode="auto">
          <a:xfrm>
            <a:off x="8116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7" name="Text Box 26"/>
          <p:cNvSpPr txBox="1">
            <a:spLocks noChangeArrowheads="1"/>
          </p:cNvSpPr>
          <p:nvPr/>
        </p:nvSpPr>
        <p:spPr bwMode="auto">
          <a:xfrm>
            <a:off x="8070850" y="2295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45078" name="Oval 27"/>
          <p:cNvSpPr>
            <a:spLocks noChangeArrowheads="1"/>
          </p:cNvSpPr>
          <p:nvPr/>
        </p:nvSpPr>
        <p:spPr bwMode="auto">
          <a:xfrm>
            <a:off x="4432300" y="14414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9" name="Text Box 28"/>
          <p:cNvSpPr txBox="1">
            <a:spLocks noChangeArrowheads="1"/>
          </p:cNvSpPr>
          <p:nvPr/>
        </p:nvSpPr>
        <p:spPr bwMode="auto">
          <a:xfrm>
            <a:off x="4953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200" b="0">
                <a:latin typeface="Times New Roman" pitchFamily="-1" charset="0"/>
              </a:rPr>
              <a:t>unnamed</a:t>
            </a:r>
            <a:r>
              <a:rPr lang="en-US" b="0">
                <a:latin typeface="Times New Roman" pitchFamily="-1" charset="0"/>
              </a:rPr>
              <a:t> root</a:t>
            </a:r>
          </a:p>
        </p:txBody>
      </p:sp>
      <p:sp>
        <p:nvSpPr>
          <p:cNvPr id="45080" name="Line 29"/>
          <p:cNvSpPr>
            <a:spLocks noChangeShapeType="1"/>
          </p:cNvSpPr>
          <p:nvPr/>
        </p:nvSpPr>
        <p:spPr bwMode="auto">
          <a:xfrm flipH="1">
            <a:off x="711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1" name="Line 30"/>
          <p:cNvSpPr>
            <a:spLocks noChangeShapeType="1"/>
          </p:cNvSpPr>
          <p:nvPr/>
        </p:nvSpPr>
        <p:spPr bwMode="auto">
          <a:xfrm flipH="1">
            <a:off x="1541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2" name="Line 31"/>
          <p:cNvSpPr>
            <a:spLocks noChangeShapeType="1"/>
          </p:cNvSpPr>
          <p:nvPr/>
        </p:nvSpPr>
        <p:spPr bwMode="auto">
          <a:xfrm flipH="1">
            <a:off x="3316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3" name="Line 32"/>
          <p:cNvSpPr>
            <a:spLocks noChangeShapeType="1"/>
          </p:cNvSpPr>
          <p:nvPr/>
        </p:nvSpPr>
        <p:spPr bwMode="auto">
          <a:xfrm flipH="1">
            <a:off x="4479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>
            <a:off x="4978400" y="1627188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5" name="Line 34"/>
          <p:cNvSpPr>
            <a:spLocks noChangeShapeType="1"/>
          </p:cNvSpPr>
          <p:nvPr/>
        </p:nvSpPr>
        <p:spPr bwMode="auto">
          <a:xfrm>
            <a:off x="4937125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6" name="Line 35"/>
          <p:cNvSpPr>
            <a:spLocks noChangeShapeType="1"/>
          </p:cNvSpPr>
          <p:nvPr/>
        </p:nvSpPr>
        <p:spPr bwMode="auto">
          <a:xfrm>
            <a:off x="4881563" y="18224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7" name="Oval 36"/>
          <p:cNvSpPr>
            <a:spLocks noChangeArrowheads="1"/>
          </p:cNvSpPr>
          <p:nvPr/>
        </p:nvSpPr>
        <p:spPr bwMode="auto">
          <a:xfrm>
            <a:off x="1247775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8" name="Oval 37"/>
          <p:cNvSpPr>
            <a:spLocks noChangeArrowheads="1"/>
          </p:cNvSpPr>
          <p:nvPr/>
        </p:nvSpPr>
        <p:spPr bwMode="auto">
          <a:xfrm>
            <a:off x="790575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9" name="Oval 38"/>
          <p:cNvSpPr>
            <a:spLocks noChangeArrowheads="1"/>
          </p:cNvSpPr>
          <p:nvPr/>
        </p:nvSpPr>
        <p:spPr bwMode="auto">
          <a:xfrm>
            <a:off x="1801813" y="41624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0" name="Oval 39"/>
          <p:cNvSpPr>
            <a:spLocks noChangeArrowheads="1"/>
          </p:cNvSpPr>
          <p:nvPr/>
        </p:nvSpPr>
        <p:spPr bwMode="auto">
          <a:xfrm>
            <a:off x="6030913" y="32004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1" name="Oval 40"/>
          <p:cNvSpPr>
            <a:spLocks noChangeArrowheads="1"/>
          </p:cNvSpPr>
          <p:nvPr/>
        </p:nvSpPr>
        <p:spPr bwMode="auto">
          <a:xfrm>
            <a:off x="6030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2" name="Oval 41"/>
          <p:cNvSpPr>
            <a:spLocks noChangeArrowheads="1"/>
          </p:cNvSpPr>
          <p:nvPr/>
        </p:nvSpPr>
        <p:spPr bwMode="auto">
          <a:xfrm>
            <a:off x="6030913" y="5140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3" name="Oval 42"/>
          <p:cNvSpPr>
            <a:spLocks noChangeArrowheads="1"/>
          </p:cNvSpPr>
          <p:nvPr/>
        </p:nvSpPr>
        <p:spPr bwMode="auto">
          <a:xfrm>
            <a:off x="18446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4" name="Oval 43"/>
          <p:cNvSpPr>
            <a:spLocks noChangeArrowheads="1"/>
          </p:cNvSpPr>
          <p:nvPr/>
        </p:nvSpPr>
        <p:spPr bwMode="auto">
          <a:xfrm>
            <a:off x="7905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5" name="Oval 44"/>
          <p:cNvSpPr>
            <a:spLocks noChangeArrowheads="1"/>
          </p:cNvSpPr>
          <p:nvPr/>
        </p:nvSpPr>
        <p:spPr bwMode="auto">
          <a:xfrm>
            <a:off x="8116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6" name="Oval 45"/>
          <p:cNvSpPr>
            <a:spLocks noChangeArrowheads="1"/>
          </p:cNvSpPr>
          <p:nvPr/>
        </p:nvSpPr>
        <p:spPr bwMode="auto">
          <a:xfrm>
            <a:off x="8116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7" name="Oval 46"/>
          <p:cNvSpPr>
            <a:spLocks noChangeArrowheads="1"/>
          </p:cNvSpPr>
          <p:nvPr/>
        </p:nvSpPr>
        <p:spPr bwMode="auto">
          <a:xfrm>
            <a:off x="8116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8" name="Text Box 47"/>
          <p:cNvSpPr txBox="1">
            <a:spLocks noChangeArrowheads="1"/>
          </p:cNvSpPr>
          <p:nvPr/>
        </p:nvSpPr>
        <p:spPr bwMode="auto">
          <a:xfrm>
            <a:off x="1262063" y="32496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45099" name="Text Box 48"/>
          <p:cNvSpPr txBox="1">
            <a:spLocks noChangeArrowheads="1"/>
          </p:cNvSpPr>
          <p:nvPr/>
        </p:nvSpPr>
        <p:spPr bwMode="auto">
          <a:xfrm>
            <a:off x="747713" y="42465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45100" name="Text Box 49"/>
          <p:cNvSpPr txBox="1">
            <a:spLocks noChangeArrowheads="1"/>
          </p:cNvSpPr>
          <p:nvPr/>
        </p:nvSpPr>
        <p:spPr bwMode="auto">
          <a:xfrm>
            <a:off x="1768475" y="42465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45101" name="Text Box 50"/>
          <p:cNvSpPr txBox="1">
            <a:spLocks noChangeArrowheads="1"/>
          </p:cNvSpPr>
          <p:nvPr/>
        </p:nvSpPr>
        <p:spPr bwMode="auto">
          <a:xfrm>
            <a:off x="8318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45102" name="Text Box 51"/>
          <p:cNvSpPr txBox="1">
            <a:spLocks noChangeArrowheads="1"/>
          </p:cNvSpPr>
          <p:nvPr/>
        </p:nvSpPr>
        <p:spPr bwMode="auto">
          <a:xfrm>
            <a:off x="18859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45103" name="Line 52"/>
          <p:cNvSpPr>
            <a:spLocks noChangeShapeType="1"/>
          </p:cNvSpPr>
          <p:nvPr/>
        </p:nvSpPr>
        <p:spPr bwMode="auto">
          <a:xfrm>
            <a:off x="1541463" y="28130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4" name="Line 53"/>
          <p:cNvSpPr>
            <a:spLocks noChangeShapeType="1"/>
          </p:cNvSpPr>
          <p:nvPr/>
        </p:nvSpPr>
        <p:spPr bwMode="auto">
          <a:xfrm flipH="1">
            <a:off x="1050925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5" name="Line 54"/>
          <p:cNvSpPr>
            <a:spLocks noChangeShapeType="1"/>
          </p:cNvSpPr>
          <p:nvPr/>
        </p:nvSpPr>
        <p:spPr bwMode="auto">
          <a:xfrm>
            <a:off x="1625600" y="37480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6" name="Line 55"/>
          <p:cNvSpPr>
            <a:spLocks noChangeShapeType="1"/>
          </p:cNvSpPr>
          <p:nvPr/>
        </p:nvSpPr>
        <p:spPr bwMode="auto">
          <a:xfrm>
            <a:off x="1071563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7" name="Line 56"/>
          <p:cNvSpPr>
            <a:spLocks noChangeShapeType="1"/>
          </p:cNvSpPr>
          <p:nvPr/>
        </p:nvSpPr>
        <p:spPr bwMode="auto">
          <a:xfrm>
            <a:off x="2097088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8" name="Line 57"/>
          <p:cNvSpPr>
            <a:spLocks noChangeShapeType="1"/>
          </p:cNvSpPr>
          <p:nvPr/>
        </p:nvSpPr>
        <p:spPr bwMode="auto">
          <a:xfrm>
            <a:off x="6311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9" name="Line 58"/>
          <p:cNvSpPr>
            <a:spLocks noChangeShapeType="1"/>
          </p:cNvSpPr>
          <p:nvPr/>
        </p:nvSpPr>
        <p:spPr bwMode="auto">
          <a:xfrm>
            <a:off x="6313488" y="37623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0" name="Line 59"/>
          <p:cNvSpPr>
            <a:spLocks noChangeShapeType="1"/>
          </p:cNvSpPr>
          <p:nvPr/>
        </p:nvSpPr>
        <p:spPr bwMode="auto">
          <a:xfrm>
            <a:off x="6313488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1" name="Oval 60"/>
          <p:cNvSpPr>
            <a:spLocks noChangeArrowheads="1"/>
          </p:cNvSpPr>
          <p:nvPr/>
        </p:nvSpPr>
        <p:spPr bwMode="auto">
          <a:xfrm>
            <a:off x="8116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2" name="Line 61"/>
          <p:cNvSpPr>
            <a:spLocks noChangeShapeType="1"/>
          </p:cNvSpPr>
          <p:nvPr/>
        </p:nvSpPr>
        <p:spPr bwMode="auto">
          <a:xfrm>
            <a:off x="8428038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3" name="Line 62"/>
          <p:cNvSpPr>
            <a:spLocks noChangeShapeType="1"/>
          </p:cNvSpPr>
          <p:nvPr/>
        </p:nvSpPr>
        <p:spPr bwMode="auto">
          <a:xfrm>
            <a:off x="8399463" y="3748088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4" name="Line 63"/>
          <p:cNvSpPr>
            <a:spLocks noChangeShapeType="1"/>
          </p:cNvSpPr>
          <p:nvPr/>
        </p:nvSpPr>
        <p:spPr bwMode="auto">
          <a:xfrm>
            <a:off x="8399463" y="4716463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5" name="Line 64"/>
          <p:cNvSpPr>
            <a:spLocks noChangeShapeType="1"/>
          </p:cNvSpPr>
          <p:nvPr/>
        </p:nvSpPr>
        <p:spPr bwMode="auto">
          <a:xfrm>
            <a:off x="8399463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6" name="Text Box 65"/>
          <p:cNvSpPr txBox="1">
            <a:spLocks noChangeArrowheads="1"/>
          </p:cNvSpPr>
          <p:nvPr/>
        </p:nvSpPr>
        <p:spPr bwMode="auto">
          <a:xfrm>
            <a:off x="6100763" y="32496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45117" name="Text Box 66"/>
          <p:cNvSpPr txBox="1">
            <a:spLocks noChangeArrowheads="1"/>
          </p:cNvSpPr>
          <p:nvPr/>
        </p:nvSpPr>
        <p:spPr bwMode="auto">
          <a:xfrm>
            <a:off x="5995988" y="42608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45118" name="Text Box 67"/>
          <p:cNvSpPr txBox="1">
            <a:spLocks noChangeArrowheads="1"/>
          </p:cNvSpPr>
          <p:nvPr/>
        </p:nvSpPr>
        <p:spPr bwMode="auto">
          <a:xfrm>
            <a:off x="6045200" y="52165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45119" name="Text Box 68"/>
          <p:cNvSpPr txBox="1">
            <a:spLocks noChangeArrowheads="1"/>
          </p:cNvSpPr>
          <p:nvPr/>
        </p:nvSpPr>
        <p:spPr bwMode="auto">
          <a:xfrm>
            <a:off x="8147050" y="3235325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45120" name="Text Box 69"/>
          <p:cNvSpPr txBox="1">
            <a:spLocks noChangeArrowheads="1"/>
          </p:cNvSpPr>
          <p:nvPr/>
        </p:nvSpPr>
        <p:spPr bwMode="auto">
          <a:xfrm>
            <a:off x="8210550" y="4246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45121" name="Text Box 70"/>
          <p:cNvSpPr txBox="1">
            <a:spLocks noChangeArrowheads="1"/>
          </p:cNvSpPr>
          <p:nvPr/>
        </p:nvSpPr>
        <p:spPr bwMode="auto">
          <a:xfrm>
            <a:off x="8208963" y="5202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45122" name="Text Box 71"/>
          <p:cNvSpPr txBox="1">
            <a:spLocks noChangeArrowheads="1"/>
          </p:cNvSpPr>
          <p:nvPr/>
        </p:nvSpPr>
        <p:spPr bwMode="auto">
          <a:xfrm>
            <a:off x="8208963" y="61039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45123" name="Text Box 72"/>
          <p:cNvSpPr txBox="1">
            <a:spLocks noChangeArrowheads="1"/>
          </p:cNvSpPr>
          <p:nvPr/>
        </p:nvSpPr>
        <p:spPr bwMode="auto">
          <a:xfrm>
            <a:off x="1949450" y="28956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45124" name="Text Box 73"/>
          <p:cNvSpPr txBox="1">
            <a:spLocks noChangeArrowheads="1"/>
          </p:cNvSpPr>
          <p:nvPr/>
        </p:nvSpPr>
        <p:spPr bwMode="auto">
          <a:xfrm>
            <a:off x="4149725" y="28956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45125" name="Text Box 74"/>
          <p:cNvSpPr txBox="1">
            <a:spLocks noChangeArrowheads="1"/>
          </p:cNvSpPr>
          <p:nvPr/>
        </p:nvSpPr>
        <p:spPr bwMode="auto">
          <a:xfrm>
            <a:off x="1262063" y="56991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45126" name="Text Box 75"/>
          <p:cNvSpPr txBox="1">
            <a:spLocks noChangeArrowheads="1"/>
          </p:cNvSpPr>
          <p:nvPr/>
        </p:nvSpPr>
        <p:spPr bwMode="auto">
          <a:xfrm>
            <a:off x="5386388" y="56991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  <p:sp>
        <p:nvSpPr>
          <p:cNvPr id="45127" name="Text Box 76"/>
          <p:cNvSpPr txBox="1">
            <a:spLocks noChangeArrowheads="1"/>
          </p:cNvSpPr>
          <p:nvPr/>
        </p:nvSpPr>
        <p:spPr bwMode="auto">
          <a:xfrm>
            <a:off x="6553200" y="6400800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12.34.56.0/24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Hierarchical naming in DNS</a:t>
            </a:r>
          </a:p>
        </p:txBody>
      </p:sp>
    </p:spTree>
    <p:extLst>
      <p:ext uri="{BB962C8B-B14F-4D97-AF65-F5344CB8AC3E}">
        <p14:creationId xmlns:p14="http://schemas.microsoft.com/office/powerpoint/2010/main" val="21712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24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If domain name </a:t>
            </a:r>
            <a:r>
              <a:rPr lang="en-US" sz="2800" dirty="0" err="1">
                <a:ea typeface="ＭＳ Ｐゴシック" pitchFamily="-1" charset="-128"/>
                <a:cs typeface="ＭＳ Ｐゴシック" pitchFamily="-1" charset="-128"/>
              </a:rPr>
              <a:t>doesn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’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t exist, DNS should return NXDOMAIN (non-</a:t>
            </a:r>
            <a:r>
              <a:rPr lang="en-US" altLang="ja-JP" sz="2800" dirty="0" err="1">
                <a:ea typeface="ＭＳ Ｐゴシック" pitchFamily="-1" charset="-128"/>
                <a:cs typeface="ＭＳ Ｐゴシック" pitchFamily="-1" charset="-128"/>
              </a:rPr>
              <a:t>existant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 domain) </a:t>
            </a:r>
            <a:r>
              <a:rPr lang="en-US" altLang="ja-JP" sz="2800" dirty="0" err="1">
                <a:ea typeface="ＭＳ Ｐゴシック" pitchFamily="-1" charset="-128"/>
                <a:cs typeface="ＭＳ Ｐゴシック" pitchFamily="-1" charset="-128"/>
              </a:rPr>
              <a:t>msg</a:t>
            </a:r>
            <a:endParaRPr lang="en-US" altLang="ja-JP" sz="28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Verisign instead creates wildcard DNS record for all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  <a:hlinkClick r:id="rId3" tooltip=".com"/>
              </a:rPr>
              <a:t>.com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and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  <a:hlinkClick r:id="rId4" tooltip=".net"/>
              </a:rPr>
              <a:t>.net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domain names not yet registered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400" dirty="0"/>
              <a:t>September 15 – October 4, 2003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Redirection for these domain names to Verisign web portal:  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“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to help you search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”</a:t>
            </a:r>
            <a:endParaRPr lang="en-US" altLang="ja-JP" sz="2800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and serve you ads…and get </a:t>
            </a:r>
            <a:r>
              <a:rPr lang="ja-JP" altLang="en-US" sz="2400" dirty="0">
                <a:ea typeface="ＭＳ Ｐゴシック" pitchFamily="-1" charset="-128"/>
              </a:rPr>
              <a:t>“</a:t>
            </a:r>
            <a:r>
              <a:rPr lang="en-US" altLang="ja-JP" sz="2400" dirty="0"/>
              <a:t>sponsored</a:t>
            </a:r>
            <a:r>
              <a:rPr lang="ja-JP" altLang="en-US" sz="2400" dirty="0">
                <a:ea typeface="ＭＳ Ｐゴシック" pitchFamily="-1" charset="-128"/>
              </a:rPr>
              <a:t>”</a:t>
            </a:r>
            <a:r>
              <a:rPr lang="en-US" altLang="ja-JP" sz="2400" dirty="0"/>
              <a:t> search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Verisign and online advertising companies make money…</a:t>
            </a:r>
          </a:p>
          <a:p>
            <a:pPr lvl="1" eaLnBrk="1" hangingPunct="1">
              <a:spcAft>
                <a:spcPts val="600"/>
              </a:spcAft>
              <a:buFont typeface="Arial" pitchFamily="-1" charset="0"/>
              <a:buNone/>
            </a:pPr>
            <a:endParaRPr lang="en-US" sz="2400" dirty="0"/>
          </a:p>
          <a:p>
            <a:pPr lvl="1" eaLnBrk="1" hangingPunct="1">
              <a:spcAft>
                <a:spcPts val="600"/>
              </a:spcAft>
              <a:buFont typeface="Arial" pitchFamily="-1" charset="0"/>
              <a:buNone/>
            </a:pPr>
            <a:endParaRPr lang="en-US" sz="2400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2B81FB-931D-DE4E-91BE-EFAFF8C2DBF2}" type="slidenum">
              <a:rPr lang="en-US"/>
              <a:pPr/>
              <a:t>25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796" y="16215"/>
            <a:ext cx="8971604" cy="10668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/>
              <a:t>DNS Integrity: Trust the TLD operators?</a:t>
            </a:r>
          </a:p>
        </p:txBody>
      </p:sp>
    </p:spTree>
    <p:extLst>
      <p:ext uri="{BB962C8B-B14F-4D97-AF65-F5344CB8AC3E}">
        <p14:creationId xmlns:p14="http://schemas.microsoft.com/office/powerpoint/2010/main" val="17766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686800" cy="11430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DNS Integrity:</a:t>
            </a:r>
            <a:br>
              <a:rPr lang="en-US" sz="3800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3800" dirty="0"/>
              <a:t>A</a:t>
            </a:r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nswer from authoritative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2514600"/>
          </a:xfrm>
        </p:spPr>
        <p:txBody>
          <a:bodyPr/>
          <a:lstStyle/>
          <a:p>
            <a:pPr eaLnBrk="1" hangingPunct="1">
              <a:spcBef>
                <a:spcPts val="125"/>
              </a:spcBef>
            </a:pPr>
            <a:r>
              <a:rPr lang="en-US" sz="2900" dirty="0">
                <a:ea typeface="ＭＳ Ｐゴシック" pitchFamily="-1" charset="-128"/>
                <a:cs typeface="ＭＳ Ｐゴシック" pitchFamily="-1" charset="-128"/>
              </a:rPr>
              <a:t>DNS cache poisoning</a:t>
            </a:r>
          </a:p>
          <a:p>
            <a:pPr lvl="1" eaLnBrk="1" hangingPunct="1">
              <a:spcBef>
                <a:spcPts val="125"/>
              </a:spcBef>
            </a:pPr>
            <a:r>
              <a:rPr lang="en-US" sz="2500" dirty="0"/>
              <a:t>Client asks for </a:t>
            </a:r>
            <a:r>
              <a:rPr lang="en-US" sz="2500" dirty="0" err="1"/>
              <a:t>www.evil.com</a:t>
            </a:r>
            <a:endParaRPr lang="en-US" sz="2500" dirty="0"/>
          </a:p>
          <a:p>
            <a:pPr lvl="1" eaLnBrk="1" hangingPunct="1">
              <a:spcBef>
                <a:spcPts val="125"/>
              </a:spcBef>
            </a:pPr>
            <a:r>
              <a:rPr lang="en-US" sz="2500" dirty="0"/>
              <a:t>Nameserver authoritative for </a:t>
            </a:r>
            <a:r>
              <a:rPr lang="en-US" sz="2500" dirty="0" err="1"/>
              <a:t>www.evil.com</a:t>
            </a:r>
            <a:r>
              <a:rPr lang="en-US" sz="2500" dirty="0"/>
              <a:t> returns additional section for (</a:t>
            </a:r>
            <a:r>
              <a:rPr lang="en-US" sz="2500" dirty="0" err="1"/>
              <a:t>www.cnn.com</a:t>
            </a:r>
            <a:r>
              <a:rPr lang="en-US" sz="2500" dirty="0"/>
              <a:t>, 1.2.3.4, A)</a:t>
            </a:r>
          </a:p>
          <a:p>
            <a:pPr lvl="1" eaLnBrk="1" hangingPunct="1">
              <a:spcBef>
                <a:spcPts val="125"/>
              </a:spcBef>
              <a:spcAft>
                <a:spcPts val="600"/>
              </a:spcAft>
            </a:pPr>
            <a:r>
              <a:rPr lang="en-US" sz="2500" dirty="0"/>
              <a:t>Thanks!  I won’</a:t>
            </a:r>
            <a:r>
              <a:rPr lang="en-US" altLang="ja-JP" sz="2500" dirty="0"/>
              <a:t>t bother check what I asked for</a:t>
            </a:r>
            <a:endParaRPr lang="en-US" sz="2400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20C597-3F6E-A24C-A9F3-598B3761016F}" type="slidenum">
              <a:rPr lang="en-US">
                <a:latin typeface="Courier New" pitchFamily="-1" charset="0"/>
              </a:rPr>
              <a:pPr/>
              <a:t>26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5118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400"/>
              </a:spcBef>
              <a:spcAft>
                <a:spcPts val="200"/>
              </a:spcAft>
              <a:buFont typeface="Arial" pitchFamily="-1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prevent cache poisoning, client remembers domain and 16-bit request ID (used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demux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UDP response) </a:t>
            </a:r>
          </a:p>
          <a:p>
            <a:pPr marL="342900" lvl="1" indent="-342900" eaLnBrk="1" hangingPunct="1">
              <a:spcBef>
                <a:spcPts val="2400"/>
              </a:spcBef>
              <a:spcAft>
                <a:spcPts val="200"/>
              </a:spcAft>
              <a:buFont typeface="Arial" pitchFamily="-1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But…DNS hijacking attack:</a:t>
            </a:r>
          </a:p>
          <a:p>
            <a:pPr marL="742950" lvl="2" indent="-342900" eaLnBrk="1" hangingPunct="1"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16 bits:  65K possible IDs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rate to enumerate all in 1 sec?  64B/packet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64*65536*8 / 1024 / 1024 = 32 Mbps</a:t>
            </a:r>
          </a:p>
          <a:p>
            <a:pPr marL="742950" lvl="2" indent="-342900" eaLnBrk="1" hangingPunct="1">
              <a:spcBef>
                <a:spcPts val="12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Prevention:  Also randomize the DNS source port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Windows DNS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alloc</a:t>
            </a:r>
            <a:r>
              <a:rPr lang="ja-JP" altLang="en-US" sz="22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2200" dirty="0">
                <a:latin typeface="Arial" charset="0"/>
                <a:ea typeface="Arial" charset="0"/>
                <a:cs typeface="Arial" charset="0"/>
              </a:rPr>
              <a:t>s 2500 DNS ports: ~164M possible IDs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Would require 80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Gbps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Kaminsky attack: this source port…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wasn</a:t>
            </a:r>
            <a:r>
              <a:rPr lang="ja-JP" altLang="en-US" sz="22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2200" dirty="0">
                <a:latin typeface="Arial" charset="0"/>
                <a:ea typeface="Arial" charset="0"/>
                <a:cs typeface="Arial" charset="0"/>
              </a:rPr>
              <a:t>t random after all 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0379ED-5BBC-9940-BC9C-4107F2BE1A67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27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686800" cy="11430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DNS Integrity:</a:t>
            </a:r>
            <a:br>
              <a:rPr lang="en-US" sz="3800" dirty="0">
                <a:latin typeface="Arial" charset="0"/>
                <a:ea typeface="Arial" charset="0"/>
                <a:cs typeface="Arial" charset="0"/>
              </a:rPr>
            </a:b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Answer from authoritative server?</a:t>
            </a:r>
          </a:p>
        </p:txBody>
      </p:sp>
    </p:spTree>
    <p:extLst>
      <p:ext uri="{BB962C8B-B14F-4D97-AF65-F5344CB8AC3E}">
        <p14:creationId xmlns:p14="http://schemas.microsoft.com/office/powerpoint/2010/main" val="16291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6878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Aft>
                <a:spcPts val="1875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The DNS servers sign the hash of resource record set with its private (signature) keys</a:t>
            </a:r>
          </a:p>
          <a:p>
            <a:pPr eaLnBrk="1" hangingPunct="1">
              <a:lnSpc>
                <a:spcPct val="110000"/>
              </a:lnSpc>
              <a:spcAft>
                <a:spcPts val="1875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Public keys can be used to verify the SIGs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Leverages hierarchy: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400"/>
              <a:t>Authenticity of nameserver’s public keys is established by a signature over the keys by the parent’s private key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400"/>
              <a:t>In ideal case, only roots’ public keys need to be distributed out-of-band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6D2EA0-8862-7742-9F67-1B9788B05D0D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153375"/>
            <a:ext cx="8565204" cy="1066800"/>
          </a:xfrm>
        </p:spPr>
        <p:txBody>
          <a:bodyPr/>
          <a:lstStyle/>
          <a:p>
            <a:pPr eaLnBrk="1" hangingPunct="1"/>
            <a:r>
              <a:rPr lang="en-US" altLang="zh-CN" dirty="0"/>
              <a:t>Let’s strongly believe the answer!</a:t>
            </a:r>
            <a:br>
              <a:rPr lang="en-US" altLang="zh-CN" dirty="0"/>
            </a:br>
            <a:r>
              <a:rPr lang="en-US" altLang="zh-CN" dirty="0"/>
              <a:t>Enter DNSSEC</a:t>
            </a:r>
            <a:endParaRPr lang="en-US" altLang="zh-CN" dirty="0"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845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8600" y="3276600"/>
            <a:ext cx="1125538" cy="914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stub</a:t>
            </a:r>
          </a:p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resolver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1371600" y="35814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0" y="1731109"/>
            <a:ext cx="5486400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Question:  </a:t>
            </a:r>
            <a:r>
              <a:rPr lang="en-US" altLang="zh-CN" sz="3000" dirty="0" err="1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</a:t>
            </a:r>
            <a:r>
              <a:rPr lang="en-US" altLang="zh-CN" sz="3000" dirty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  ?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474788" y="3276600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819400" y="3124200"/>
            <a:ext cx="1617663" cy="1295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resolver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338888" y="2514600"/>
            <a:ext cx="2462212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Calibri" pitchFamily="-1" charset="0"/>
                <a:ea typeface="宋体" pitchFamily="-1" charset="-122"/>
                <a:cs typeface="宋体" pitchFamily="-1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(root)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 rot="-1829000">
            <a:off x="4548188" y="2754313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4419600" y="2590800"/>
            <a:ext cx="1905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4421188" y="2743200"/>
            <a:ext cx="1903412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257800" y="3048000"/>
            <a:ext cx="3048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         ask .com server</a:t>
            </a:r>
          </a:p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</a:t>
            </a:r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(ip addr and PK of .com server)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400800" y="3810000"/>
            <a:ext cx="2462213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宋体" pitchFamily="-1" charset="-122"/>
                <a:cs typeface="宋体" pitchFamily="-1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com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648200" y="3733800"/>
            <a:ext cx="153193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495800" y="4038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657725" y="4191000"/>
            <a:ext cx="30384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ask cnn.com server   </a:t>
            </a:r>
          </a:p>
          <a:p>
            <a:pPr algn="l"/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(ip addr and PK of cnn.com server)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4419600" y="4191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6324600" y="6096000"/>
            <a:ext cx="2463800" cy="533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cnn.com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038600" y="4419600"/>
            <a:ext cx="2286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 flipV="1">
            <a:off x="3810000" y="4419600"/>
            <a:ext cx="25146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 rot="2400000">
            <a:off x="4662488" y="5103813"/>
            <a:ext cx="15303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 rot="2334887">
            <a:off x="4021138" y="5381625"/>
            <a:ext cx="17176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(xxx.xxx.xxx.xxx)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1371600" y="3733800"/>
            <a:ext cx="133826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xxx.xxx.xxx.xxx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1371600" y="37338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Freeform 25"/>
          <p:cNvSpPr>
            <a:spLocks/>
          </p:cNvSpPr>
          <p:nvPr/>
        </p:nvSpPr>
        <p:spPr bwMode="auto">
          <a:xfrm>
            <a:off x="2971800" y="4419600"/>
            <a:ext cx="574675" cy="469900"/>
          </a:xfrm>
          <a:custGeom>
            <a:avLst/>
            <a:gdLst>
              <a:gd name="T0" fmla="*/ 2147483647 w 392"/>
              <a:gd name="T1" fmla="*/ 0 h 296"/>
              <a:gd name="T2" fmla="*/ 2147483647 w 392"/>
              <a:gd name="T3" fmla="*/ 2147483647 h 296"/>
              <a:gd name="T4" fmla="*/ 2147483647 w 392"/>
              <a:gd name="T5" fmla="*/ 2147483647 h 296"/>
              <a:gd name="T6" fmla="*/ 0 60000 65536"/>
              <a:gd name="T7" fmla="*/ 0 60000 65536"/>
              <a:gd name="T8" fmla="*/ 0 60000 65536"/>
              <a:gd name="T9" fmla="*/ 0 w 392"/>
              <a:gd name="T10" fmla="*/ 0 h 296"/>
              <a:gd name="T11" fmla="*/ 392 w 392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96">
                <a:moveTo>
                  <a:pt x="56" y="0"/>
                </a:moveTo>
                <a:cubicBezTo>
                  <a:pt x="28" y="140"/>
                  <a:pt x="0" y="280"/>
                  <a:pt x="56" y="288"/>
                </a:cubicBezTo>
                <a:cubicBezTo>
                  <a:pt x="112" y="296"/>
                  <a:pt x="252" y="172"/>
                  <a:pt x="3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2667000" y="4876800"/>
            <a:ext cx="11334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add to cache</a:t>
            </a:r>
          </a:p>
        </p:txBody>
      </p:sp>
      <p:sp>
        <p:nvSpPr>
          <p:cNvPr id="59419" name="Text Box 30"/>
          <p:cNvSpPr txBox="1">
            <a:spLocks noChangeArrowheads="1"/>
          </p:cNvSpPr>
          <p:nvPr/>
        </p:nvSpPr>
        <p:spPr bwMode="auto">
          <a:xfrm>
            <a:off x="0" y="2968625"/>
            <a:ext cx="1684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src.cs.princeton.edu</a:t>
            </a:r>
          </a:p>
        </p:txBody>
      </p:sp>
      <p:sp>
        <p:nvSpPr>
          <p:cNvPr id="59420" name="Text Box 31"/>
          <p:cNvSpPr txBox="1">
            <a:spLocks noChangeArrowheads="1"/>
          </p:cNvSpPr>
          <p:nvPr/>
        </p:nvSpPr>
        <p:spPr bwMode="auto">
          <a:xfrm>
            <a:off x="2743200" y="2743200"/>
            <a:ext cx="1741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dns.cs.princeton.edu</a:t>
            </a:r>
            <a:endParaRPr lang="zh-CN" altLang="en-US" sz="1400">
              <a:solidFill>
                <a:srgbClr val="000000"/>
              </a:solidFill>
              <a:latin typeface="Calibri" pitchFamily="-1" charset="0"/>
              <a:ea typeface="宋体" pitchFamily="-1" charset="-122"/>
              <a:cs typeface="宋体" pitchFamily="-1" charset="-122"/>
            </a:endParaRP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1524000" y="40513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transaction 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signatures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endParaRPr kumimoji="1" lang="en-US" altLang="zh-CN" sz="1400">
              <a:solidFill>
                <a:schemeClr val="hlink"/>
              </a:solidFill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6324600" y="5029200"/>
            <a:ext cx="2463800" cy="533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slave servers</a:t>
            </a: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V="1">
            <a:off x="76200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6705600" y="5562600"/>
            <a:ext cx="990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2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transaction 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2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signatures</a:t>
            </a:r>
          </a:p>
        </p:txBody>
      </p:sp>
      <p:sp>
        <p:nvSpPr>
          <p:cNvPr id="59425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A0869-7BD6-2640-8249-78117F12C5C5}" type="slidenum"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pPr/>
              <a:t>29</a:t>
            </a:fld>
            <a:endParaRPr lang="en-US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-1" charset="-128"/>
                <a:cs typeface="ＭＳ Ｐゴシック" pitchFamily="-1" charset="-128"/>
              </a:rPr>
              <a:t>Verifying the tree</a:t>
            </a:r>
          </a:p>
        </p:txBody>
      </p:sp>
    </p:spTree>
    <p:extLst>
      <p:ext uri="{BB962C8B-B14F-4D97-AF65-F5344CB8AC3E}">
        <p14:creationId xmlns:p14="http://schemas.microsoft.com/office/powerpoint/2010/main" val="18905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8" grpId="0"/>
      <p:bldP spid="44041" grpId="0"/>
      <p:bldP spid="44042" grpId="0" animBg="1"/>
      <p:bldP spid="44043" grpId="0" animBg="1"/>
      <p:bldP spid="44044" grpId="0"/>
      <p:bldP spid="44045" grpId="0" animBg="1"/>
      <p:bldP spid="44046" grpId="0"/>
      <p:bldP spid="44047" grpId="0" animBg="1"/>
      <p:bldP spid="44048" grpId="0"/>
      <p:bldP spid="44049" grpId="0" animBg="1"/>
      <p:bldP spid="44050" grpId="0" animBg="1"/>
      <p:bldP spid="44051" grpId="0" animBg="1"/>
      <p:bldP spid="44052" grpId="0" animBg="1"/>
      <p:bldP spid="44053" grpId="0"/>
      <p:bldP spid="44054" grpId="0"/>
      <p:bldP spid="44055" grpId="0"/>
      <p:bldP spid="44056" grpId="0" animBg="1"/>
      <p:bldP spid="44057" grpId="0" animBg="1"/>
      <p:bldP spid="44058" grpId="0"/>
      <p:bldP spid="44064" grpId="0"/>
      <p:bldP spid="44067" grpId="0" animBg="1"/>
      <p:bldP spid="44068" grpId="0" animBg="1"/>
      <p:bldP spid="440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5301BB-AB38-6742-A590-2F1780E71DAD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dirty="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57800"/>
          </a:xfrm>
        </p:spPr>
        <p:txBody>
          <a:bodyPr>
            <a:noAutofit/>
          </a:bodyPr>
          <a:lstStyle/>
          <a:p>
            <a:pPr eaLnBrk="1" hangingPunct="1">
              <a:spcBef>
                <a:spcPts val="800"/>
              </a:spcBef>
            </a:pP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From Greek, meaning 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secret writing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sz="26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Confidentiality:  encrypt data to hide content</a:t>
            </a:r>
          </a:p>
          <a:p>
            <a:pPr eaLnBrk="1" hangingPunct="1">
              <a:spcBef>
                <a:spcPts val="800"/>
              </a:spcBef>
            </a:pP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Include “signature” or “message authentication code”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Integrity:  Message has not been modified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Authentication:  Identify source of message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endParaRPr lang="en-US" altLang="en-US" sz="3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endParaRPr lang="en-US" altLang="en-US" sz="4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Modern encryption: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400" i="1" dirty="0">
                <a:ea typeface="ＭＳ Ｐゴシック" charset="-128"/>
              </a:rPr>
              <a:t>Algorithm </a:t>
            </a:r>
            <a:r>
              <a:rPr lang="en-US" altLang="en-US" sz="2400" dirty="0">
                <a:ea typeface="ＭＳ Ｐゴシック" charset="-128"/>
              </a:rPr>
              <a:t>public, </a:t>
            </a:r>
            <a:r>
              <a:rPr lang="en-US" altLang="en-US" sz="2400" i="1" dirty="0">
                <a:ea typeface="ＭＳ Ｐゴシック" charset="-128"/>
              </a:rPr>
              <a:t>key </a:t>
            </a:r>
            <a:r>
              <a:rPr lang="en-US" altLang="en-US" sz="2400" dirty="0">
                <a:ea typeface="ＭＳ Ｐゴシック" charset="-128"/>
              </a:rPr>
              <a:t>secret and provides security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>
                <a:ea typeface="ＭＳ Ｐゴシック" charset="-128"/>
              </a:rPr>
              <a:t>Symmetric (shared secret) or asymmetric (public-private key)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0223" y="4315173"/>
            <a:ext cx="7256462" cy="768410"/>
            <a:chOff x="1060223" y="4315173"/>
            <a:chExt cx="7256462" cy="768410"/>
          </a:xfrm>
        </p:grpSpPr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1060223" y="4683473"/>
              <a:ext cx="1295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0000FF"/>
                  </a:solidFill>
                  <a:latin typeface="Helvetica" charset="0"/>
                </a:rPr>
                <a:t>plaintext</a:t>
              </a: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4017735" y="4666011"/>
              <a:ext cx="148907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Helvetica" charset="0"/>
                </a:rPr>
                <a:t>ciphertext</a:t>
              </a:r>
            </a:p>
          </p:txBody>
        </p:sp>
        <p:sp>
          <p:nvSpPr>
            <p:cNvPr id="34823" name="Text Box 6"/>
            <p:cNvSpPr txBox="1">
              <a:spLocks noChangeArrowheads="1"/>
            </p:cNvSpPr>
            <p:nvPr/>
          </p:nvSpPr>
          <p:spPr bwMode="auto">
            <a:xfrm>
              <a:off x="7021285" y="4683473"/>
              <a:ext cx="1295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Helvetica" charset="0"/>
                </a:rPr>
                <a:t>plaintext</a:t>
              </a:r>
            </a:p>
          </p:txBody>
        </p:sp>
        <p:sp>
          <p:nvSpPr>
            <p:cNvPr id="34824" name="Line 7"/>
            <p:cNvSpPr>
              <a:spLocks noChangeShapeType="1"/>
            </p:cNvSpPr>
            <p:nvPr/>
          </p:nvSpPr>
          <p:spPr bwMode="auto">
            <a:xfrm>
              <a:off x="2450873" y="4867623"/>
              <a:ext cx="147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>
              <a:off x="5602060" y="4867623"/>
              <a:ext cx="1323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2203223" y="4315173"/>
              <a:ext cx="180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Helvetica" charset="0"/>
                </a:rPr>
                <a:t>encryption</a:t>
              </a:r>
            </a:p>
          </p:txBody>
        </p:sp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5451248" y="4315173"/>
              <a:ext cx="16287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Helvetica" charset="0"/>
                </a:rPr>
                <a:t>decryption</a:t>
              </a:r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What is Cryptography?</a:t>
            </a:r>
          </a:p>
        </p:txBody>
      </p:sp>
    </p:spTree>
    <p:extLst>
      <p:ext uri="{BB962C8B-B14F-4D97-AF65-F5344CB8AC3E}">
        <p14:creationId xmlns:p14="http://schemas.microsoft.com/office/powerpoint/2010/main" val="2763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60A5F1-1F6F-C645-B28B-731867B2CEDC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Symmetric Cipher Model</a:t>
            </a:r>
            <a:endParaRPr lang="en-AU" altLang="en-US">
              <a:ea typeface="ＭＳ Ｐゴシック" charset="-128"/>
            </a:endParaRPr>
          </a:p>
        </p:txBody>
      </p:sp>
      <p:pic>
        <p:nvPicPr>
          <p:cNvPr id="51204" name="Picture 2" descr="symmetric-alice-bo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3" y="1536699"/>
            <a:ext cx="8287616" cy="51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6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1825D3-CD60-E64E-80D9-3F874E5A29C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Symmetric (Secret Key) Crypto</a:t>
            </a:r>
            <a:endParaRPr lang="en-AU" altLang="en-US" dirty="0">
              <a:ea typeface="ＭＳ Ｐゴシック" charset="-128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7928"/>
            <a:ext cx="8610600" cy="5241471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2800" dirty="0">
                <a:ea typeface="ＭＳ Ｐゴシック" charset="-128"/>
              </a:rPr>
              <a:t>Sender and recipient share common key</a:t>
            </a:r>
          </a:p>
          <a:p>
            <a:pPr lvl="1" eaLnBrk="1" hangingPunct="1"/>
            <a:r>
              <a:rPr lang="en-AU" altLang="en-US" b="1" dirty="0">
                <a:ea typeface="ＭＳ Ｐゴシック" charset="-128"/>
              </a:rPr>
              <a:t>Main challenge:  How to distribute the key?  </a:t>
            </a:r>
          </a:p>
          <a:p>
            <a:pPr eaLnBrk="1" hangingPunct="1">
              <a:spcBef>
                <a:spcPts val="4400"/>
              </a:spcBef>
            </a:pPr>
            <a:r>
              <a:rPr lang="en-AU" altLang="en-US" sz="2800" dirty="0">
                <a:ea typeface="ＭＳ Ｐゴシック" charset="-128"/>
              </a:rPr>
              <a:t>Provides dual use:</a:t>
            </a:r>
          </a:p>
          <a:p>
            <a:pPr lvl="1" eaLnBrk="1" hangingPunct="1"/>
            <a:r>
              <a:rPr lang="en-AU" altLang="en-US" sz="2600" dirty="0">
                <a:ea typeface="ＭＳ Ｐゴシック" charset="-128"/>
              </a:rPr>
              <a:t>Confidentiality (encryption) </a:t>
            </a:r>
          </a:p>
          <a:p>
            <a:pPr lvl="1" eaLnBrk="1" hangingPunct="1"/>
            <a:r>
              <a:rPr lang="en-AU" altLang="en-US" sz="2600" dirty="0">
                <a:ea typeface="ＭＳ Ｐゴシック" charset="-128"/>
              </a:rPr>
              <a:t>Message authentication + integrity (MAC)</a:t>
            </a:r>
          </a:p>
          <a:p>
            <a:pPr eaLnBrk="1" hangingPunct="1">
              <a:spcBef>
                <a:spcPts val="4400"/>
              </a:spcBef>
            </a:pPr>
            <a:r>
              <a:rPr lang="en-US" altLang="en-US" sz="2700" dirty="0">
                <a:ea typeface="ＭＳ Ｐゴシック" charset="-128"/>
              </a:rPr>
              <a:t>1000x more computationally efficient than asymmetric</a:t>
            </a:r>
          </a:p>
          <a:p>
            <a:pPr eaLnBrk="1" hangingPunct="1">
              <a:buFont typeface="Arial" charset="0"/>
              <a:buNone/>
            </a:pPr>
            <a:endParaRPr lang="en-AU" altLang="en-US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34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charset="-128"/>
              </a:rPr>
              <a:t>Public-Key Cryptography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24000"/>
            <a:ext cx="9013371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>
                <a:solidFill>
                  <a:srgbClr val="000090"/>
                </a:solidFill>
                <a:ea typeface="ＭＳ Ｐゴシック" charset="-128"/>
              </a:rPr>
              <a:t>Each party has (public key, private key)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800" b="1" dirty="0">
              <a:solidFill>
                <a:srgbClr val="00009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>
                <a:solidFill>
                  <a:srgbClr val="000090"/>
                </a:solidFill>
                <a:ea typeface="ＭＳ Ｐゴシック" charset="-128"/>
              </a:rPr>
              <a:t>Alice’s public key PK  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Bob uses PK to encrypt messages </a:t>
            </a:r>
            <a:r>
              <a:rPr lang="en-AU" altLang="en-US" sz="2400" i="1" dirty="0">
                <a:solidFill>
                  <a:srgbClr val="000000"/>
                </a:solidFill>
                <a:ea typeface="ＭＳ Ｐゴシック" charset="-128"/>
              </a:rPr>
              <a:t>to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Alice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000" dirty="0" err="1">
                <a:ea typeface="ＭＳ Ｐゴシック" charset="-128"/>
              </a:rPr>
              <a:t>ciphertext</a:t>
            </a:r>
            <a:r>
              <a:rPr lang="en-AU" altLang="en-US" sz="2000" dirty="0">
                <a:ea typeface="ＭＳ Ｐゴシック" charset="-128"/>
              </a:rPr>
              <a:t> = encrypt (message, PK)</a:t>
            </a:r>
            <a:endParaRPr lang="en-AU" alt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Bob uses PK to verify signatures </a:t>
            </a:r>
            <a:r>
              <a:rPr lang="en-AU" altLang="en-US" sz="2400" i="1" dirty="0">
                <a:solidFill>
                  <a:srgbClr val="000000"/>
                </a:solidFill>
                <a:ea typeface="ＭＳ Ｐゴシック" charset="-128"/>
              </a:rPr>
              <a:t>from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Alice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000" dirty="0" err="1">
                <a:ea typeface="ＭＳ Ｐゴシック" charset="-128"/>
              </a:rPr>
              <a:t>isValid</a:t>
            </a:r>
            <a:r>
              <a:rPr lang="en-AU" altLang="en-US" sz="2000" dirty="0">
                <a:ea typeface="ＭＳ Ｐゴシック" charset="-128"/>
              </a:rPr>
              <a:t> = verify (signature, message, PK)</a:t>
            </a:r>
            <a:endParaRPr lang="en-AU" alt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solidFill>
                <a:srgbClr val="00000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>
                <a:solidFill>
                  <a:srgbClr val="000090"/>
                </a:solidFill>
                <a:ea typeface="ＭＳ Ｐゴシック" charset="-128"/>
              </a:rPr>
              <a:t>Alice’s private/secret key: </a:t>
            </a:r>
            <a:r>
              <a:rPr lang="en-AU" altLang="en-US" sz="2800" b="1" dirty="0" err="1">
                <a:solidFill>
                  <a:srgbClr val="000090"/>
                </a:solidFill>
                <a:ea typeface="ＭＳ Ｐゴシック" charset="-128"/>
              </a:rPr>
              <a:t>sk</a:t>
            </a:r>
            <a:endParaRPr lang="en-AU" altLang="en-US" sz="2800" b="1" dirty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Alice uses </a:t>
            </a:r>
            <a:r>
              <a:rPr lang="en-AU" altLang="en-US" sz="2400" dirty="0" err="1">
                <a:solidFill>
                  <a:srgbClr val="000000"/>
                </a:solidFill>
                <a:ea typeface="ＭＳ Ｐゴシック" charset="-128"/>
              </a:rPr>
              <a:t>sk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to decrypt </a:t>
            </a:r>
            <a:r>
              <a:rPr lang="en-AU" altLang="en-US" sz="2400" dirty="0" err="1">
                <a:solidFill>
                  <a:srgbClr val="000000"/>
                </a:solidFill>
                <a:ea typeface="ＭＳ Ｐゴシック" charset="-128"/>
              </a:rPr>
              <a:t>ciphertexts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sent to her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000" dirty="0">
                <a:ea typeface="ＭＳ Ｐゴシック" charset="-128"/>
              </a:rPr>
              <a:t>message = decrypt (</a:t>
            </a:r>
            <a:r>
              <a:rPr lang="en-AU" altLang="en-US" sz="2000" dirty="0" err="1">
                <a:ea typeface="ＭＳ Ｐゴシック" charset="-128"/>
              </a:rPr>
              <a:t>ciphertext</a:t>
            </a:r>
            <a:r>
              <a:rPr lang="en-AU" altLang="en-US" sz="2000" dirty="0">
                <a:ea typeface="ＭＳ Ｐゴシック" charset="-128"/>
              </a:rPr>
              <a:t>, </a:t>
            </a:r>
            <a:r>
              <a:rPr lang="en-AU" altLang="en-US" sz="2000" dirty="0" err="1">
                <a:ea typeface="ＭＳ Ｐゴシック" charset="-128"/>
              </a:rPr>
              <a:t>sk</a:t>
            </a:r>
            <a:r>
              <a:rPr lang="en-AU" altLang="en-US" sz="2000" dirty="0">
                <a:ea typeface="ＭＳ Ｐゴシック" charset="-128"/>
              </a:rPr>
              <a:t>)</a:t>
            </a:r>
            <a:endParaRPr lang="en-AU" alt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Alice uses </a:t>
            </a:r>
            <a:r>
              <a:rPr lang="en-AU" altLang="en-US" sz="2400" dirty="0" err="1">
                <a:solidFill>
                  <a:srgbClr val="000000"/>
                </a:solidFill>
                <a:ea typeface="ＭＳ Ｐゴシック" charset="-128"/>
              </a:rPr>
              <a:t>sk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 to generate new signatures on messages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000" dirty="0">
                <a:ea typeface="ＭＳ Ｐゴシック" charset="-128"/>
              </a:rPr>
              <a:t>signature = sign (message, </a:t>
            </a:r>
            <a:r>
              <a:rPr lang="en-AU" altLang="en-US" sz="2000" dirty="0" err="1">
                <a:ea typeface="ＭＳ Ｐゴシック" charset="-128"/>
              </a:rPr>
              <a:t>sk</a:t>
            </a:r>
            <a:r>
              <a:rPr lang="en-AU" altLang="en-US" sz="2000" dirty="0">
                <a:ea typeface="ＭＳ Ｐゴシック" charset="-128"/>
              </a:rPr>
              <a:t>)</a:t>
            </a:r>
            <a:endParaRPr lang="en-AU" alt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ea typeface="ＭＳ Ｐゴシック" charset="-128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6B186B-EAAD-364E-91AD-9055C363FDF7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(Simple) RSA Algorithm</a:t>
            </a:r>
            <a:endParaRPr lang="en-AU" altLang="en-US" dirty="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458200" cy="5067300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Generating a key: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Generate composite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n = p * q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, where p and q are secret primes</a:t>
            </a:r>
            <a:endParaRPr lang="en-AU" altLang="en-US" sz="2100" b="1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Pick public exponent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e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Solve for secret exponent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 in  </a:t>
            </a:r>
            <a:r>
              <a:rPr lang="da-DK" sz="2100" dirty="0" err="1">
                <a:latin typeface="Arial" charset="0"/>
                <a:ea typeface="Arial" charset="0"/>
                <a:cs typeface="Arial" charset="0"/>
              </a:rPr>
              <a:t>d⋅e</a:t>
            </a: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 ≡ 1 (mod (p -1) (q – 1))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Public </a:t>
            </a:r>
            <a:r>
              <a:rPr lang="da-DK" sz="2100" dirty="0" err="1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 = (e, n), private </a:t>
            </a:r>
            <a:r>
              <a:rPr lang="da-DK" sz="2100" dirty="0" err="1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 = d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Encrypting message m: 	c = m</a:t>
            </a:r>
            <a:r>
              <a:rPr lang="en-AU" altLang="en-US" sz="3200" baseline="300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 mod n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Decrypting </a:t>
            </a:r>
            <a:r>
              <a:rPr lang="en-AU" altLang="en-US" sz="2400" dirty="0" err="1">
                <a:latin typeface="Arial" charset="0"/>
                <a:ea typeface="Arial" charset="0"/>
                <a:cs typeface="Arial" charset="0"/>
              </a:rPr>
              <a:t>ciphertext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 c: 	m = c</a:t>
            </a:r>
            <a:r>
              <a:rPr lang="en-AU" altLang="en-US" sz="3200" baseline="300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 mod n </a:t>
            </a:r>
            <a:endParaRPr lang="en-US" altLang="en-US" sz="24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endParaRPr lang="en-AU" altLang="en-US" sz="2400" b="1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b="1" dirty="0">
                <a:latin typeface="Arial" charset="0"/>
                <a:ea typeface="Arial" charset="0"/>
                <a:cs typeface="Arial" charset="0"/>
              </a:rPr>
              <a:t>Security 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due to cost of factoring large numbers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Finding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AU" altLang="en-US" sz="2100" b="1" dirty="0" err="1">
                <a:latin typeface="Arial" charset="0"/>
                <a:ea typeface="Arial" charset="0"/>
                <a:cs typeface="Arial" charset="0"/>
              </a:rPr>
              <a:t>p,q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)  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given </a:t>
            </a:r>
            <a:r>
              <a:rPr lang="en-AU" altLang="en-US" sz="2100" b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 takes O(e </a:t>
            </a:r>
            <a:r>
              <a:rPr lang="en-AU" altLang="en-US" sz="2600" baseline="30000" dirty="0">
                <a:latin typeface="Arial" charset="0"/>
                <a:ea typeface="Arial" charset="0"/>
                <a:cs typeface="Arial" charset="0"/>
              </a:rPr>
              <a:t>log n log log n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) operations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n chosen to be 2048 or 4096 bits long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45553-D05F-014D-80F3-5CE56F88E021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 and using them in systems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92B01-EA84-4947-8FD6-9735CFABACA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Cryptography Hash Functions I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533" y="1534884"/>
            <a:ext cx="8874125" cy="48006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dirty="0">
                <a:ea typeface="ＭＳ Ｐゴシック" charset="-128"/>
              </a:rPr>
              <a:t>Take message </a:t>
            </a:r>
            <a:r>
              <a:rPr lang="en-US" altLang="en-US" sz="2800" i="1" dirty="0">
                <a:ea typeface="ＭＳ Ｐゴシック" charset="-128"/>
              </a:rPr>
              <a:t>m</a:t>
            </a:r>
            <a:r>
              <a:rPr lang="en-US" altLang="en-US" sz="2800" dirty="0">
                <a:ea typeface="ＭＳ Ｐゴシック" charset="-128"/>
              </a:rPr>
              <a:t> of arbitrary length and produces  fixed-size (short) number </a:t>
            </a:r>
            <a:r>
              <a:rPr lang="en-US" altLang="en-US" sz="2800" i="1" dirty="0">
                <a:ea typeface="ＭＳ Ｐゴシック" charset="-128"/>
              </a:rPr>
              <a:t>H(m)</a:t>
            </a:r>
            <a:endParaRPr lang="en-US" altLang="en-US" sz="1800" dirty="0">
              <a:ea typeface="ＭＳ Ｐゴシック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0090"/>
                </a:solidFill>
                <a:ea typeface="ＭＳ Ｐゴシック" charset="-128"/>
              </a:rPr>
              <a:t>One-way function</a:t>
            </a:r>
          </a:p>
          <a:p>
            <a:pPr lvl="1" eaLnBrk="1" hangingPunct="1"/>
            <a:r>
              <a:rPr lang="en-US" altLang="en-US" sz="2400" dirty="0">
                <a:ea typeface="ＭＳ Ｐゴシック" charset="-128"/>
              </a:rPr>
              <a:t>Efficient:  Easy to compute </a:t>
            </a:r>
            <a:r>
              <a:rPr lang="en-US" altLang="en-US" sz="2400" i="1" dirty="0">
                <a:ea typeface="ＭＳ Ｐゴシック" charset="-128"/>
              </a:rPr>
              <a:t>H(m)</a:t>
            </a:r>
            <a:endParaRPr lang="en-US" altLang="en-US" sz="2400" dirty="0">
              <a:ea typeface="ＭＳ Ｐゴシック" charset="-128"/>
            </a:endParaRPr>
          </a:p>
          <a:p>
            <a:pPr lvl="1" eaLnBrk="1" hangingPunct="1"/>
            <a:r>
              <a:rPr lang="en-US" altLang="en-US" sz="2400" b="1" dirty="0">
                <a:ea typeface="ＭＳ Ｐゴシック" charset="-128"/>
              </a:rPr>
              <a:t>Hiding property: </a:t>
            </a:r>
            <a:r>
              <a:rPr lang="en-US" altLang="en-US" sz="2400" dirty="0">
                <a:ea typeface="ＭＳ Ｐゴシック" charset="-128"/>
              </a:rPr>
              <a:t>Hard to find an </a:t>
            </a:r>
            <a:r>
              <a:rPr lang="en-US" altLang="en-US" sz="2400" i="1" dirty="0">
                <a:ea typeface="ＭＳ Ｐゴシック" charset="-128"/>
              </a:rPr>
              <a:t>m</a:t>
            </a:r>
            <a:r>
              <a:rPr lang="en-US" altLang="en-US" sz="2400" dirty="0">
                <a:ea typeface="ＭＳ Ｐゴシック" charset="-128"/>
              </a:rPr>
              <a:t>, given </a:t>
            </a:r>
            <a:r>
              <a:rPr lang="en-US" altLang="en-US" sz="2400" i="1" dirty="0">
                <a:ea typeface="ＭＳ Ｐゴシック" charset="-128"/>
              </a:rPr>
              <a:t>H(m)  </a:t>
            </a:r>
          </a:p>
          <a:p>
            <a:pPr lvl="2" eaLnBrk="1" hangingPunct="1"/>
            <a:r>
              <a:rPr lang="en-US" altLang="en-US" sz="2000" dirty="0">
                <a:ea typeface="ＭＳ Ｐゴシック" charset="-128"/>
              </a:rPr>
              <a:t>Assumes “m” has sufficient entropy, not just {“heads”, “tails”}</a:t>
            </a:r>
          </a:p>
          <a:p>
            <a:pPr lvl="1" eaLnBrk="1" hangingPunct="1"/>
            <a:r>
              <a:rPr lang="en-US" altLang="en-US" sz="2400" b="1" dirty="0">
                <a:ea typeface="ＭＳ Ｐゴシック" charset="-128"/>
              </a:rPr>
              <a:t>Random:  </a:t>
            </a:r>
            <a:r>
              <a:rPr lang="en-US" altLang="en-US" sz="2400" dirty="0">
                <a:ea typeface="ＭＳ Ｐゴシック" charset="-128"/>
              </a:rPr>
              <a:t>Often assumes for output to “look” random</a:t>
            </a:r>
            <a:endParaRPr lang="en-US" altLang="ja-JP" sz="2400" i="1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44265</TotalTime>
  <Words>1426</Words>
  <Application>Microsoft Macintosh PowerPoint</Application>
  <PresentationFormat>On-screen Show (4:3)</PresentationFormat>
  <Paragraphs>292</Paragraphs>
  <Slides>29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宋体</vt:lpstr>
      <vt:lpstr>.HelveticaNeueDeskInterface-Regular</vt:lpstr>
      <vt:lpstr>Arial</vt:lpstr>
      <vt:lpstr>Calibri</vt:lpstr>
      <vt:lpstr>Courier New</vt:lpstr>
      <vt:lpstr>Helvetica</vt:lpstr>
      <vt:lpstr>Times New Roman</vt:lpstr>
      <vt:lpstr>Trebuchet MS</vt:lpstr>
      <vt:lpstr>1_Office Theme</vt:lpstr>
      <vt:lpstr>Security and secure systems</vt:lpstr>
      <vt:lpstr>Intro to crypto in 10 minutes</vt:lpstr>
      <vt:lpstr>What is Cryptography?</vt:lpstr>
      <vt:lpstr>Symmetric Cipher Model</vt:lpstr>
      <vt:lpstr>Symmetric (Secret Key) Crypto</vt:lpstr>
      <vt:lpstr>Public-Key Cryptography</vt:lpstr>
      <vt:lpstr>(Simple) RSA Algorithm</vt:lpstr>
      <vt:lpstr>Cryptographic hash function</vt:lpstr>
      <vt:lpstr>Cryptography Hash Functions I</vt:lpstr>
      <vt:lpstr>Cryptography Hash Functions II</vt:lpstr>
      <vt:lpstr>Hash Pointers</vt:lpstr>
      <vt:lpstr>Self-certifying names</vt:lpstr>
      <vt:lpstr>Self-certifying names</vt:lpstr>
      <vt:lpstr>Hash chains</vt:lpstr>
      <vt:lpstr>Hash chains</vt:lpstr>
      <vt:lpstr>Examples: HTTP and DNS security</vt:lpstr>
      <vt:lpstr>“Securing” HTTP</vt:lpstr>
      <vt:lpstr>Learning a valid public key</vt:lpstr>
      <vt:lpstr>How to authenticate PK</vt:lpstr>
      <vt:lpstr>Transport Layer Security (TLS) (Enhances/Replaces SSL)</vt:lpstr>
      <vt:lpstr>Comments on HTTPS</vt:lpstr>
      <vt:lpstr>The trouble with CAs</vt:lpstr>
      <vt:lpstr>DNS Security</vt:lpstr>
      <vt:lpstr>Hierarchical naming in DNS</vt:lpstr>
      <vt:lpstr>DNS Integrity: Trust the TLD operators?</vt:lpstr>
      <vt:lpstr>DNS Integrity: Answer from authoritative server?</vt:lpstr>
      <vt:lpstr>DNS Integrity: Answer from authoritative server?</vt:lpstr>
      <vt:lpstr>Let’s strongly believe the answer! Enter DNSSEC</vt:lpstr>
      <vt:lpstr>Verifying the tree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1749</cp:revision>
  <cp:lastPrinted>2018-04-04T04:33:38Z</cp:lastPrinted>
  <dcterms:created xsi:type="dcterms:W3CDTF">2013-10-08T01:49:25Z</dcterms:created>
  <dcterms:modified xsi:type="dcterms:W3CDTF">2019-04-15T03:09:03Z</dcterms:modified>
</cp:coreProperties>
</file>