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92" r:id="rId3"/>
    <p:sldId id="293" r:id="rId4"/>
    <p:sldId id="319" r:id="rId5"/>
    <p:sldId id="317" r:id="rId6"/>
    <p:sldId id="320" r:id="rId7"/>
    <p:sldId id="318" r:id="rId8"/>
    <p:sldId id="321" r:id="rId9"/>
    <p:sldId id="323" r:id="rId10"/>
    <p:sldId id="324" r:id="rId11"/>
    <p:sldId id="325" r:id="rId1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7" autoAdjust="0"/>
    <p:restoredTop sz="83878" autoAdjust="0"/>
  </p:normalViewPr>
  <p:slideViewPr>
    <p:cSldViewPr snapToGrid="0">
      <p:cViewPr>
        <p:scale>
          <a:sx n="67" d="100"/>
          <a:sy n="67" d="100"/>
        </p:scale>
        <p:origin x="2536" y="3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3/29/17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3/29/17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3/29/17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3/29/17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3/29/17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Machine Learning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518: Advanced Computer Systems</a:t>
            </a:r>
            <a:endParaRPr lang="en-US" i="1" dirty="0" smtClean="0"/>
          </a:p>
          <a:p>
            <a:r>
              <a:rPr lang="en-US" dirty="0" smtClean="0"/>
              <a:t>Lecture </a:t>
            </a:r>
            <a:r>
              <a:rPr lang="en-US" dirty="0" smtClean="0"/>
              <a:t>13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Daniel Suo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typical distributed approaches?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</a:t>
            </a:r>
          </a:p>
          <a:p>
            <a:r>
              <a:rPr lang="en-US" dirty="0" smtClean="0"/>
              <a:t>Graph</a:t>
            </a:r>
          </a:p>
          <a:p>
            <a:r>
              <a:rPr lang="en-US" dirty="0" smtClean="0"/>
              <a:t>Parameter server</a:t>
            </a:r>
          </a:p>
          <a:p>
            <a:r>
              <a:rPr lang="en-US" dirty="0" smtClean="0"/>
              <a:t>”</a:t>
            </a:r>
            <a:r>
              <a:rPr lang="en-US" dirty="0" err="1" smtClean="0"/>
              <a:t>Allreduce</a:t>
            </a:r>
            <a:r>
              <a:rPr lang="en-US" dirty="0" smtClean="0"/>
              <a:t>” / MPI</a:t>
            </a:r>
          </a:p>
        </p:txBody>
      </p:sp>
    </p:spTree>
    <p:extLst>
      <p:ext uri="{BB962C8B-B14F-4D97-AF65-F5344CB8AC3E}">
        <p14:creationId xmlns:p14="http://schemas.microsoft.com/office/powerpoint/2010/main" val="84897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do people typically do?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beefy workstation instead of a cluster</a:t>
            </a:r>
          </a:p>
          <a:p>
            <a:pPr lvl="1"/>
            <a:r>
              <a:rPr lang="en-US" dirty="0" smtClean="0"/>
              <a:t>A single GPU can sometimes outperform a cluster</a:t>
            </a:r>
          </a:p>
          <a:p>
            <a:r>
              <a:rPr lang="en-US" dirty="0" smtClean="0"/>
              <a:t>Use clusters for simple / highly parallelizable algorithms</a:t>
            </a:r>
          </a:p>
          <a:p>
            <a:r>
              <a:rPr lang="en-US" dirty="0" smtClean="0"/>
              <a:t>Use data parallelism (as opposed to model parallelism) when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Even at large companies!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05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Outline</a:t>
            </a:r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48D1EF4-FE36-B847-8065-3084223EE1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</a:p>
          <a:p>
            <a:r>
              <a:rPr lang="en-US" dirty="0" smtClean="0"/>
              <a:t>Why is machine learning hard in parallel / distributed systems?</a:t>
            </a:r>
          </a:p>
          <a:p>
            <a:r>
              <a:rPr lang="en-US" dirty="0" smtClean="0"/>
              <a:t>A brief history of what people have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computers the ability to act without being explicitly programmed</a:t>
            </a:r>
          </a:p>
          <a:p>
            <a:r>
              <a:rPr lang="en-US" dirty="0" smtClean="0"/>
              <a:t>Program that learns from experience to perform some task better</a:t>
            </a:r>
          </a:p>
          <a:p>
            <a:r>
              <a:rPr lang="en-US" dirty="0" smtClean="0"/>
              <a:t>For our purposes (i.e., less philosophical): predictive models that have some parameters that are informed by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97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broad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Primarily classified by the ‘feedback’</a:t>
            </a:r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Supervised</a:t>
            </a:r>
            <a:r>
              <a:rPr lang="en-US" dirty="0" smtClean="0">
                <a:solidFill>
                  <a:schemeClr val="accent6"/>
                </a:solidFill>
              </a:rPr>
              <a:t>:</a:t>
            </a:r>
            <a:r>
              <a:rPr lang="en-US" dirty="0" smtClean="0"/>
              <a:t> use example inputs with corresponding ‘answers’ (labels) -&gt; learn mapping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Unsupervised</a:t>
            </a:r>
            <a:r>
              <a:rPr lang="en-US" dirty="0" smtClean="0"/>
              <a:t>: find structure in data without labels (but is anything ever </a:t>
            </a:r>
            <a:r>
              <a:rPr lang="en-US" i="1" dirty="0" smtClean="0"/>
              <a:t>really</a:t>
            </a:r>
            <a:r>
              <a:rPr lang="en-US" dirty="0" smtClean="0"/>
              <a:t> unsupervised?)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Reinforcement</a:t>
            </a:r>
            <a:r>
              <a:rPr lang="en-US" dirty="0" smtClean="0"/>
              <a:t>: learn policy of behavior in a dynamic environment from rewards / punishments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745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Linear regressions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thought of as a machine learning algorithm</a:t>
            </a:r>
          </a:p>
          <a:p>
            <a:r>
              <a:rPr lang="en-US" dirty="0" smtClean="0"/>
              <a:t>Want to make predictions</a:t>
            </a:r>
          </a:p>
          <a:p>
            <a:r>
              <a:rPr lang="en-US" dirty="0" smtClean="0"/>
              <a:t>Determine parameters from data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197" y="3962400"/>
            <a:ext cx="4003202" cy="26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Linear </a:t>
            </a:r>
            <a:r>
              <a:rPr lang="en-US" dirty="0" smtClean="0"/>
              <a:t>regressions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Model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𝑦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1" i="1" smtClean="0">
                        <a:latin typeface="Cambria Math" charset="0"/>
                      </a:rPr>
                      <m:t>𝒘</m:t>
                    </m:r>
                    <m:r>
                      <a:rPr lang="en-US" b="0" i="1" smtClean="0">
                        <a:latin typeface="Cambria Math" charset="0"/>
                      </a:rPr>
                      <m:t>·</m:t>
                    </m:r>
                    <m:r>
                      <a:rPr lang="en-US" b="1" i="1" smtClean="0">
                        <a:latin typeface="Cambria Math" charset="0"/>
                      </a:rPr>
                      <m:t>𝒙</m:t>
                    </m:r>
                    <m:r>
                      <a:rPr lang="en-US" b="1" i="1" smtClean="0">
                        <a:latin typeface="Cambria Math" charset="0"/>
                      </a:rPr>
                      <m:t>+</m:t>
                    </m:r>
                    <m:r>
                      <a:rPr lang="en-US" b="1" i="1" smtClean="0">
                        <a:latin typeface="Cambria Math" charset="0"/>
                      </a:rPr>
                      <m:t>𝒃</m:t>
                    </m:r>
                  </m:oMath>
                </a14:m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Training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Objective / cost / loss: squared error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Training procedure: minimize the sum squared error -&gt; matrix multiplication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Inference</a:t>
                </a:r>
                <a:r>
                  <a:rPr lang="en-US" dirty="0" smtClean="0"/>
                  <a:t>: just plug inputs into our model with parameters from training</a:t>
                </a:r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6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27" y="3054350"/>
            <a:ext cx="3793342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9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isn’t this statistics?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overlap, but some notable differences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Partly interest</a:t>
            </a:r>
          </a:p>
          <a:p>
            <a:pPr lvl="1"/>
            <a:r>
              <a:rPr lang="en-US" dirty="0" smtClean="0"/>
              <a:t>Statistics: survey design, sampling, industrial statistics</a:t>
            </a:r>
          </a:p>
          <a:p>
            <a:pPr lvl="1"/>
            <a:r>
              <a:rPr lang="en-US" dirty="0" smtClean="0"/>
              <a:t>ML: what is learning, what can be learned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Partly cultural</a:t>
            </a:r>
          </a:p>
          <a:p>
            <a:pPr lvl="1"/>
            <a:r>
              <a:rPr lang="en-US" dirty="0" smtClean="0"/>
              <a:t>Statistics: complicated models we can explain but don’t work</a:t>
            </a:r>
          </a:p>
          <a:p>
            <a:pPr lvl="1"/>
            <a:r>
              <a:rPr lang="en-US" dirty="0" smtClean="0"/>
              <a:t>ML: whatever improves prediction performance goes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424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learning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we don’t have data collected and organized into a bunch of features?</a:t>
            </a:r>
          </a:p>
          <a:p>
            <a:r>
              <a:rPr lang="en-US" dirty="0" smtClean="0"/>
              <a:t>What if features are hard / impossible to define?</a:t>
            </a:r>
          </a:p>
          <a:p>
            <a:r>
              <a:rPr lang="en-US" dirty="0" smtClean="0"/>
              <a:t>Quick example: k-means clustering</a:t>
            </a:r>
          </a:p>
          <a:p>
            <a:pPr lvl="1"/>
            <a:r>
              <a:rPr lang="en-US" dirty="0" smtClean="0"/>
              <a:t>Initialize centroids</a:t>
            </a:r>
          </a:p>
          <a:p>
            <a:pPr lvl="1"/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Re-compute centroid</a:t>
            </a:r>
          </a:p>
          <a:p>
            <a:pPr lvl="1"/>
            <a:r>
              <a:rPr lang="en-US" dirty="0" smtClean="0"/>
              <a:t>Repeat</a:t>
            </a:r>
          </a:p>
          <a:p>
            <a:r>
              <a:rPr lang="en-US" dirty="0" smtClean="0"/>
              <a:t>We can create hierarchies of representations</a:t>
            </a:r>
          </a:p>
          <a:p>
            <a:r>
              <a:rPr lang="en-US" dirty="0" smtClean="0"/>
              <a:t>Deep learning!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5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distributed machine learning hard?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Iterative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Many algorithms use some kind of optimization to find a model that fits data well</a:t>
            </a:r>
          </a:p>
          <a:p>
            <a:pPr lvl="1"/>
            <a:r>
              <a:rPr lang="en-US" dirty="0" smtClean="0"/>
              <a:t>Functions are often complex, but even simple ones can be approximated with iterative approach</a:t>
            </a:r>
          </a:p>
          <a:p>
            <a:r>
              <a:rPr lang="en-US" b="1" dirty="0" err="1" smtClean="0">
                <a:solidFill>
                  <a:schemeClr val="accent6"/>
                </a:solidFill>
              </a:rPr>
              <a:t>Stateful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en-US" dirty="0" smtClean="0"/>
              <a:t>Algorithms often store and update model parameters between iterations</a:t>
            </a:r>
          </a:p>
          <a:p>
            <a:r>
              <a:rPr lang="en-US" b="1" dirty="0" smtClean="0">
                <a:solidFill>
                  <a:schemeClr val="accent6"/>
                </a:solidFill>
              </a:rPr>
              <a:t>Dependent</a:t>
            </a:r>
            <a:endParaRPr lang="en-US" dirty="0" smtClean="0"/>
          </a:p>
          <a:p>
            <a:pPr lvl="1"/>
            <a:r>
              <a:rPr lang="en-US" dirty="0" smtClean="0"/>
              <a:t>Often can’t run jobs independently / needs lots of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59483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45699</TotalTime>
  <Words>435</Words>
  <Application>Microsoft Macintosh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Courier New</vt:lpstr>
      <vt:lpstr>ＭＳ Ｐゴシック</vt:lpstr>
      <vt:lpstr>Times New Roman</vt:lpstr>
      <vt:lpstr>Arial</vt:lpstr>
      <vt:lpstr>1_Office Theme</vt:lpstr>
      <vt:lpstr>Distributed Machine Learning</vt:lpstr>
      <vt:lpstr>Outline</vt:lpstr>
      <vt:lpstr>Some definitions</vt:lpstr>
      <vt:lpstr>Three broad classes</vt:lpstr>
      <vt:lpstr>Example: Linear regressions</vt:lpstr>
      <vt:lpstr>Example: Linear regressions</vt:lpstr>
      <vt:lpstr>But isn’t this statistics?</vt:lpstr>
      <vt:lpstr>Representation learning</vt:lpstr>
      <vt:lpstr>Why is distributed machine learning hard?</vt:lpstr>
      <vt:lpstr>What are typical distributed approaches?</vt:lpstr>
      <vt:lpstr>So what do people typically do?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Daniel C. Suo</cp:lastModifiedBy>
  <cp:revision>1506</cp:revision>
  <cp:lastPrinted>2017-03-15T02:40:38Z</cp:lastPrinted>
  <dcterms:created xsi:type="dcterms:W3CDTF">2013-10-08T01:49:25Z</dcterms:created>
  <dcterms:modified xsi:type="dcterms:W3CDTF">2017-03-29T17:13:59Z</dcterms:modified>
</cp:coreProperties>
</file>