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9"/>
  </p:notesMasterIdLst>
  <p:handoutMasterIdLst>
    <p:handoutMasterId r:id="rId30"/>
  </p:handoutMasterIdLst>
  <p:sldIdLst>
    <p:sldId id="257" r:id="rId2"/>
    <p:sldId id="478" r:id="rId3"/>
    <p:sldId id="469" r:id="rId4"/>
    <p:sldId id="467" r:id="rId5"/>
    <p:sldId id="468" r:id="rId6"/>
    <p:sldId id="513" r:id="rId7"/>
    <p:sldId id="482" r:id="rId8"/>
    <p:sldId id="483" r:id="rId9"/>
    <p:sldId id="480" r:id="rId10"/>
    <p:sldId id="512" r:id="rId11"/>
    <p:sldId id="507" r:id="rId12"/>
    <p:sldId id="508" r:id="rId13"/>
    <p:sldId id="484" r:id="rId14"/>
    <p:sldId id="489" r:id="rId15"/>
    <p:sldId id="509" r:id="rId16"/>
    <p:sldId id="510" r:id="rId17"/>
    <p:sldId id="490" r:id="rId18"/>
    <p:sldId id="492" r:id="rId19"/>
    <p:sldId id="497" r:id="rId20"/>
    <p:sldId id="498" r:id="rId21"/>
    <p:sldId id="500" r:id="rId22"/>
    <p:sldId id="501" r:id="rId23"/>
    <p:sldId id="503" r:id="rId24"/>
    <p:sldId id="505" r:id="rId25"/>
    <p:sldId id="506" r:id="rId26"/>
    <p:sldId id="511" r:id="rId27"/>
    <p:sldId id="376" r:id="rId28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99"/>
    <a:srgbClr val="008F00"/>
    <a:srgbClr val="92D050"/>
    <a:srgbClr val="FF6501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2" autoAdjust="0"/>
    <p:restoredTop sz="62318" autoAdjust="0"/>
  </p:normalViewPr>
  <p:slideViewPr>
    <p:cSldViewPr snapToGrid="0">
      <p:cViewPr>
        <p:scale>
          <a:sx n="78" d="100"/>
          <a:sy n="78" d="100"/>
        </p:scale>
        <p:origin x="1368" y="-5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28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that motivates the 2PL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75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0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to check t Time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79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Write O by </a:t>
            </a:r>
            <a:r>
              <a:rPr lang="en-US" sz="2200" kern="1200" dirty="0" err="1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txn</a:t>
            </a:r>
            <a:r>
              <a:rPr lang="en-US" sz="2200" kern="1200" dirty="0" smtClean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 T, find serializable write or abort: 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Find  OV 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s.t.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 max {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|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If 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(OV) &gt; TS(T)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smtClean="0">
                <a:latin typeface="Times New Roman" charset="0"/>
                <a:ea typeface="ＭＳ Ｐゴシック" charset="-128"/>
              </a:rPr>
              <a:t>Create new version 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 smtClean="0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(Ow) = </a:t>
            </a:r>
            <a:r>
              <a:rPr lang="en-US" sz="2200" dirty="0" err="1" smtClean="0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 smtClean="0">
                <a:latin typeface="Times New Roman" charset="0"/>
                <a:ea typeface="ＭＳ Ｐゴシック" charset="-128"/>
              </a:rPr>
              <a:t>(Ow) = TS(T)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6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 smtClean="0"/>
              <a:t>Read O by </a:t>
            </a:r>
            <a:r>
              <a:rPr lang="en-US" sz="2400" b="0" dirty="0" err="1" smtClean="0"/>
              <a:t>txn</a:t>
            </a:r>
            <a:r>
              <a:rPr lang="en-US" sz="2400" b="0" dirty="0" smtClean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 smtClean="0"/>
              <a:t>s.t.</a:t>
            </a:r>
            <a:r>
              <a:rPr lang="en-US" sz="2200" b="0" dirty="0" smtClean="0"/>
              <a:t> max {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| </a:t>
            </a:r>
            <a:r>
              <a:rPr lang="en-US" sz="2200" b="0" dirty="0" err="1" smtClean="0"/>
              <a:t>WriteTS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 = max(TS(T), </a:t>
            </a: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4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Concurrency Control II (OCC, MVCC) 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418: </a:t>
            </a:r>
            <a:r>
              <a:rPr lang="en-US" sz="3000" i="1" dirty="0" smtClean="0"/>
              <a:t>Distributed Systems</a:t>
            </a:r>
          </a:p>
          <a:p>
            <a:r>
              <a:rPr lang="en-US" sz="3000" smtClean="0"/>
              <a:t>Lecture </a:t>
            </a:r>
            <a:r>
              <a:rPr lang="en-US" sz="3000" smtClean="0"/>
              <a:t>18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2974620"/>
            <a:ext cx="8454849" cy="3954591"/>
          </a:xfrm>
        </p:spPr>
        <p:txBody>
          <a:bodyPr>
            <a:noAutofit/>
          </a:bodyPr>
          <a:lstStyle/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 smtClean="0"/>
              <a:t>N completes commit before 1 starts modify</a:t>
            </a:r>
          </a:p>
          <a:p>
            <a:pPr marL="1314450" lvl="2" indent="-457200">
              <a:spcBef>
                <a:spcPts val="0"/>
              </a:spcBef>
              <a:spcAft>
                <a:spcPts val="400"/>
              </a:spcAft>
            </a:pPr>
            <a:r>
              <a:rPr lang="en-US" sz="1800" dirty="0" smtClean="0"/>
              <a:t>Remember that modify includes both read &amp; write.  So this just says N finishes before 1 actually starts any read/write </a:t>
            </a:r>
            <a:r>
              <a:rPr lang="en-US" sz="1800" dirty="0" smtClean="0">
                <a:sym typeface="Wingdings"/>
              </a:rPr>
              <a:t> no conflict</a:t>
            </a:r>
            <a:endParaRPr lang="en-US" sz="1800" dirty="0"/>
          </a:p>
          <a:p>
            <a:pPr marL="914400" lvl="1" indent="-457200">
              <a:spcBef>
                <a:spcPts val="12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1</a:t>
            </a:r>
            <a:r>
              <a:rPr lang="en-US" sz="2100" dirty="0" smtClean="0"/>
              <a:t> </a:t>
            </a:r>
            <a:r>
              <a:rPr lang="en-US" sz="2100" dirty="0"/>
              <a:t>starts </a:t>
            </a:r>
            <a:r>
              <a:rPr lang="en-US" sz="2100" dirty="0" smtClean="0"/>
              <a:t>commit after N </a:t>
            </a:r>
            <a:r>
              <a:rPr lang="en-US" sz="2100" dirty="0"/>
              <a:t>completes </a:t>
            </a:r>
            <a:r>
              <a:rPr lang="en-US" sz="2100" dirty="0" smtClean="0"/>
              <a:t>commit,                                           and </a:t>
            </a:r>
            <a:r>
              <a:rPr lang="en-US" sz="2100" dirty="0" err="1" smtClean="0"/>
              <a:t>ReadSet</a:t>
            </a:r>
            <a:r>
              <a:rPr lang="en-US" sz="2100" dirty="0" smtClean="0"/>
              <a:t> 1 and </a:t>
            </a:r>
            <a:r>
              <a:rPr lang="en-US" sz="2100" dirty="0" err="1" smtClean="0"/>
              <a:t>WriteSet</a:t>
            </a:r>
            <a:r>
              <a:rPr lang="en-US" sz="2100" dirty="0" smtClean="0"/>
              <a:t> N are disjoint </a:t>
            </a:r>
          </a:p>
          <a:p>
            <a:pPr marL="1314450" lvl="2" indent="-457200">
              <a:spcBef>
                <a:spcPts val="0"/>
              </a:spcBef>
              <a:spcAft>
                <a:spcPts val="400"/>
              </a:spcAft>
            </a:pPr>
            <a:r>
              <a:rPr lang="en-US" sz="1800" dirty="0" smtClean="0"/>
              <a:t>Nothing 1 has recently read depends on what N has written, and 1’s writes will all be serialized after N’s (even though may overwrite N’s values)</a:t>
            </a:r>
          </a:p>
          <a:p>
            <a:pPr marL="914400" lvl="1" indent="-457200">
              <a:spcBef>
                <a:spcPts val="12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 smtClean="0"/>
              <a:t>Both </a:t>
            </a:r>
            <a:r>
              <a:rPr lang="en-US" sz="2100" dirty="0" err="1" smtClean="0"/>
              <a:t>ReadSet</a:t>
            </a:r>
            <a:r>
              <a:rPr lang="en-US" sz="2100" dirty="0" smtClean="0"/>
              <a:t> 1 and </a:t>
            </a:r>
            <a:r>
              <a:rPr lang="en-US" sz="2100" dirty="0" err="1" smtClean="0"/>
              <a:t>WriteSet</a:t>
            </a:r>
            <a:r>
              <a:rPr lang="en-US" sz="2100" dirty="0" smtClean="0"/>
              <a:t> 1 are disjoint from </a:t>
            </a:r>
            <a:r>
              <a:rPr lang="en-US" sz="2100" dirty="0" err="1" smtClean="0"/>
              <a:t>WriteSet</a:t>
            </a:r>
            <a:r>
              <a:rPr lang="en-US" sz="2100" dirty="0" smtClean="0"/>
              <a:t> N,              and N completes modify phase.</a:t>
            </a:r>
          </a:p>
          <a:p>
            <a:pPr marL="1314450" lvl="2" indent="-457200">
              <a:spcBef>
                <a:spcPts val="0"/>
              </a:spcBef>
              <a:spcAft>
                <a:spcPts val="400"/>
              </a:spcAft>
            </a:pPr>
            <a:r>
              <a:rPr lang="en-US" sz="1800" dirty="0" smtClean="0"/>
              <a:t>If N has already finished reads (during modify), so it’s reads won’t depend on </a:t>
            </a:r>
            <a:r>
              <a:rPr lang="en-US" sz="1800" dirty="0" err="1" smtClean="0"/>
              <a:t>WriteSet</a:t>
            </a:r>
            <a:r>
              <a:rPr lang="en-US" sz="1800" dirty="0" smtClean="0"/>
              <a:t> 1, and similarly, 1’s reads don’t depend on N’s writes.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Validate Phase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2621662" y="1458539"/>
            <a:ext cx="4160138" cy="1317321"/>
            <a:chOff x="1543663" y="1399029"/>
            <a:chExt cx="6072818" cy="2399757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1543663" y="1399029"/>
              <a:ext cx="1112924" cy="768350"/>
              <a:chOff x="1338" y="1706"/>
              <a:chExt cx="1043" cy="590"/>
            </a:xfrm>
          </p:grpSpPr>
          <p:sp>
            <p:nvSpPr>
              <p:cNvPr id="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1043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1474" y="1715"/>
                <a:ext cx="814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sz="2400" dirty="0" smtClean="0">
                    <a:latin typeface="Arial" charset="0"/>
                    <a:ea typeface="Arial" charset="0"/>
                    <a:cs typeface="Arial" charset="0"/>
                  </a:rPr>
                  <a:t>1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8" name="Group 14"/>
            <p:cNvGrpSpPr>
              <a:grpSpLocks/>
            </p:cNvGrpSpPr>
            <p:nvPr/>
          </p:nvGrpSpPr>
          <p:grpSpPr bwMode="auto">
            <a:xfrm>
              <a:off x="4205514" y="1477474"/>
              <a:ext cx="670637" cy="611461"/>
              <a:chOff x="3243" y="2478"/>
              <a:chExt cx="317" cy="317"/>
            </a:xfrm>
          </p:grpSpPr>
          <p:sp>
            <p:nvSpPr>
              <p:cNvPr id="9" name="Oval 7"/>
              <p:cNvSpPr>
                <a:spLocks noChangeArrowheads="1"/>
              </p:cNvSpPr>
              <p:nvPr/>
            </p:nvSpPr>
            <p:spPr bwMode="auto">
              <a:xfrm>
                <a:off x="3243" y="2478"/>
                <a:ext cx="317" cy="3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 sz="20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278" y="2496"/>
                <a:ext cx="24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GB" altLang="en-US" dirty="0" smtClean="0">
                    <a:latin typeface="Arial" charset="0"/>
                    <a:ea typeface="Arial" charset="0"/>
                    <a:cs typeface="Arial" charset="0"/>
                  </a:rPr>
                  <a:t>O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05514" y="3187325"/>
              <a:ext cx="670637" cy="611461"/>
              <a:chOff x="4585892" y="4149725"/>
              <a:chExt cx="503237" cy="503238"/>
            </a:xfrm>
          </p:grpSpPr>
          <p:sp>
            <p:nvSpPr>
              <p:cNvPr id="12" name="Oval 9"/>
              <p:cNvSpPr>
                <a:spLocks noChangeArrowheads="1"/>
              </p:cNvSpPr>
              <p:nvPr/>
            </p:nvSpPr>
            <p:spPr bwMode="auto">
              <a:xfrm>
                <a:off x="4585892" y="4149725"/>
                <a:ext cx="503237" cy="503238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 sz="20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 flipH="1">
                <a:off x="4691427" y="4193064"/>
                <a:ext cx="300037" cy="430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GB" altLang="en-US" dirty="0" smtClean="0">
                    <a:latin typeface="Arial" charset="0"/>
                    <a:ea typeface="Arial" charset="0"/>
                    <a:cs typeface="Arial" charset="0"/>
                  </a:rPr>
                  <a:t>Q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4205514" y="2355530"/>
              <a:ext cx="670637" cy="611461"/>
              <a:chOff x="4196" y="1934"/>
              <a:chExt cx="317" cy="317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4196" y="1934"/>
                <a:ext cx="317" cy="317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 sz="200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4246" y="1963"/>
                <a:ext cx="22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GB" altLang="en-US" dirty="0" smtClean="0">
                    <a:latin typeface="Arial" charset="0"/>
                    <a:ea typeface="Arial" charset="0"/>
                    <a:cs typeface="Arial" charset="0"/>
                  </a:rPr>
                  <a:t>P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7" name="Group 6"/>
            <p:cNvGrpSpPr>
              <a:grpSpLocks/>
            </p:cNvGrpSpPr>
            <p:nvPr/>
          </p:nvGrpSpPr>
          <p:grpSpPr bwMode="auto">
            <a:xfrm>
              <a:off x="6503557" y="2305735"/>
              <a:ext cx="1112924" cy="769652"/>
              <a:chOff x="1338" y="1728"/>
              <a:chExt cx="1043" cy="591"/>
            </a:xfrm>
          </p:grpSpPr>
          <p:sp>
            <p:nvSpPr>
              <p:cNvPr id="18" name="Oval 4"/>
              <p:cNvSpPr>
                <a:spLocks noChangeArrowheads="1"/>
              </p:cNvSpPr>
              <p:nvPr/>
            </p:nvSpPr>
            <p:spPr bwMode="auto">
              <a:xfrm>
                <a:off x="1338" y="1729"/>
                <a:ext cx="1043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1473" y="1728"/>
                <a:ext cx="814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sz="2400" dirty="0" smtClean="0">
                    <a:latin typeface="Arial" charset="0"/>
                    <a:ea typeface="Arial" charset="0"/>
                    <a:cs typeface="Arial" charset="0"/>
                  </a:rPr>
                  <a:t>N</a:t>
                </a:r>
                <a:endParaRPr lang="en-US" altLang="en-US" sz="24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20" name="Straight Arrow Connector 19"/>
            <p:cNvCxnSpPr>
              <a:stCxn id="9" idx="6"/>
              <a:endCxn id="12" idx="2"/>
            </p:cNvCxnSpPr>
            <p:nvPr/>
          </p:nvCxnSpPr>
          <p:spPr>
            <a:xfrm>
              <a:off x="2656587" y="1783204"/>
              <a:ext cx="1548927" cy="1"/>
            </a:xfrm>
            <a:prstGeom prst="straightConnector1">
              <a:avLst/>
            </a:prstGeom>
            <a:ln w="50800">
              <a:prstDash val="solid"/>
              <a:headEnd type="stealth" w="med" len="med"/>
              <a:tailEnd type="stealth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9" idx="6"/>
              <a:endCxn id="18" idx="2"/>
            </p:cNvCxnSpPr>
            <p:nvPr/>
          </p:nvCxnSpPr>
          <p:spPr>
            <a:xfrm>
              <a:off x="4876151" y="1783206"/>
              <a:ext cx="1627406" cy="908007"/>
            </a:xfrm>
            <a:prstGeom prst="straightConnector1">
              <a:avLst/>
            </a:prstGeom>
            <a:ln w="50800">
              <a:prstDash val="solid"/>
              <a:headEnd type="stealth" w="med" len="med"/>
              <a:tailEnd type="stealth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6"/>
              <a:endCxn id="15" idx="2"/>
            </p:cNvCxnSpPr>
            <p:nvPr/>
          </p:nvCxnSpPr>
          <p:spPr>
            <a:xfrm>
              <a:off x="2656587" y="1783204"/>
              <a:ext cx="1548927" cy="1709852"/>
            </a:xfrm>
            <a:prstGeom prst="straightConnector1">
              <a:avLst/>
            </a:prstGeom>
            <a:ln w="50800">
              <a:prstDash val="solid"/>
              <a:headEnd type="stealth" w="med" len="med"/>
              <a:tailEnd type="stealth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8" idx="6"/>
            </p:cNvCxnSpPr>
            <p:nvPr/>
          </p:nvCxnSpPr>
          <p:spPr>
            <a:xfrm flipH="1">
              <a:off x="4876151" y="2691006"/>
              <a:ext cx="1627406" cy="2"/>
            </a:xfrm>
            <a:prstGeom prst="straightConnector1">
              <a:avLst/>
            </a:prstGeom>
            <a:ln w="50800">
              <a:prstDash val="solid"/>
              <a:headEnd type="stealth" w="med" len="med"/>
              <a:tailEnd type="stealth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5" idx="6"/>
            </p:cNvCxnSpPr>
            <p:nvPr/>
          </p:nvCxnSpPr>
          <p:spPr>
            <a:xfrm flipH="1">
              <a:off x="4876151" y="2661260"/>
              <a:ext cx="1627406" cy="831796"/>
            </a:xfrm>
            <a:prstGeom prst="straightConnector1">
              <a:avLst/>
            </a:prstGeom>
            <a:ln w="50800">
              <a:prstDash val="solid"/>
              <a:headEnd type="stealth" w="med" len="med"/>
              <a:tailEnd type="stealth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50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 smtClean="0"/>
              <a:t>   + Real-time guarantees</a:t>
            </a:r>
          </a:p>
          <a:p>
            <a:endParaRPr lang="en-US" dirty="0"/>
          </a:p>
          <a:p>
            <a:r>
              <a:rPr lang="en-US" dirty="0" smtClean="0"/>
              <a:t>2PL:  Pessimistically get all the locks first</a:t>
            </a:r>
          </a:p>
          <a:p>
            <a:r>
              <a:rPr lang="en-US" dirty="0" smtClean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&amp; OCC = strict serialization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57931"/>
            <a:ext cx="7772400" cy="1166478"/>
          </a:xfrm>
        </p:spPr>
        <p:txBody>
          <a:bodyPr/>
          <a:lstStyle/>
          <a:p>
            <a:r>
              <a:rPr lang="en-US" dirty="0" smtClean="0"/>
              <a:t>Multi-version            concurrency 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3" y="3706459"/>
            <a:ext cx="9123574" cy="988430"/>
          </a:xfrm>
        </p:spPr>
        <p:txBody>
          <a:bodyPr/>
          <a:lstStyle/>
          <a:p>
            <a:r>
              <a:rPr lang="en-US" dirty="0" smtClean="0"/>
              <a:t>Generalize use of multiple versions of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1666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Maintain multiple versions of objects, each with own timestamp.  Allocate correct version to reads.</a:t>
            </a:r>
          </a:p>
          <a:p>
            <a:r>
              <a:rPr lang="en-US" sz="2800" dirty="0" smtClean="0"/>
              <a:t>Prior example of MVCC: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96" y="3573030"/>
            <a:ext cx="894950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/>
              <a:t>Maintain multiple versions of objects, each with own timestamp.  Allocate correct version to reads.</a:t>
            </a:r>
          </a:p>
          <a:p>
            <a:r>
              <a:rPr lang="en-US" sz="2800" dirty="0" smtClean="0"/>
              <a:t>Unlike 2PL/OCC, reads never rejected</a:t>
            </a:r>
          </a:p>
          <a:p>
            <a:r>
              <a:rPr lang="en-US" sz="2800" dirty="0" smtClean="0"/>
              <a:t>Occasionally run garbage collection to clean 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Multi-version concurrency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Split transaction into read set and write set</a:t>
            </a:r>
          </a:p>
          <a:p>
            <a:pPr lvl="1"/>
            <a:r>
              <a:rPr lang="en-US" dirty="0" smtClean="0"/>
              <a:t>All reads execute as if one “snapshot”</a:t>
            </a:r>
          </a:p>
          <a:p>
            <a:pPr lvl="1"/>
            <a:r>
              <a:rPr lang="en-US" dirty="0" smtClean="0"/>
              <a:t>All writes execute as if one later “snapshot”</a:t>
            </a:r>
          </a:p>
          <a:p>
            <a:pPr lvl="1"/>
            <a:endParaRPr lang="en-US" dirty="0"/>
          </a:p>
          <a:p>
            <a:r>
              <a:rPr lang="en-US" dirty="0" smtClean="0"/>
              <a:t>Yields snapshot isolation  &lt; 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MVCC Intuition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1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Intuition:  Bag of marbles:  ½ white, </a:t>
            </a:r>
            <a:r>
              <a:rPr lang="en-US" dirty="0"/>
              <a:t>½ </a:t>
            </a:r>
            <a:r>
              <a:rPr lang="en-US" dirty="0" smtClean="0"/>
              <a:t>black</a:t>
            </a:r>
          </a:p>
          <a:p>
            <a:r>
              <a:rPr lang="en-US" dirty="0" smtClean="0"/>
              <a:t>Transactions:</a:t>
            </a:r>
          </a:p>
          <a:p>
            <a:pPr lvl="1"/>
            <a:r>
              <a:rPr lang="en-US" dirty="0" smtClean="0"/>
              <a:t>T1:  Change all white marbles to black marbles</a:t>
            </a:r>
          </a:p>
          <a:p>
            <a:pPr lvl="1"/>
            <a:r>
              <a:rPr lang="en-US" dirty="0" smtClean="0"/>
              <a:t>T2:  Change all black marbles to white marbles</a:t>
            </a:r>
            <a:endParaRPr lang="en-US" dirty="0"/>
          </a:p>
          <a:p>
            <a:r>
              <a:rPr lang="en-US" dirty="0" err="1" smtClean="0"/>
              <a:t>Serializability</a:t>
            </a:r>
            <a:r>
              <a:rPr lang="en-US" dirty="0"/>
              <a:t> </a:t>
            </a:r>
            <a:r>
              <a:rPr lang="en-US" dirty="0" smtClean="0"/>
              <a:t>(2PL, OCC) </a:t>
            </a:r>
          </a:p>
          <a:p>
            <a:pPr lvl="1"/>
            <a:r>
              <a:rPr lang="en-US" dirty="0" smtClean="0"/>
              <a:t>T1 → T2   or   T2 → T1</a:t>
            </a:r>
          </a:p>
          <a:p>
            <a:pPr lvl="1"/>
            <a:r>
              <a:rPr lang="en-US" dirty="0" smtClean="0"/>
              <a:t>In either case, bag is either ALL white or ALL black</a:t>
            </a:r>
          </a:p>
          <a:p>
            <a:r>
              <a:rPr lang="en-US" dirty="0" smtClean="0"/>
              <a:t>Snapshot isolation (MVCC)</a:t>
            </a:r>
          </a:p>
          <a:p>
            <a:pPr lvl="1"/>
            <a:r>
              <a:rPr lang="en-US" dirty="0"/>
              <a:t>T1 → T2 </a:t>
            </a:r>
            <a:r>
              <a:rPr lang="en-US" dirty="0" smtClean="0"/>
              <a:t>  or   </a:t>
            </a:r>
            <a:r>
              <a:rPr lang="en-US" dirty="0"/>
              <a:t>T2 → </a:t>
            </a:r>
            <a:r>
              <a:rPr lang="en-US" dirty="0" smtClean="0"/>
              <a:t>T1    or    T1 || T2</a:t>
            </a:r>
          </a:p>
          <a:p>
            <a:pPr lvl="1"/>
            <a:r>
              <a:rPr lang="en-US" dirty="0" smtClean="0"/>
              <a:t>Bag is ALL white, ALL black, or </a:t>
            </a:r>
            <a:r>
              <a:rPr lang="en-US" dirty="0"/>
              <a:t>½ </a:t>
            </a:r>
            <a:r>
              <a:rPr lang="en-US" dirty="0" smtClean="0"/>
              <a:t>white </a:t>
            </a:r>
            <a:r>
              <a:rPr lang="en-US" dirty="0"/>
              <a:t>½ </a:t>
            </a:r>
            <a:r>
              <a:rPr lang="en-US" dirty="0" smtClean="0"/>
              <a:t>black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Serializability</a:t>
            </a:r>
            <a:r>
              <a:rPr lang="en-US" dirty="0" smtClean="0"/>
              <a:t> vs. Snapshot isolation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Transactions</a:t>
            </a:r>
            <a:r>
              <a:rPr lang="en-US" sz="2800" baseline="-25000" dirty="0"/>
              <a:t> </a:t>
            </a:r>
            <a:r>
              <a:rPr lang="en-US" sz="2800" dirty="0" smtClean="0"/>
              <a:t>are assigned timestamps, which may get assigned to objects those </a:t>
            </a:r>
            <a:r>
              <a:rPr lang="en-US" sz="2800" dirty="0" err="1" smtClean="0"/>
              <a:t>txns</a:t>
            </a:r>
            <a:r>
              <a:rPr lang="en-US" sz="2800" dirty="0" smtClean="0"/>
              <a:t> read/write</a:t>
            </a:r>
          </a:p>
          <a:p>
            <a:r>
              <a:rPr lang="en-US" sz="2800" dirty="0" smtClean="0"/>
              <a:t>Every object version O</a:t>
            </a:r>
            <a:r>
              <a:rPr lang="en-US" sz="2800" baseline="-25000" dirty="0" smtClean="0"/>
              <a:t>V</a:t>
            </a:r>
            <a:r>
              <a:rPr lang="en-US" sz="2800" dirty="0" smtClean="0"/>
              <a:t> has both read and write TS</a:t>
            </a:r>
          </a:p>
          <a:p>
            <a:pPr lvl="1"/>
            <a:r>
              <a:rPr lang="en-US" sz="2600" dirty="0" err="1" smtClean="0"/>
              <a:t>ReadTS</a:t>
            </a:r>
            <a:r>
              <a:rPr lang="en-US" sz="2600" dirty="0" smtClean="0"/>
              <a:t>:  Largest timestamp of </a:t>
            </a:r>
            <a:r>
              <a:rPr lang="en-US" sz="2600" dirty="0" err="1" smtClean="0"/>
              <a:t>txn</a:t>
            </a:r>
            <a:r>
              <a:rPr lang="en-US" sz="2600" dirty="0" smtClean="0"/>
              <a:t> that reads </a:t>
            </a:r>
            <a:r>
              <a:rPr lang="en-US" sz="2400" dirty="0"/>
              <a:t>O</a:t>
            </a:r>
            <a:r>
              <a:rPr lang="en-US" sz="2400" baseline="-25000" dirty="0"/>
              <a:t>V</a:t>
            </a:r>
            <a:endParaRPr lang="en-US" sz="2600" dirty="0" smtClean="0"/>
          </a:p>
          <a:p>
            <a:pPr lvl="1"/>
            <a:r>
              <a:rPr lang="en-US" sz="2600" dirty="0" err="1" smtClean="0"/>
              <a:t>WriteTS</a:t>
            </a:r>
            <a:r>
              <a:rPr lang="en-US" sz="2600" dirty="0" smtClean="0"/>
              <a:t>:  Timestamp of </a:t>
            </a:r>
            <a:r>
              <a:rPr lang="en-US" sz="2600" dirty="0" err="1" smtClean="0"/>
              <a:t>txn</a:t>
            </a:r>
            <a:r>
              <a:rPr lang="en-US" sz="2600" dirty="0" smtClean="0"/>
              <a:t> that wrote </a:t>
            </a:r>
            <a:r>
              <a:rPr lang="en-US" sz="2400" dirty="0" smtClean="0"/>
              <a:t>O</a:t>
            </a:r>
            <a:r>
              <a:rPr lang="en-US" sz="2400" baseline="-25000" dirty="0" smtClean="0"/>
              <a:t>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Timestamps in MVCC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401" y="3552541"/>
            <a:ext cx="8394793" cy="3305459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Perform write of object O or abort if conflicting: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Find  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s.t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max {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|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&lt;= TS(T)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# Abort if another T’ exists and has read O after </a:t>
            </a:r>
            <a:r>
              <a:rPr lang="en-US" sz="2400" dirty="0" smtClean="0"/>
              <a:t>T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If 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&gt; TS(T)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Create new version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O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W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 smtClean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= TS(T)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Executing </a:t>
            </a:r>
            <a:r>
              <a:rPr lang="en-US" sz="3600" dirty="0" smtClean="0"/>
              <a:t>transaction T in </a:t>
            </a:r>
            <a:r>
              <a:rPr lang="en-US" sz="3600" dirty="0"/>
              <a:t>MVCC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35401" y="1404383"/>
            <a:ext cx="8394793" cy="203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0" dirty="0" smtClean="0"/>
              <a:t>Find version of object O to read: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# Determine the last version written before read snapshot time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Find O</a:t>
            </a:r>
            <a:r>
              <a:rPr lang="en-US" sz="2200" b="0" baseline="-25000" dirty="0" smtClean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err="1" smtClean="0"/>
              <a:t>ReadTS</a:t>
            </a:r>
            <a:r>
              <a:rPr lang="en-US" sz="2200" b="0" dirty="0" smtClean="0"/>
              <a:t>(O</a:t>
            </a:r>
            <a:r>
              <a:rPr lang="en-US" sz="2200" b="0" baseline="-25000" dirty="0" smtClean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Return O</a:t>
            </a:r>
            <a:r>
              <a:rPr lang="en-US" sz="2200" b="0" baseline="-25000" dirty="0" smtClean="0"/>
              <a:t>V</a:t>
            </a:r>
            <a:r>
              <a:rPr lang="en-US" sz="2200" b="0" dirty="0" smtClean="0"/>
              <a:t> to T</a:t>
            </a:r>
          </a:p>
        </p:txBody>
      </p:sp>
    </p:spTree>
    <p:extLst>
      <p:ext uri="{BB962C8B-B14F-4D97-AF65-F5344CB8AC3E}">
        <p14:creationId xmlns:p14="http://schemas.microsoft.com/office/powerpoint/2010/main" val="56170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26521" y="3999326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by TS=3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</p:spTree>
    <p:extLst>
      <p:ext uri="{BB962C8B-B14F-4D97-AF65-F5344CB8AC3E}">
        <p14:creationId xmlns:p14="http://schemas.microsoft.com/office/powerpoint/2010/main" val="18821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42" y="1671144"/>
            <a:ext cx="7725241" cy="3515711"/>
          </a:xfrm>
        </p:spPr>
        <p:txBody>
          <a:bodyPr/>
          <a:lstStyle/>
          <a:p>
            <a:r>
              <a:rPr lang="en-US" dirty="0" err="1" smtClean="0"/>
              <a:t>Serializability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dirty="0"/>
              <a:t> </a:t>
            </a:r>
            <a:r>
              <a:rPr lang="en-US" sz="3600" b="0" dirty="0" smtClean="0"/>
              <a:t>Execution of </a:t>
            </a:r>
            <a:r>
              <a:rPr lang="en-US" sz="3600" b="0" dirty="0"/>
              <a:t>a set of </a:t>
            </a:r>
            <a:r>
              <a:rPr lang="en-US" sz="3600" b="0" dirty="0" smtClean="0"/>
              <a:t>transactions over </a:t>
            </a:r>
            <a:r>
              <a:rPr lang="en-US" sz="3600" b="0" dirty="0"/>
              <a:t>multiple items is equivalent to </a:t>
            </a:r>
            <a:r>
              <a:rPr lang="en-US" sz="3600" b="0" i="1" dirty="0"/>
              <a:t>some</a:t>
            </a:r>
            <a:r>
              <a:rPr lang="en-US" sz="3600" b="0" dirty="0"/>
              <a:t> serial execution </a:t>
            </a:r>
            <a:r>
              <a:rPr lang="en-US" sz="3600" b="0" dirty="0" smtClean="0"/>
              <a:t>of </a:t>
            </a:r>
            <a:r>
              <a:rPr lang="en-US" sz="3600" b="0" dirty="0" err="1" smtClean="0"/>
              <a:t>txns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33686" y="398373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by TS=5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12996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81143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22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51005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W(3) = 4</a:t>
            </a:r>
          </a:p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R(3) = 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82718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23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40975" y="5450306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5)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1 has (</a:t>
            </a:r>
            <a:r>
              <a:rPr lang="en-US" b="0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5</a:t>
            </a:r>
          </a:p>
          <a:p>
            <a:pPr algn="l"/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Set R(1) = max(5, R(1)) = 5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6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24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5)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  <a:endParaRPr lang="en-US" b="0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(1) &gt; 5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&gt;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5:  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false  </a:t>
            </a: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Otherwise, write </a:t>
            </a:r>
            <a:r>
              <a:rPr lang="en-US" b="0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object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4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25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640975" y="5119402"/>
            <a:ext cx="5208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)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4,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5 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&gt; 4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:  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26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  <a:endParaRPr lang="en-US" smtClean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</a:t>
              </a:r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US" dirty="0" smtClean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 smtClean="0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with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	returns timestamp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mp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 (P, </a:t>
            </a:r>
            <a:r>
              <a:rPr lang="en-US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40975" y="5117800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1 has (</a:t>
            </a:r>
            <a:r>
              <a:rPr lang="en-US" b="0" dirty="0" err="1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Set R(1) = max(4, R(1)) = 5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008F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  <a:endParaRPr lang="en-US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0975" y="6252997"/>
            <a:ext cx="3985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Then write on </a:t>
            </a:r>
            <a:r>
              <a:rPr lang="en-US" b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 succeeds as well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0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519" y="1771114"/>
            <a:ext cx="8371627" cy="39388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/>
              <a:t>No class Wednesday!   </a:t>
            </a:r>
            <a:r>
              <a:rPr lang="en-US" sz="4000" dirty="0"/>
              <a:t>🦃</a:t>
            </a:r>
          </a:p>
          <a:p>
            <a:pPr>
              <a:lnSpc>
                <a:spcPct val="100000"/>
              </a:lnSpc>
            </a:pPr>
            <a:endParaRPr lang="en-US" sz="4000" u="sng" dirty="0"/>
          </a:p>
          <a:p>
            <a:pPr>
              <a:lnSpc>
                <a:spcPct val="100000"/>
              </a:lnSpc>
            </a:pPr>
            <a:r>
              <a:rPr lang="en-US" sz="4000" u="sng" dirty="0" smtClean="0"/>
              <a:t>Monday lecture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Distributed Transactions</a:t>
            </a:r>
          </a:p>
          <a:p>
            <a:pPr>
              <a:lnSpc>
                <a:spcPct val="100000"/>
              </a:lnSpc>
            </a:pPr>
            <a:r>
              <a:rPr lang="en-US" sz="4000" dirty="0" smtClean="0"/>
              <a:t>+ Google Spanner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Big Global Lock:  </a:t>
            </a:r>
            <a:r>
              <a:rPr lang="en-US" sz="2800" dirty="0"/>
              <a:t>Results in a </a:t>
            </a:r>
            <a:r>
              <a:rPr lang="en-US" sz="2800" b="1" dirty="0"/>
              <a:t>serial </a:t>
            </a:r>
            <a:r>
              <a:rPr lang="en-US" sz="2800" dirty="0"/>
              <a:t>transaction schedule at the </a:t>
            </a:r>
            <a:r>
              <a:rPr lang="en-US" sz="2800" dirty="0">
                <a:solidFill>
                  <a:srgbClr val="FF0000"/>
                </a:solidFill>
              </a:rPr>
              <a:t>cost of performance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Two-phase locking with finer-grain locks: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Growing </a:t>
            </a:r>
            <a:r>
              <a:rPr lang="en-US" sz="2400" b="1" dirty="0">
                <a:solidFill>
                  <a:srgbClr val="FF0000"/>
                </a:solidFill>
              </a:rPr>
              <a:t>phase </a:t>
            </a:r>
            <a:r>
              <a:rPr lang="en-US" sz="2400" dirty="0" smtClean="0"/>
              <a:t>when </a:t>
            </a:r>
            <a:r>
              <a:rPr lang="en-US" sz="2400" dirty="0" err="1" smtClean="0"/>
              <a:t>txn</a:t>
            </a:r>
            <a:r>
              <a:rPr lang="en-US" sz="2400" dirty="0" smtClean="0"/>
              <a:t> acquires locks</a:t>
            </a:r>
          </a:p>
          <a:p>
            <a:pPr lvl="1"/>
            <a:r>
              <a:rPr lang="en-US" sz="2400" b="1" spc="-150" dirty="0" smtClean="0">
                <a:solidFill>
                  <a:srgbClr val="FF0000"/>
                </a:solidFill>
              </a:rPr>
              <a:t>Shrinking </a:t>
            </a:r>
            <a:r>
              <a:rPr lang="en-US" sz="2400" b="1" spc="-150" dirty="0">
                <a:solidFill>
                  <a:srgbClr val="FF0000"/>
                </a:solidFill>
              </a:rPr>
              <a:t>phase </a:t>
            </a:r>
            <a:r>
              <a:rPr lang="en-US" sz="2400" spc="-150" dirty="0" smtClean="0"/>
              <a:t>when </a:t>
            </a:r>
            <a:r>
              <a:rPr lang="en-US" sz="2400" spc="-150" dirty="0" err="1" smtClean="0"/>
              <a:t>txn</a:t>
            </a:r>
            <a:r>
              <a:rPr lang="en-US" sz="2400" spc="-150" dirty="0" smtClean="0"/>
              <a:t> releases locks (typically commit)</a:t>
            </a:r>
          </a:p>
          <a:p>
            <a:pPr lvl="1"/>
            <a:r>
              <a:rPr lang="en-US" sz="2400" spc="-150" dirty="0" smtClean="0"/>
              <a:t>Allows </a:t>
            </a:r>
            <a:r>
              <a:rPr lang="en-US" sz="2400" spc="-150" dirty="0" err="1" smtClean="0"/>
              <a:t>txn</a:t>
            </a:r>
            <a:r>
              <a:rPr lang="en-US" sz="2400" spc="-150" dirty="0" smtClean="0"/>
              <a:t> to execute concurrently, </a:t>
            </a:r>
            <a:r>
              <a:rPr lang="en-US" sz="2400" spc="-150" dirty="0" err="1" smtClean="0"/>
              <a:t>improvoing</a:t>
            </a:r>
            <a:r>
              <a:rPr lang="en-US" sz="2400" spc="-150" dirty="0" smtClean="0"/>
              <a:t> performance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Lock-based concurrency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Q:  What if access patterns rarely, if ever, conflict?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26245" cy="5316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Goal:   Low overhead for non-conflicting </a:t>
            </a:r>
            <a:r>
              <a:rPr lang="en-US" dirty="0" err="1" smtClean="0"/>
              <a:t>txns</a:t>
            </a:r>
            <a:endParaRPr lang="en-US" dirty="0" smtClean="0"/>
          </a:p>
          <a:p>
            <a:r>
              <a:rPr lang="en-US" dirty="0" smtClean="0"/>
              <a:t>Assume success!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rocess transaction as if would succeed</a:t>
            </a:r>
          </a:p>
          <a:p>
            <a:pPr lvl="1"/>
            <a:r>
              <a:rPr lang="en-US" dirty="0" smtClean="0"/>
              <a:t>Check for </a:t>
            </a:r>
            <a:r>
              <a:rPr lang="en-US" dirty="0" err="1" smtClean="0"/>
              <a:t>serializability</a:t>
            </a:r>
            <a:r>
              <a:rPr lang="en-US" dirty="0" smtClean="0"/>
              <a:t> only at commit time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f fails, abort transaction</a:t>
            </a:r>
            <a:endParaRPr lang="en-US" dirty="0"/>
          </a:p>
          <a:p>
            <a:r>
              <a:rPr lang="en-US" dirty="0" smtClean="0"/>
              <a:t>Optimistic Concurrency Control (OCC) </a:t>
            </a:r>
          </a:p>
          <a:p>
            <a:pPr lvl="1"/>
            <a:r>
              <a:rPr lang="en-US" dirty="0" smtClean="0"/>
              <a:t>Higher performance when few conflicts vs. locking</a:t>
            </a:r>
          </a:p>
          <a:p>
            <a:pPr lvl="1"/>
            <a:r>
              <a:rPr lang="en-US" dirty="0" smtClean="0"/>
              <a:t>Lower performance when many conflicts vs</a:t>
            </a:r>
            <a:r>
              <a:rPr lang="en-US" dirty="0"/>
              <a:t>. locking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optimistic!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9810" y="5306332"/>
            <a:ext cx="8205975" cy="1246868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2000" dirty="0" smtClean="0"/>
              <a:t>From ”Rococo” paper in OSDI 2014.  Focus on 2PL vs. OCC.</a:t>
            </a:r>
          </a:p>
          <a:p>
            <a:pPr>
              <a:spcBef>
                <a:spcPts val="800"/>
              </a:spcBef>
            </a:pPr>
            <a:r>
              <a:rPr lang="en-US" sz="2400" dirty="0" smtClean="0"/>
              <a:t>Observe OCC better when write rate lower (fewer conflicts), worse than 2PL with write rate higher (more conflicts)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2PL vs OCC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77" y="1480400"/>
            <a:ext cx="5359694" cy="34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Begin:  </a:t>
            </a:r>
            <a:r>
              <a:rPr lang="en-US" sz="2400" dirty="0" smtClean="0"/>
              <a:t>Record timestamp marking the transaction’s beginning</a:t>
            </a:r>
          </a:p>
          <a:p>
            <a:r>
              <a:rPr lang="en-US" sz="2800" b="1" dirty="0" smtClean="0"/>
              <a:t>Modify </a:t>
            </a:r>
            <a:r>
              <a:rPr lang="en-US" sz="2800" dirty="0" smtClean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 smtClean="0"/>
              <a:t>Txn</a:t>
            </a:r>
            <a:r>
              <a:rPr lang="en-US" sz="2400" dirty="0" smtClean="0"/>
              <a:t> can </a:t>
            </a:r>
            <a:r>
              <a:rPr lang="en-US" sz="2400" dirty="0"/>
              <a:t>read values of committed data </a:t>
            </a:r>
            <a:r>
              <a:rPr lang="en-US" sz="2400" dirty="0" smtClean="0"/>
              <a:t>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Updates only </a:t>
            </a:r>
            <a:r>
              <a:rPr lang="en-US" sz="2400" dirty="0"/>
              <a:t>to local copies (versions) of </a:t>
            </a:r>
            <a:r>
              <a:rPr lang="en-US" sz="2400" dirty="0" smtClean="0"/>
              <a:t>items </a:t>
            </a:r>
            <a:r>
              <a:rPr lang="en-US" sz="2400" dirty="0"/>
              <a:t>(in </a:t>
            </a:r>
            <a:r>
              <a:rPr lang="en-US" sz="2400" dirty="0" err="1" smtClean="0"/>
              <a:t>db</a:t>
            </a:r>
            <a:r>
              <a:rPr lang="en-US" sz="2400" dirty="0" smtClean="0"/>
              <a:t> cache)</a:t>
            </a:r>
          </a:p>
          <a:p>
            <a:r>
              <a:rPr lang="en-US" sz="2800" b="1" dirty="0" smtClean="0"/>
              <a:t>Validate</a:t>
            </a:r>
            <a:r>
              <a:rPr lang="en-US" sz="2800" dirty="0" smtClean="0"/>
              <a:t> phase</a:t>
            </a:r>
          </a:p>
          <a:p>
            <a:r>
              <a:rPr lang="en-US" sz="2800" b="1" dirty="0" smtClean="0"/>
              <a:t>Commit </a:t>
            </a:r>
            <a:r>
              <a:rPr lang="en-US" sz="2800" dirty="0" smtClean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Care must be taken to avoid “TOCTTOU” issues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Three-phase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Why validation is necessary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92649" y="2613680"/>
            <a:ext cx="1112924" cy="768350"/>
            <a:chOff x="1338" y="1706"/>
            <a:chExt cx="1043" cy="59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xn</a:t>
              </a:r>
              <a:r>
                <a:rPr lang="en-GB" altLang="en-US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254500" y="2692125"/>
            <a:ext cx="670637" cy="611461"/>
            <a:chOff x="3243" y="2478"/>
            <a:chExt cx="317" cy="317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3" y="2478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21" y="2529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54500" y="4401976"/>
            <a:ext cx="670637" cy="611461"/>
            <a:chOff x="4585892" y="4149725"/>
            <a:chExt cx="503237" cy="503238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585892" y="414972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4691427" y="4229484"/>
              <a:ext cx="300037" cy="32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Q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54500" y="3570181"/>
            <a:ext cx="670637" cy="611461"/>
            <a:chOff x="4196" y="1934"/>
            <a:chExt cx="317" cy="31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6" y="1934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77" y="1985"/>
              <a:ext cx="16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 smtClean="0">
                  <a:latin typeface="Arial" charset="0"/>
                  <a:ea typeface="Arial" charset="0"/>
                  <a:cs typeface="Arial" charset="0"/>
                </a:rPr>
                <a:t>P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635" y="4059848"/>
            <a:ext cx="3662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GB" altLang="en-US" sz="2200" b="0" dirty="0" smtClean="0">
                <a:solidFill>
                  <a:srgbClr val="3333FF"/>
                </a:solidFill>
                <a:latin typeface="Arial" charset="0"/>
                <a:ea typeface="Arial" charset="0"/>
                <a:cs typeface="Arial" charset="0"/>
              </a:rPr>
              <a:t>commits </a:t>
            </a:r>
            <a:r>
              <a:rPr lang="en-GB" altLang="en-US" sz="2200" b="0" dirty="0" err="1" smtClean="0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 updates,</a:t>
            </a:r>
          </a:p>
          <a:p>
            <a:pPr eaLnBrk="1" hangingPunct="1"/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c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reate new versions at some timestamp 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67424" y="1848156"/>
            <a:ext cx="36939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GB" altLang="en-US" sz="2200" b="0" dirty="0" err="1" smtClean="0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 creates shadow copies of P and Q</a:t>
            </a:r>
            <a:endParaRPr lang="en-GB" altLang="en-US" sz="2200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P </a:t>
            </a: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and </a:t>
            </a:r>
            <a:r>
              <a:rPr lang="en-GB" altLang="en-US" sz="2200" b="0" dirty="0" smtClean="0">
                <a:latin typeface="Arial" charset="0"/>
                <a:ea typeface="Arial" charset="0"/>
                <a:cs typeface="Arial" charset="0"/>
              </a:rPr>
              <a:t>Q’s copies at inconsistent state</a:t>
            </a:r>
            <a:endParaRPr lang="en-US" altLang="en-US" sz="2200" b="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6552543" y="3491736"/>
            <a:ext cx="1112924" cy="768350"/>
            <a:chOff x="1338" y="1706"/>
            <a:chExt cx="1043" cy="59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xn</a:t>
              </a:r>
              <a:r>
                <a:rPr lang="en-GB" altLang="en-US" dirty="0" smtClean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 smtClean="0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705573" y="2997855"/>
            <a:ext cx="1548927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5" idx="2"/>
          </p:cNvCxnSpPr>
          <p:nvPr/>
        </p:nvCxnSpPr>
        <p:spPr>
          <a:xfrm>
            <a:off x="2705573" y="2997855"/>
            <a:ext cx="1548927" cy="878057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2705573" y="2997855"/>
            <a:ext cx="1548927" cy="1709852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5" idx="6"/>
          </p:cNvCxnSpPr>
          <p:nvPr/>
        </p:nvCxnSpPr>
        <p:spPr>
          <a:xfrm flipH="1">
            <a:off x="4925137" y="3875911"/>
            <a:ext cx="1627406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12" idx="6"/>
          </p:cNvCxnSpPr>
          <p:nvPr/>
        </p:nvCxnSpPr>
        <p:spPr>
          <a:xfrm flipH="1">
            <a:off x="4925137" y="3875911"/>
            <a:ext cx="1627406" cy="831796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1323297"/>
            <a:ext cx="8683449" cy="5534703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200" dirty="0" smtClean="0"/>
              <a:t>Transaction is about to commit.  System must ensure: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GB" altLang="en-US" sz="2100" dirty="0" smtClean="0">
                <a:solidFill>
                  <a:srgbClr val="1E4899"/>
                </a:solidFill>
              </a:rPr>
              <a:t>Initial consistency: </a:t>
            </a:r>
            <a:r>
              <a:rPr lang="en-GB" altLang="en-US" sz="2100" dirty="0" smtClean="0"/>
              <a:t>Versions of accessed objects at start consistent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GB" altLang="en-US" sz="2100" dirty="0" smtClean="0">
                <a:solidFill>
                  <a:srgbClr val="1E4899"/>
                </a:solidFill>
              </a:rPr>
              <a:t>No conflicting concurrency:  </a:t>
            </a:r>
            <a:r>
              <a:rPr lang="en-GB" altLang="en-US" sz="2100" dirty="0" smtClean="0"/>
              <a:t>No other </a:t>
            </a:r>
            <a:r>
              <a:rPr lang="en-GB" altLang="en-US" sz="2100" dirty="0" err="1" smtClean="0"/>
              <a:t>txn</a:t>
            </a:r>
            <a:r>
              <a:rPr lang="en-GB" altLang="en-US" sz="2100" dirty="0" smtClean="0"/>
              <a:t> has committed an operation at object that conflicts with one of this </a:t>
            </a:r>
            <a:r>
              <a:rPr lang="en-GB" altLang="en-US" sz="2100" dirty="0" err="1" smtClean="0"/>
              <a:t>txn’s</a:t>
            </a:r>
            <a:r>
              <a:rPr lang="en-GB" altLang="en-US" sz="2100" dirty="0" smtClean="0"/>
              <a:t> invocations</a:t>
            </a:r>
            <a:endParaRPr lang="en-US" sz="2100" dirty="0" smtClean="0"/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200" dirty="0" smtClean="0"/>
              <a:t>Consider transaction 1.  For all other </a:t>
            </a:r>
            <a:r>
              <a:rPr lang="en-US" sz="2200" dirty="0" err="1" smtClean="0"/>
              <a:t>txns</a:t>
            </a:r>
            <a:r>
              <a:rPr lang="en-US" sz="2200" dirty="0" smtClean="0"/>
              <a:t> N either </a:t>
            </a:r>
            <a:r>
              <a:rPr lang="en-US" sz="2200" dirty="0"/>
              <a:t>committed </a:t>
            </a:r>
            <a:r>
              <a:rPr lang="en-US" sz="2200" dirty="0" smtClean="0"/>
              <a:t>or in validation phase, </a:t>
            </a:r>
            <a:r>
              <a:rPr lang="en-US" sz="2200" dirty="0"/>
              <a:t>one of the following </a:t>
            </a:r>
            <a:r>
              <a:rPr lang="en-US" sz="2200" dirty="0" smtClean="0"/>
              <a:t>holds</a:t>
            </a:r>
            <a:r>
              <a:rPr lang="en-US" sz="2200" dirty="0"/>
              <a:t>: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N</a:t>
            </a:r>
            <a:r>
              <a:rPr lang="en-US" sz="2100" dirty="0" smtClean="0"/>
              <a:t> </a:t>
            </a:r>
            <a:r>
              <a:rPr lang="en-US" sz="2100" dirty="0"/>
              <a:t>completes </a:t>
            </a:r>
            <a:r>
              <a:rPr lang="en-US" sz="2100" dirty="0" smtClean="0"/>
              <a:t>commit before 1 </a:t>
            </a:r>
            <a:r>
              <a:rPr lang="en-US" sz="2100" dirty="0"/>
              <a:t>starts </a:t>
            </a:r>
            <a:r>
              <a:rPr lang="en-US" sz="2100" dirty="0" smtClean="0"/>
              <a:t>modify</a:t>
            </a:r>
            <a:endParaRPr lang="en-US" sz="2100" dirty="0"/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/>
              <a:t>1</a:t>
            </a:r>
            <a:r>
              <a:rPr lang="en-US" sz="2100" dirty="0" smtClean="0"/>
              <a:t> </a:t>
            </a:r>
            <a:r>
              <a:rPr lang="en-US" sz="2100" dirty="0"/>
              <a:t>starts </a:t>
            </a:r>
            <a:r>
              <a:rPr lang="en-US" sz="2100" dirty="0" smtClean="0"/>
              <a:t>commit after N </a:t>
            </a:r>
            <a:r>
              <a:rPr lang="en-US" sz="2100" dirty="0"/>
              <a:t>completes </a:t>
            </a:r>
            <a:r>
              <a:rPr lang="en-US" sz="2100" dirty="0" smtClean="0"/>
              <a:t>commit,                                           and </a:t>
            </a:r>
            <a:r>
              <a:rPr lang="en-US" sz="2100" dirty="0" err="1" smtClean="0"/>
              <a:t>ReadSet</a:t>
            </a:r>
            <a:r>
              <a:rPr lang="en-US" sz="2100" dirty="0" smtClean="0"/>
              <a:t> 1 and </a:t>
            </a:r>
            <a:r>
              <a:rPr lang="en-US" sz="2100" dirty="0" err="1" smtClean="0"/>
              <a:t>WriteSet</a:t>
            </a:r>
            <a:r>
              <a:rPr lang="en-US" sz="2100" dirty="0" smtClean="0"/>
              <a:t> N are disjoint 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  <a:buFont typeface="+mj-lt"/>
              <a:buAutoNum type="alphaUcPeriod"/>
            </a:pPr>
            <a:r>
              <a:rPr lang="en-US" sz="2100" dirty="0" smtClean="0"/>
              <a:t>Both </a:t>
            </a:r>
            <a:r>
              <a:rPr lang="en-US" sz="2100" dirty="0" err="1" smtClean="0"/>
              <a:t>ReadSet</a:t>
            </a:r>
            <a:r>
              <a:rPr lang="en-US" sz="2100" dirty="0" smtClean="0"/>
              <a:t> 1 and </a:t>
            </a:r>
            <a:r>
              <a:rPr lang="en-US" sz="2100" dirty="0" err="1" smtClean="0"/>
              <a:t>WriteSet</a:t>
            </a:r>
            <a:r>
              <a:rPr lang="en-US" sz="2100" dirty="0" smtClean="0"/>
              <a:t> 1 are disjoint from </a:t>
            </a:r>
            <a:r>
              <a:rPr lang="en-US" sz="2100" dirty="0" err="1" smtClean="0"/>
              <a:t>WriteSet</a:t>
            </a:r>
            <a:r>
              <a:rPr lang="en-US" sz="2100" dirty="0" smtClean="0"/>
              <a:t> N,              and N completes modify phase. </a:t>
            </a:r>
          </a:p>
          <a:p>
            <a:pPr>
              <a:spcBef>
                <a:spcPts val="2400"/>
              </a:spcBef>
            </a:pPr>
            <a:r>
              <a:rPr lang="en-US" sz="2200" dirty="0" smtClean="0"/>
              <a:t>When </a:t>
            </a:r>
            <a:r>
              <a:rPr lang="en-US" sz="2200" dirty="0"/>
              <a:t>validating 1</a:t>
            </a:r>
            <a:r>
              <a:rPr lang="en-US" sz="2200" dirty="0" smtClean="0"/>
              <a:t>, first check (A), then (B), then (C).                              If all fail, validation fails and 1 aborted.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OCC:  Validate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42706</TotalTime>
  <Words>1824</Words>
  <Application>Microsoft Macintosh PowerPoint</Application>
  <PresentationFormat>On-screen Show (4:3)</PresentationFormat>
  <Paragraphs>373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</vt:lpstr>
      <vt:lpstr>Courier New</vt:lpstr>
      <vt:lpstr>ＭＳ Ｐゴシック</vt:lpstr>
      <vt:lpstr>Symbol</vt:lpstr>
      <vt:lpstr>Times New Roman</vt:lpstr>
      <vt:lpstr>Wingdings</vt:lpstr>
      <vt:lpstr>Arial</vt:lpstr>
      <vt:lpstr>1_Office Theme</vt:lpstr>
      <vt:lpstr>Concurrency Control II (OCC, MVCC) </vt:lpstr>
      <vt:lpstr>Serializability   Execution of a set of transactions over multiple items is equivalent to some serial execution of txns</vt:lpstr>
      <vt:lpstr>Lock-based concurrency control</vt:lpstr>
      <vt:lpstr>Q:  What if access patterns rarely, if ever, conflict?</vt:lpstr>
      <vt:lpstr>Be optimistic!</vt:lpstr>
      <vt:lpstr>2PL vs OCC</vt:lpstr>
      <vt:lpstr>OCC:  Three-phase approach</vt:lpstr>
      <vt:lpstr>OCC:  Why validation is necessary</vt:lpstr>
      <vt:lpstr>OCC:  Validate Phase</vt:lpstr>
      <vt:lpstr>OCC:  Validate Phase</vt:lpstr>
      <vt:lpstr>2PL &amp; OCC = strict serialization</vt:lpstr>
      <vt:lpstr>Multi-version            concurrency control</vt:lpstr>
      <vt:lpstr>Multi-version concurrency control</vt:lpstr>
      <vt:lpstr>Multi-version concurrency control</vt:lpstr>
      <vt:lpstr>MVCC Intuition</vt:lpstr>
      <vt:lpstr>Serializability vs. Snapshot isolation</vt:lpstr>
      <vt:lpstr>Timestamps in MVCC</vt:lpstr>
      <vt:lpstr>Executing transaction T in MVCC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PowerPoint Presentation</vt:lpstr>
    </vt:vector>
  </TitlesOfParts>
  <Company>Princeton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1705</cp:revision>
  <cp:lastPrinted>2016-10-05T13:43:34Z</cp:lastPrinted>
  <dcterms:created xsi:type="dcterms:W3CDTF">2013-10-08T01:49:25Z</dcterms:created>
  <dcterms:modified xsi:type="dcterms:W3CDTF">2017-11-20T03:01:24Z</dcterms:modified>
</cp:coreProperties>
</file>