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507" r:id="rId3"/>
    <p:sldId id="508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12" r:id="rId19"/>
    <p:sldId id="513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59" r:id="rId32"/>
    <p:sldId id="560" r:id="rId33"/>
    <p:sldId id="561" r:id="rId34"/>
    <p:sldId id="562" r:id="rId35"/>
    <p:sldId id="563" r:id="rId36"/>
    <p:sldId id="530" r:id="rId37"/>
    <p:sldId id="531" r:id="rId38"/>
    <p:sldId id="532" r:id="rId39"/>
    <p:sldId id="533" r:id="rId40"/>
    <p:sldId id="564" r:id="rId41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99"/>
    <a:srgbClr val="FF6501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 autoAdjust="0"/>
    <p:restoredTop sz="93692" autoAdjust="0"/>
  </p:normalViewPr>
  <p:slideViewPr>
    <p:cSldViewPr snapToGrid="0">
      <p:cViewPr>
        <p:scale>
          <a:sx n="80" d="100"/>
          <a:sy n="80" d="100"/>
        </p:scale>
        <p:origin x="133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600" dirty="0" smtClean="0"/>
              <a:t>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600" dirty="0" smtClean="0"/>
              <a:t>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600" dirty="0" smtClean="0"/>
              <a:t>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2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2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9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Write O by </a:t>
            </a:r>
            <a:r>
              <a:rPr lang="en-US" sz="2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txn</a:t>
            </a: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 T, find serializable write or abort: 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Find  OV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s.t.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 max {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|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If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&gt; TS(T)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Create new version 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TS(T)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MVCC and </a:t>
            </a:r>
            <a:br>
              <a:rPr lang="en-US" sz="3800" b="0" dirty="0" smtClean="0"/>
            </a:br>
            <a:r>
              <a:rPr lang="en-US" sz="3800" b="0" dirty="0" smtClean="0"/>
              <a:t>Distributed </a:t>
            </a:r>
            <a:r>
              <a:rPr lang="en-US" sz="3800" b="0" dirty="0" err="1" smtClean="0"/>
              <a:t>Txns</a:t>
            </a:r>
            <a:r>
              <a:rPr lang="en-US" sz="3800" b="0" dirty="0" smtClean="0"/>
              <a:t> (</a:t>
            </a:r>
            <a:r>
              <a:rPr lang="en-US" sz="3800" b="0" dirty="0" smtClean="0"/>
              <a:t>Spanner)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6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26521" y="3999326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by TS=3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</p:spTree>
    <p:extLst>
      <p:ext uri="{BB962C8B-B14F-4D97-AF65-F5344CB8AC3E}">
        <p14:creationId xmlns:p14="http://schemas.microsoft.com/office/powerpoint/2010/main" val="149272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33686" y="398373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by TS=5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35460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40622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1005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W(3) = 4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R(3) =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22851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40975" y="5450306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5)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5</a:t>
            </a:r>
          </a:p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Set R(1) = max(5, R(1)) = 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6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5)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(1) &gt; 5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5: 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0975" y="5119402"/>
            <a:ext cx="5208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1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 (P, 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40975" y="5117800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Set R(1) = max(4, R(1)) = 5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0975" y="6252997"/>
            <a:ext cx="398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Then write on </a:t>
            </a:r>
            <a:r>
              <a:rPr lang="en-US" b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 succeeds as well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9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partitioned data over servers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not just use 2PL?</a:t>
            </a:r>
          </a:p>
          <a:p>
            <a:pPr lvl="1"/>
            <a:r>
              <a:rPr lang="en-US" sz="2400" dirty="0" smtClean="0"/>
              <a:t>Grab locks over entire read and write set</a:t>
            </a:r>
          </a:p>
          <a:p>
            <a:pPr lvl="1"/>
            <a:r>
              <a:rPr lang="en-US" sz="2400" dirty="0" smtClean="0"/>
              <a:t>Perform writes</a:t>
            </a:r>
          </a:p>
          <a:p>
            <a:pPr lvl="1"/>
            <a:r>
              <a:rPr lang="en-US" sz="2400" dirty="0" smtClean="0"/>
              <a:t>Release locks (at commit time)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   + Real-time guarantees</a:t>
            </a:r>
          </a:p>
          <a:p>
            <a:endParaRPr lang="en-US" dirty="0"/>
          </a:p>
          <a:p>
            <a:r>
              <a:rPr lang="en-US" dirty="0" smtClean="0"/>
              <a:t>2PL:  Pessimistically get all the locks first</a:t>
            </a:r>
          </a:p>
          <a:p>
            <a:r>
              <a:rPr lang="en-US" dirty="0" smtClean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&amp; OCC = strict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699165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get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In distributed setting, assign global timestamp to </a:t>
            </a:r>
            <a:r>
              <a:rPr lang="en-US" sz="2200" dirty="0" err="1" smtClean="0"/>
              <a:t>txn</a:t>
            </a:r>
            <a:r>
              <a:rPr lang="en-US" sz="2200" dirty="0" smtClean="0"/>
              <a:t> (at sometime after lock acquisition and before commit)</a:t>
            </a:r>
            <a:endParaRPr lang="en-US" sz="1800" dirty="0" smtClean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Centralized </a:t>
            </a:r>
            <a:r>
              <a:rPr lang="en-US" sz="2200" dirty="0" err="1" smtClean="0"/>
              <a:t>txn</a:t>
            </a:r>
            <a:r>
              <a:rPr lang="en-US" sz="2200" dirty="0" smtClean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Distributed consensus on timestamp (not all ops)</a:t>
            </a:r>
          </a:p>
          <a:p>
            <a:pPr lvl="3"/>
            <a:endParaRPr lang="en-US" dirty="0" smtClean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Strawman:  Consensus per </a:t>
            </a:r>
            <a:r>
              <a:rPr lang="en-US" sz="3600" dirty="0" err="1" smtClean="0"/>
              <a:t>txn</a:t>
            </a:r>
            <a:r>
              <a:rPr lang="en-US" sz="3600" dirty="0" smtClean="0"/>
              <a:t> group?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Single </a:t>
            </a:r>
            <a:r>
              <a:rPr lang="en-US" sz="2800" dirty="0" err="1" smtClean="0"/>
              <a:t>Lamport</a:t>
            </a:r>
            <a:r>
              <a:rPr lang="en-US" sz="2800" dirty="0" smtClean="0"/>
              <a:t> clock, consensus per group?</a:t>
            </a:r>
          </a:p>
          <a:p>
            <a:pPr lvl="1"/>
            <a:r>
              <a:rPr lang="en-US" sz="2600" dirty="0" err="1" smtClean="0">
                <a:solidFill>
                  <a:srgbClr val="1E4899"/>
                </a:solidFill>
              </a:rPr>
              <a:t>Linearizability</a:t>
            </a:r>
            <a:r>
              <a:rPr lang="en-US" sz="2600" dirty="0" smtClean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 smtClean="0">
                <a:solidFill>
                  <a:srgbClr val="C00000"/>
                </a:solidFill>
              </a:rPr>
              <a:t>txn</a:t>
            </a:r>
            <a:r>
              <a:rPr lang="en-US" sz="2600" dirty="0" smtClean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Spanner: </a:t>
            </a:r>
            <a:r>
              <a:rPr lang="en-US" dirty="0" smtClean="0"/>
              <a:t>Google’s </a:t>
            </a:r>
            <a:r>
              <a:rPr lang="en-US" dirty="0"/>
              <a:t>Globally-Distributed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79171"/>
            <a:ext cx="8565204" cy="4778374"/>
          </a:xfrm>
        </p:spPr>
        <p:txBody>
          <a:bodyPr/>
          <a:lstStyle/>
          <a:p>
            <a:r>
              <a:rPr lang="en-US" dirty="0" smtClean="0"/>
              <a:t>Dozens of zones (datacenters)</a:t>
            </a:r>
          </a:p>
          <a:p>
            <a:r>
              <a:rPr lang="en-US" dirty="0" smtClean="0"/>
              <a:t>Per zone, 100-1000s of servers</a:t>
            </a:r>
          </a:p>
          <a:p>
            <a:r>
              <a:rPr lang="en-US" dirty="0" smtClean="0"/>
              <a:t>Per server, 100-1000 partitions (tablets)</a:t>
            </a:r>
          </a:p>
          <a:p>
            <a:r>
              <a:rPr lang="en-US" dirty="0" smtClean="0"/>
              <a:t>Every tablet replicated for fault-tolerance (e.g., 5x)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vs. fault tolerance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3961" y="1563304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73961" y="2418535"/>
            <a:ext cx="5869839" cy="400110"/>
            <a:chOff x="2532400" y="2125579"/>
            <a:chExt cx="5869839" cy="4001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3961" y="3273766"/>
            <a:ext cx="5869839" cy="400110"/>
            <a:chOff x="2532400" y="3404989"/>
            <a:chExt cx="5869839" cy="400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6361" y="3426166"/>
            <a:ext cx="5869839" cy="400110"/>
            <a:chOff x="2532400" y="3404989"/>
            <a:chExt cx="5869839" cy="4001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8761" y="3578566"/>
            <a:ext cx="5869839" cy="400110"/>
            <a:chOff x="2532400" y="3404989"/>
            <a:chExt cx="5869839" cy="40011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6361" y="2570935"/>
            <a:ext cx="5869839" cy="400110"/>
            <a:chOff x="2532400" y="2125579"/>
            <a:chExt cx="5869839" cy="40011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78761" y="2723335"/>
            <a:ext cx="5869839" cy="400110"/>
            <a:chOff x="2532400" y="2125579"/>
            <a:chExt cx="5869839" cy="40011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26361" y="1715704"/>
            <a:ext cx="5869839" cy="400110"/>
            <a:chOff x="2532400" y="1639034"/>
            <a:chExt cx="5869839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78761" y="1868104"/>
            <a:ext cx="5869839" cy="400110"/>
            <a:chOff x="2532400" y="1639034"/>
            <a:chExt cx="5869839" cy="4001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981964" y="4246275"/>
            <a:ext cx="7763026" cy="26782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Every tablet replicated via </a:t>
            </a:r>
            <a:r>
              <a:rPr lang="en-US" sz="2400" dirty="0" err="1" smtClean="0"/>
              <a:t>Paxos</a:t>
            </a:r>
            <a:r>
              <a:rPr lang="en-US" sz="2400" dirty="0" smtClean="0"/>
              <a:t>  (with leader election)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So every “operation” within transactions across tablets actually a replicated  operation within </a:t>
            </a:r>
            <a:r>
              <a:rPr lang="en-US" sz="2400" dirty="0" err="1" smtClean="0"/>
              <a:t>Paxos</a:t>
            </a:r>
            <a:r>
              <a:rPr lang="en-US" sz="2400" dirty="0" smtClean="0"/>
              <a:t> RSM</a:t>
            </a:r>
          </a:p>
          <a:p>
            <a:pPr>
              <a:spcBef>
                <a:spcPts val="1200"/>
              </a:spcBef>
            </a:pPr>
            <a:r>
              <a:rPr lang="en-US" sz="2400" dirty="0" err="1"/>
              <a:t>Paxos</a:t>
            </a:r>
            <a:r>
              <a:rPr lang="en-US" sz="2400" dirty="0"/>
              <a:t> groups can stretch across datacenters</a:t>
            </a:r>
            <a:r>
              <a:rPr lang="en-US" sz="2400" dirty="0" smtClean="0"/>
              <a:t>!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(COPS took same approach </a:t>
            </a:r>
            <a:r>
              <a:rPr lang="en-US" sz="2200" i="1" dirty="0" smtClean="0"/>
              <a:t>within </a:t>
            </a:r>
            <a:r>
              <a:rPr lang="en-US" sz="2200" dirty="0" smtClean="0"/>
              <a:t>datacenter)</a:t>
            </a:r>
          </a:p>
        </p:txBody>
      </p:sp>
    </p:spTree>
    <p:extLst>
      <p:ext uri="{BB962C8B-B14F-4D97-AF65-F5344CB8AC3E}">
        <p14:creationId xmlns:p14="http://schemas.microsoft.com/office/powerpoint/2010/main" val="2441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600" dirty="0" smtClean="0"/>
              <a:t>Disruptive idea: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400" b="0" dirty="0" smtClean="0"/>
              <a:t>Do clocks </a:t>
            </a:r>
            <a:r>
              <a:rPr lang="en-US" sz="3400" dirty="0" smtClean="0"/>
              <a:t>really</a:t>
            </a:r>
            <a:r>
              <a:rPr lang="en-US" sz="3400" b="0" dirty="0" smtClean="0"/>
              <a:t> need to be                arbitrarily unsynchronized?</a:t>
            </a:r>
            <a:br>
              <a:rPr lang="en-US" sz="3400" b="0" dirty="0" smtClean="0"/>
            </a:br>
            <a:r>
              <a:rPr lang="en-US" sz="3400" b="0" dirty="0" smtClean="0"/>
              <a:t/>
            </a:r>
            <a:br>
              <a:rPr lang="en-US" sz="3400" b="0" dirty="0" smtClean="0"/>
            </a:br>
            <a:r>
              <a:rPr lang="en-US" sz="3400" b="0" dirty="0" smtClean="0"/>
              <a:t>Can you engineer some max divergence?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5339" y="2956191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3947" y="272165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2734796" y="2498991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839948" y="2498991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9630" y="341345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838" y="34134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latest</a:t>
            </a:r>
            <a:endParaRPr lang="en-US" sz="24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462" y="2506262"/>
            <a:ext cx="143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TT.now()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34796" y="403425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2806" y="419935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2*ε</a:t>
            </a:r>
            <a:endParaRPr lang="en-US" sz="24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TrueTime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1500" y="5060039"/>
            <a:ext cx="8229600" cy="10314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1" algn="l">
              <a:spcBef>
                <a:spcPct val="20000"/>
              </a:spcBef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Consider event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600" b="0" baseline="-25000" dirty="0" err="1" smtClean="0">
                <a:latin typeface="Arial" charset="0"/>
                <a:ea typeface="Arial" charset="0"/>
                <a:cs typeface="Arial" charset="0"/>
              </a:rPr>
              <a:t>now</a:t>
            </a:r>
            <a:r>
              <a:rPr lang="en-US" sz="2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which invoked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TT.new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():</a:t>
            </a:r>
            <a:endParaRPr lang="en-US" sz="2600" b="0" baseline="-250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>
              <a:spcBef>
                <a:spcPct val="20000"/>
              </a:spcBef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	Guarantee:  </a:t>
            </a:r>
            <a:r>
              <a:rPr lang="en-US" sz="2600" b="0" dirty="0" err="1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tt.earliest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&lt;= t</a:t>
            </a:r>
            <a:r>
              <a:rPr lang="en-US" sz="2600" b="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(e</a:t>
            </a:r>
            <a:r>
              <a:rPr lang="en-US" sz="2600" b="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now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) &lt;= tt.latest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5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690" y="3404632"/>
            <a:ext cx="29937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Pick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 TT.now().latest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8730" y="215357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61166" y="2158893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7453" y="3404632"/>
            <a:ext cx="3835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i="1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6583" y="340463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0040" y="465403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average ε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2438" y="3938032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Commit wait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67099" y="465403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average ε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0230" y="255905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7663" y="1496466"/>
            <a:ext cx="15263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Start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consensus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20355" y="2254250"/>
            <a:ext cx="0" cy="9144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6980" y="1496466"/>
            <a:ext cx="130837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Notify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followers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2198" y="3759716"/>
            <a:ext cx="23903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Commit wait done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0476" y="375971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Pick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10545" y="1496466"/>
            <a:ext cx="15263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Achieve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consensus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9466" y="2564368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  <p:bldP spid="36" grpId="0"/>
      <p:bldP spid="2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2600" dirty="0" smtClean="0"/>
              <a:t>Client: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I</a:t>
            </a:r>
            <a:r>
              <a:rPr lang="en-US" sz="2600" dirty="0" smtClean="0"/>
              <a:t>ssues reads to leader of each tablet group,                     which acquires read locks and returns most recent data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 smtClean="0"/>
              <a:t>Locally performs writes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C</a:t>
            </a:r>
            <a:r>
              <a:rPr lang="en-US" sz="2600" dirty="0" smtClean="0"/>
              <a:t>hooses coordinator from set of leaders, initiates commit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S</a:t>
            </a:r>
            <a:r>
              <a:rPr lang="en-US" sz="2600" dirty="0" smtClean="0"/>
              <a:t>ends commit message to each leader,                         include identify of coordinator and buffered writes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 smtClean="0"/>
              <a:t>Waits for commit from coordinator</a:t>
            </a:r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Client-driven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57931"/>
            <a:ext cx="7772400" cy="1166478"/>
          </a:xfrm>
        </p:spPr>
        <p:txBody>
          <a:bodyPr/>
          <a:lstStyle/>
          <a:p>
            <a:r>
              <a:rPr lang="en-US" dirty="0" smtClean="0"/>
              <a:t>Multi-version            concurrency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3" y="3706459"/>
            <a:ext cx="9123574" cy="988430"/>
          </a:xfrm>
        </p:spPr>
        <p:txBody>
          <a:bodyPr/>
          <a:lstStyle/>
          <a:p>
            <a:r>
              <a:rPr lang="en-US" dirty="0" smtClean="0"/>
              <a:t>Generalize use of multiple versions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399545"/>
            <a:ext cx="8793804" cy="55665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On commit </a:t>
            </a:r>
            <a:r>
              <a:rPr lang="en-US" sz="2600" dirty="0" err="1" smtClean="0"/>
              <a:t>msg</a:t>
            </a:r>
            <a:r>
              <a:rPr lang="en-US" sz="2600" dirty="0" smtClean="0"/>
              <a:t> from client, 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W</a:t>
            </a:r>
            <a:r>
              <a:rPr lang="en-US" sz="2600" dirty="0" smtClean="0"/>
              <a:t>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2-Phase Commit</a:t>
            </a:r>
          </a:p>
        </p:txBody>
      </p:sp>
    </p:spTree>
    <p:extLst>
      <p:ext uri="{BB962C8B-B14F-4D97-AF65-F5344CB8AC3E}">
        <p14:creationId xmlns:p14="http://schemas.microsoft.com/office/powerpoint/2010/main" val="13980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052481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064665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2427" y="16283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19585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311400" y="3020507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03269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29110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79600" y="3991799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003983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38889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01055" y="3234865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339515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188649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002965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Can 75"/>
          <p:cNvSpPr/>
          <p:nvPr/>
        </p:nvSpPr>
        <p:spPr>
          <a:xfrm>
            <a:off x="167242" y="3942283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Can 76"/>
          <p:cNvSpPr/>
          <p:nvPr/>
        </p:nvSpPr>
        <p:spPr>
          <a:xfrm>
            <a:off x="167242" y="2970991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3996" y="25808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1627" y="35587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9866" y="4619681"/>
            <a:ext cx="27350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for each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Content Placeholder 1"/>
          <p:cNvSpPr>
            <a:spLocks noGrp="1"/>
          </p:cNvSpPr>
          <p:nvPr>
            <p:ph idx="1"/>
          </p:nvPr>
        </p:nvSpPr>
        <p:spPr>
          <a:xfrm>
            <a:off x="448170" y="5594766"/>
            <a:ext cx="8793804" cy="103343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400" dirty="0" smtClean="0"/>
              <a:t>Client issues reads to leader of each tablet group,                     which acquires read locks and returns most recent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052481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064665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2427" y="16283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19585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311400" y="3020507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03269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29110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79600" y="3991799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003983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38889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01055" y="3234865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32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38730" y="1265336"/>
            <a:ext cx="17652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Start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146" y="1265336"/>
            <a:ext cx="18245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Done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48965"/>
            <a:ext cx="0" cy="1444752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48965"/>
            <a:ext cx="0" cy="1444752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55315"/>
            <a:ext cx="0" cy="237744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55315"/>
            <a:ext cx="0" cy="237744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339515"/>
            <a:ext cx="121595" cy="8572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339515"/>
            <a:ext cx="255890" cy="17907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8694" y="4148749"/>
            <a:ext cx="12971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Prepared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339515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188649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002965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Can 75"/>
          <p:cNvSpPr/>
          <p:nvPr/>
        </p:nvSpPr>
        <p:spPr>
          <a:xfrm>
            <a:off x="167242" y="3942283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Can 76"/>
          <p:cNvSpPr/>
          <p:nvPr/>
        </p:nvSpPr>
        <p:spPr>
          <a:xfrm>
            <a:off x="167242" y="2970991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3996" y="25808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1627" y="35587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9866" y="4619681"/>
            <a:ext cx="27350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for each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00428" y="4393974"/>
            <a:ext cx="1130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Send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baseline="-25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Content Placeholder 1"/>
          <p:cNvSpPr>
            <a:spLocks noGrp="1"/>
          </p:cNvSpPr>
          <p:nvPr>
            <p:ph idx="1"/>
          </p:nvPr>
        </p:nvSpPr>
        <p:spPr>
          <a:xfrm>
            <a:off x="448170" y="5476221"/>
            <a:ext cx="7918682" cy="164404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US" sz="2200" dirty="0"/>
              <a:t>Locally performs writes</a:t>
            </a:r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US" sz="2200" dirty="0"/>
              <a:t>Chooses coordinator from set of leaders, initiates commit</a:t>
            </a:r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US" sz="2200" dirty="0"/>
              <a:t>Sends commit </a:t>
            </a:r>
            <a:r>
              <a:rPr lang="en-US" sz="2200" dirty="0" err="1" smtClean="0"/>
              <a:t>msg</a:t>
            </a:r>
            <a:r>
              <a:rPr lang="en-US" sz="2200" dirty="0" smtClean="0"/>
              <a:t> to </a:t>
            </a:r>
            <a:r>
              <a:rPr lang="en-US" sz="2200" dirty="0"/>
              <a:t>each leader, </a:t>
            </a:r>
            <a:r>
              <a:rPr lang="en-US" sz="2200" dirty="0" smtClean="0"/>
              <a:t>incl. identity of coordinator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0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4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052481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064665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2427" y="16283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19585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58530" y="19585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311400" y="3020507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03269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29110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29110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79600" y="3991799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003983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38889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28205" y="3850815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01055" y="3234865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282365"/>
            <a:ext cx="519910" cy="908050"/>
          </a:xfrm>
          <a:prstGeom prst="straightConnector1">
            <a:avLst/>
          </a:prstGeom>
          <a:ln cap="rnd"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282365"/>
            <a:ext cx="433690" cy="18478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876925" y="2339515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33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38730" y="1265336"/>
            <a:ext cx="17652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Start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146" y="1265336"/>
            <a:ext cx="18245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Done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48965"/>
            <a:ext cx="0" cy="1444752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48965"/>
            <a:ext cx="0" cy="1444752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55315"/>
            <a:ext cx="0" cy="237744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55315"/>
            <a:ext cx="0" cy="237744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339515"/>
            <a:ext cx="121595" cy="8572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339515"/>
            <a:ext cx="255890" cy="17907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8694" y="4148749"/>
            <a:ext cx="12971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Prepared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339515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188649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544340" y="2339515"/>
            <a:ext cx="0" cy="269297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002965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Can 75"/>
          <p:cNvSpPr/>
          <p:nvPr/>
        </p:nvSpPr>
        <p:spPr>
          <a:xfrm>
            <a:off x="167242" y="3942283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Can 76"/>
          <p:cNvSpPr/>
          <p:nvPr/>
        </p:nvSpPr>
        <p:spPr>
          <a:xfrm>
            <a:off x="167242" y="2970991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1166" y="1633633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3996" y="25808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3878" y="2586133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1627" y="355871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8234" y="3525933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10625" y="2339515"/>
            <a:ext cx="274145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Notify </a:t>
            </a:r>
            <a:r>
              <a:rPr lang="en-US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participants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75404" y="4632381"/>
            <a:ext cx="23903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Commit wait done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9866" y="4619681"/>
            <a:ext cx="27350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for each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4664" y="5032086"/>
            <a:ext cx="2501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overall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i="1" baseline="-25000" dirty="0" smtClean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07595" y="2076849"/>
            <a:ext cx="15231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00428" y="4393974"/>
            <a:ext cx="1130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Send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baseline="-25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Content Placeholder 1"/>
          <p:cNvSpPr txBox="1">
            <a:spLocks/>
          </p:cNvSpPr>
          <p:nvPr/>
        </p:nvSpPr>
        <p:spPr bwMode="auto">
          <a:xfrm>
            <a:off x="448170" y="5594766"/>
            <a:ext cx="8793804" cy="103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600"/>
              </a:spcBef>
              <a:buFont typeface="+mj-lt"/>
              <a:buAutoNum type="arabicPeriod" startAt="5"/>
            </a:pPr>
            <a:r>
              <a:rPr lang="en-US" sz="2400" b="0" dirty="0" smtClean="0"/>
              <a:t>Client waits </a:t>
            </a:r>
            <a:r>
              <a:rPr lang="en-US" sz="2400" b="0" dirty="0"/>
              <a:t>for commit from coordinator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 startAt="5"/>
            </a:pPr>
            <a:endParaRPr lang="en-US" sz="24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34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1621" y="1446908"/>
            <a:ext cx="202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Remove X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from friend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0073" y="2904351"/>
            <a:ext cx="240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Remove myself from X’s friend list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0452" y="244067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082" y="379704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47817" y="2270576"/>
            <a:ext cx="304800" cy="1384303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4475" y="244067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12864" y="2254247"/>
            <a:ext cx="1070479" cy="1384303"/>
          </a:xfrm>
          <a:prstGeom prst="straightConnector1">
            <a:avLst/>
          </a:prstGeom>
          <a:ln cap="rnd"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19156" y="2440672"/>
            <a:ext cx="11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15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73054" y="160990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Risky post 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71778" y="379704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33462" y="4809782"/>
            <a:ext cx="77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Time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Can 77"/>
          <p:cNvSpPr/>
          <p:nvPr/>
        </p:nvSpPr>
        <p:spPr>
          <a:xfrm>
            <a:off x="2097456" y="5332433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37035" y="4809782"/>
            <a:ext cx="47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&lt;8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12189" y="525101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[X]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803" y="592703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[me]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9672" y="4809782"/>
            <a:ext cx="47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820763" y="5217214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16819" y="4809782"/>
            <a:ext cx="0" cy="159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84421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7744" y="559391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[P]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2097456" y="5686061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Can 67"/>
          <p:cNvSpPr/>
          <p:nvPr/>
        </p:nvSpPr>
        <p:spPr>
          <a:xfrm>
            <a:off x="2097456" y="6039688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9368" y="525891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friends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3828" y="560181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posts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6894" y="5932011"/>
            <a:ext cx="148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X’s friends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92292" y="48097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76244" y="525101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88126" y="592703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global timestamp, can implement read-only transactions lock-free (snapshot isolation)</a:t>
            </a:r>
          </a:p>
          <a:p>
            <a:r>
              <a:rPr lang="en-US" dirty="0" smtClean="0"/>
              <a:t>Step 1:  Choose timestamp </a:t>
            </a:r>
            <a:r>
              <a:rPr lang="en-US" dirty="0" err="1" smtClean="0"/>
              <a:t>s</a:t>
            </a:r>
            <a:r>
              <a:rPr lang="en-US" sz="2800" baseline="-25000" dirty="0" err="1" smtClean="0"/>
              <a:t>read</a:t>
            </a:r>
            <a:r>
              <a:rPr lang="en-US" dirty="0" smtClean="0"/>
              <a:t> = </a:t>
            </a:r>
            <a:r>
              <a:rPr lang="en-US" dirty="0" err="1" smtClean="0"/>
              <a:t>TT.now.latest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Step 2: Snapshot read (at </a:t>
            </a:r>
            <a:r>
              <a:rPr lang="en-US" dirty="0" err="1"/>
              <a:t>s</a:t>
            </a:r>
            <a:r>
              <a:rPr lang="en-US" sz="3200" baseline="-25000" dirty="0" err="1"/>
              <a:t>read</a:t>
            </a:r>
            <a:r>
              <a:rPr lang="en-US" dirty="0" smtClean="0"/>
              <a:t>) to each tablet</a:t>
            </a:r>
          </a:p>
          <a:p>
            <a:pPr lvl="1"/>
            <a:r>
              <a:rPr lang="en-US" dirty="0" smtClean="0"/>
              <a:t>Can be served by any up-to-date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600" dirty="0" smtClean="0"/>
              <a:t>Disruptive idea: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400" b="0" dirty="0" smtClean="0"/>
              <a:t>Do clocks </a:t>
            </a:r>
            <a:r>
              <a:rPr lang="en-US" sz="3400" dirty="0" smtClean="0"/>
              <a:t>really</a:t>
            </a:r>
            <a:r>
              <a:rPr lang="en-US" sz="3400" b="0" dirty="0" smtClean="0"/>
              <a:t> need to be                arbitrarily unsynchronized?</a:t>
            </a:r>
            <a:br>
              <a:rPr lang="en-US" sz="3400" b="0" dirty="0" smtClean="0"/>
            </a:br>
            <a:r>
              <a:rPr lang="en-US" sz="3400" b="0" dirty="0" smtClean="0"/>
              <a:t/>
            </a:r>
            <a:br>
              <a:rPr lang="en-US" sz="3400" b="0" dirty="0" smtClean="0"/>
            </a:br>
            <a:r>
              <a:rPr lang="en-US" sz="3400" dirty="0" smtClean="0">
                <a:solidFill>
                  <a:srgbClr val="FFFF00"/>
                </a:solidFill>
              </a:rPr>
              <a:t>Can you engineer some max divergence?</a:t>
            </a:r>
            <a:endParaRPr lang="en-US" sz="3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3033" y="454073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4560" y="4540739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2175" y="4540739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799" y="454073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Atomic-clock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800000"/>
                </a:solidFill>
              </a:rPr>
              <a:t>Client</a:t>
            </a:r>
            <a:endParaRPr lang="en-US" sz="1800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300" y="5586973"/>
            <a:ext cx="7292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Compute reference [earliest, latest</a:t>
            </a:r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]   =  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now </a:t>
            </a:r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 ± 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2752746" y="3397618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59910" y="3139476"/>
            <a:ext cx="5669573" cy="2381238"/>
            <a:chOff x="1759910" y="3139476"/>
            <a:chExt cx="5669573" cy="238123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745015" y="5083092"/>
              <a:ext cx="386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19031" y="4898426"/>
              <a:ext cx="7104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751364" y="3604407"/>
              <a:ext cx="0" cy="14723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598118" y="3139476"/>
              <a:ext cx="3064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ε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87778" y="5120604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6703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30sec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5458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60sec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214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9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59910" y="3490107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+6ms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3849915" y="3345008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985184" y="3382672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913592" y="1446456"/>
            <a:ext cx="7685984" cy="15877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now 	=  reference now	+ local-clock offset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ε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	=  reference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ε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	+ worst-case local-clock drift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	=  1ms 			+  200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μs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/sec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38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39559" y="5761118"/>
            <a:ext cx="8229600" cy="9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What about faulty clocks? 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Bad CPUs 6x more likely in 1 year of empirical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200" dirty="0" smtClean="0"/>
              <a:t>Known unknowns &gt; unknown unknowns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Rethink algorithms to reason about uncertainty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1666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Prior example of MVCC: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96" y="3573030"/>
            <a:ext cx="894950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19" y="1771114"/>
            <a:ext cx="8371627" cy="3938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4000" u="sng" dirty="0"/>
          </a:p>
          <a:p>
            <a:pPr>
              <a:lnSpc>
                <a:spcPct val="100000"/>
              </a:lnSpc>
            </a:pPr>
            <a:r>
              <a:rPr lang="en-US" sz="4000" u="sng" dirty="0" smtClean="0"/>
              <a:t>Monday lecture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Caching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Project Proposals due 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000" dirty="0" smtClean="0"/>
              <a:t>Monday </a:t>
            </a:r>
            <a:r>
              <a:rPr lang="en-US" sz="4000" dirty="0"/>
              <a:t>night, 11:59pm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Unlike 2PL/OCC, reads never rejected</a:t>
            </a:r>
          </a:p>
          <a:p>
            <a:r>
              <a:rPr lang="en-US" sz="2800" dirty="0" smtClean="0"/>
              <a:t>Occasionally run garbage collection to clean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transaction into read set and write set</a:t>
            </a:r>
          </a:p>
          <a:p>
            <a:pPr lvl="1"/>
            <a:r>
              <a:rPr lang="en-US" dirty="0" smtClean="0"/>
              <a:t>All reads execute as if one “snapshot”</a:t>
            </a:r>
          </a:p>
          <a:p>
            <a:pPr lvl="1"/>
            <a:r>
              <a:rPr lang="en-US" dirty="0" smtClean="0"/>
              <a:t>All writes execute as if one later “snapshot”</a:t>
            </a:r>
          </a:p>
          <a:p>
            <a:pPr lvl="1"/>
            <a:endParaRPr lang="en-US" dirty="0"/>
          </a:p>
          <a:p>
            <a:r>
              <a:rPr lang="en-US" dirty="0" smtClean="0"/>
              <a:t>Yields snapshot isolation  &lt; 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 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Intuition:  Bag of marbles:  ½ white, </a:t>
            </a:r>
            <a:r>
              <a:rPr lang="en-US" dirty="0"/>
              <a:t>½ </a:t>
            </a:r>
            <a:r>
              <a:rPr lang="en-US" dirty="0" smtClean="0"/>
              <a:t>black</a:t>
            </a:r>
          </a:p>
          <a:p>
            <a:r>
              <a:rPr lang="en-US" dirty="0" smtClean="0"/>
              <a:t>Transactions:</a:t>
            </a:r>
          </a:p>
          <a:p>
            <a:pPr lvl="1"/>
            <a:r>
              <a:rPr lang="en-US" dirty="0" smtClean="0"/>
              <a:t>T1:  Change all white marbles to black marbles</a:t>
            </a:r>
          </a:p>
          <a:p>
            <a:pPr lvl="1"/>
            <a:r>
              <a:rPr lang="en-US" dirty="0" smtClean="0"/>
              <a:t>T2:  Change all black marbles to white marbles</a:t>
            </a:r>
            <a:endParaRPr lang="en-US" dirty="0"/>
          </a:p>
          <a:p>
            <a:r>
              <a:rPr lang="en-US" dirty="0" err="1" smtClean="0"/>
              <a:t>Serializability</a:t>
            </a:r>
            <a:r>
              <a:rPr lang="en-US" dirty="0"/>
              <a:t> </a:t>
            </a:r>
            <a:r>
              <a:rPr lang="en-US" dirty="0" smtClean="0"/>
              <a:t>(2PL, OCC) </a:t>
            </a:r>
          </a:p>
          <a:p>
            <a:pPr lvl="1"/>
            <a:r>
              <a:rPr lang="en-US" dirty="0" smtClean="0"/>
              <a:t>T1 → T2   or   T2 → T1</a:t>
            </a:r>
          </a:p>
          <a:p>
            <a:pPr lvl="1"/>
            <a:r>
              <a:rPr lang="en-US" dirty="0" smtClean="0"/>
              <a:t>In either case, bag is either ALL white or ALL black</a:t>
            </a:r>
          </a:p>
          <a:p>
            <a:r>
              <a:rPr lang="en-US" dirty="0" smtClean="0"/>
              <a:t>Snapshot isolation (MVCC)</a:t>
            </a:r>
          </a:p>
          <a:p>
            <a:pPr lvl="1"/>
            <a:r>
              <a:rPr lang="en-US" dirty="0"/>
              <a:t>T1 → T2 </a:t>
            </a:r>
            <a:r>
              <a:rPr lang="en-US" dirty="0" smtClean="0"/>
              <a:t>  or   </a:t>
            </a:r>
            <a:r>
              <a:rPr lang="en-US" dirty="0"/>
              <a:t>T2 → </a:t>
            </a:r>
            <a:r>
              <a:rPr lang="en-US" dirty="0" smtClean="0"/>
              <a:t>T1    or    T1 || T2</a:t>
            </a:r>
          </a:p>
          <a:p>
            <a:pPr lvl="1"/>
            <a:r>
              <a:rPr lang="en-US" dirty="0" smtClean="0"/>
              <a:t>Bag is ALL white, ALL black, or </a:t>
            </a:r>
            <a:r>
              <a:rPr lang="en-US" dirty="0"/>
              <a:t>½ </a:t>
            </a:r>
            <a:r>
              <a:rPr lang="en-US" dirty="0" smtClean="0"/>
              <a:t>white </a:t>
            </a:r>
            <a:r>
              <a:rPr lang="en-US" dirty="0"/>
              <a:t>½ </a:t>
            </a:r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r>
              <a:rPr lang="en-US" dirty="0" smtClean="0"/>
              <a:t> vs. Snapshot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r>
              <a:rPr lang="en-US" sz="2800" baseline="-25000" dirty="0"/>
              <a:t> </a:t>
            </a:r>
            <a:r>
              <a:rPr lang="en-US" sz="2800" dirty="0" smtClean="0"/>
              <a:t>are assigned timestamps, which may get assigned to objects those </a:t>
            </a:r>
            <a:r>
              <a:rPr lang="en-US" sz="2800" dirty="0" err="1" smtClean="0"/>
              <a:t>txns</a:t>
            </a:r>
            <a:r>
              <a:rPr lang="en-US" sz="2800" dirty="0" smtClean="0"/>
              <a:t> read/write</a:t>
            </a:r>
          </a:p>
          <a:p>
            <a:r>
              <a:rPr lang="en-US" sz="2800" dirty="0" smtClean="0"/>
              <a:t>Every object version O</a:t>
            </a:r>
            <a:r>
              <a:rPr lang="en-US" sz="2800" baseline="-25000" dirty="0" smtClean="0"/>
              <a:t>V</a:t>
            </a:r>
            <a:r>
              <a:rPr lang="en-US" sz="2800" dirty="0" smtClean="0"/>
              <a:t> has both read and write TS</a:t>
            </a:r>
          </a:p>
          <a:p>
            <a:pPr lvl="1"/>
            <a:r>
              <a:rPr lang="en-US" sz="2600" dirty="0" err="1" smtClean="0"/>
              <a:t>ReadTS</a:t>
            </a:r>
            <a:r>
              <a:rPr lang="en-US" sz="2600" dirty="0" smtClean="0"/>
              <a:t>:  Largest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reads </a:t>
            </a:r>
            <a:r>
              <a:rPr lang="en-US" sz="2400" dirty="0"/>
              <a:t>O</a:t>
            </a:r>
            <a:r>
              <a:rPr lang="en-US" sz="2400" baseline="-25000" dirty="0"/>
              <a:t>V</a:t>
            </a:r>
            <a:endParaRPr lang="en-US" sz="2600" dirty="0" smtClean="0"/>
          </a:p>
          <a:p>
            <a:pPr lvl="1"/>
            <a:r>
              <a:rPr lang="en-US" sz="2600" dirty="0" err="1" smtClean="0"/>
              <a:t>WriteTS</a:t>
            </a:r>
            <a:r>
              <a:rPr lang="en-US" sz="2600" dirty="0" smtClean="0"/>
              <a:t>: 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wrote 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 in MVCC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01" y="3552541"/>
            <a:ext cx="8394793" cy="3305459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Perform write of object O or abort if conflicting: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Find  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s.t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max {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|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&lt;= TS(T)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# Abort if another T’ exists and has read O after </a:t>
            </a:r>
            <a:r>
              <a:rPr lang="en-US" sz="2400" dirty="0" smtClean="0"/>
              <a:t>T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If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&gt; TS(T)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Create new version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TS(T)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Executing </a:t>
            </a:r>
            <a:r>
              <a:rPr lang="en-US" sz="3600" dirty="0" smtClean="0"/>
              <a:t>transaction T in </a:t>
            </a:r>
            <a:r>
              <a:rPr lang="en-US" sz="3600" dirty="0"/>
              <a:t>MVCC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5401" y="1404383"/>
            <a:ext cx="8394793" cy="203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0" dirty="0" smtClean="0"/>
              <a:t>Find version of object O to read: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# Determine the last version written before read snapshot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</p:txBody>
      </p:sp>
    </p:spTree>
    <p:extLst>
      <p:ext uri="{BB962C8B-B14F-4D97-AF65-F5344CB8AC3E}">
        <p14:creationId xmlns:p14="http://schemas.microsoft.com/office/powerpoint/2010/main" val="8323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44227</TotalTime>
  <Words>2298</Words>
  <Application>Microsoft Macintosh PowerPoint</Application>
  <PresentationFormat>On-screen Show (4:3)</PresentationFormat>
  <Paragraphs>602</Paragraphs>
  <Slides>40</Slides>
  <Notes>21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Courier New</vt:lpstr>
      <vt:lpstr>ＭＳ Ｐゴシック</vt:lpstr>
      <vt:lpstr>Symbol</vt:lpstr>
      <vt:lpstr>Times New Roman</vt:lpstr>
      <vt:lpstr>Arial</vt:lpstr>
      <vt:lpstr>1_Office Theme</vt:lpstr>
      <vt:lpstr>MVCC and  Distributed Txns (Spanner)</vt:lpstr>
      <vt:lpstr>2PL &amp; OCC = strict serialization</vt:lpstr>
      <vt:lpstr>Multi-version            concurrency control</vt:lpstr>
      <vt:lpstr>Multi-version concurrency control</vt:lpstr>
      <vt:lpstr>Multi-version concurrency control</vt:lpstr>
      <vt:lpstr>MVCC Intuition</vt:lpstr>
      <vt:lpstr>Serializability vs. Snapshot isolation</vt:lpstr>
      <vt:lpstr>Timestamps in MVCC</vt:lpstr>
      <vt:lpstr>Executing transaction T in MVCC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Distributed Transactions</vt:lpstr>
      <vt:lpstr>Consider partitioned data over servers</vt:lpstr>
      <vt:lpstr>Consider partitioned data over servers</vt:lpstr>
      <vt:lpstr>Strawman:  Consensus per txn group?</vt:lpstr>
      <vt:lpstr>Spanner: Google’s Globally-Distributed Database  OSDI 2012</vt:lpstr>
      <vt:lpstr>Google’s Setting</vt:lpstr>
      <vt:lpstr>Scale-out vs. fault tolerance</vt:lpstr>
      <vt:lpstr>Disruptive idea:  Do clocks really need to be                arbitrarily unsynchronized?  Can you engineer some max divergence?</vt:lpstr>
      <vt:lpstr>TrueTime </vt:lpstr>
      <vt:lpstr>Timestamps and TrueTime</vt:lpstr>
      <vt:lpstr>Commit Wait and Replication</vt:lpstr>
      <vt:lpstr>Client-driven transactions</vt:lpstr>
      <vt:lpstr>Commit Wait and 2-Phase Commit</vt:lpstr>
      <vt:lpstr>Commit Wait and 2-Phase Commit</vt:lpstr>
      <vt:lpstr>Commit Wait and 2-Phase Commit</vt:lpstr>
      <vt:lpstr>Commit Wait and 2-Phase Commit</vt:lpstr>
      <vt:lpstr>Example</vt:lpstr>
      <vt:lpstr>Read-only optimizations</vt:lpstr>
      <vt:lpstr>Disruptive idea:  Do clocks really need to be                arbitrarily unsynchronized?  Can you engineer some max divergence?</vt:lpstr>
      <vt:lpstr>TrueTime Architecture</vt:lpstr>
      <vt:lpstr>TrueTime implementation</vt:lpstr>
      <vt:lpstr>Known unknowns &gt; unknown unknowns  Rethink algorithms to reason about uncertainty</vt:lpstr>
      <vt:lpstr>PowerPoint Presentation</vt:lpstr>
    </vt:vector>
  </TitlesOfParts>
  <Company>Princeton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1726</cp:revision>
  <cp:lastPrinted>2018-02-21T03:36:42Z</cp:lastPrinted>
  <dcterms:created xsi:type="dcterms:W3CDTF">2013-10-08T01:49:25Z</dcterms:created>
  <dcterms:modified xsi:type="dcterms:W3CDTF">2018-02-21T03:37:11Z</dcterms:modified>
</cp:coreProperties>
</file>